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92" r:id="rId22"/>
    <p:sldId id="277" r:id="rId23"/>
    <p:sldId id="278" r:id="rId24"/>
    <p:sldId id="279" r:id="rId25"/>
    <p:sldId id="280" r:id="rId26"/>
    <p:sldId id="281" r:id="rId27"/>
    <p:sldId id="282" r:id="rId28"/>
    <p:sldId id="283" r:id="rId29"/>
    <p:sldId id="284" r:id="rId30"/>
    <p:sldId id="298" r:id="rId31"/>
    <p:sldId id="293" r:id="rId32"/>
    <p:sldId id="286" r:id="rId33"/>
    <p:sldId id="294" r:id="rId34"/>
    <p:sldId id="287" r:id="rId35"/>
    <p:sldId id="288" r:id="rId36"/>
    <p:sldId id="295" r:id="rId37"/>
    <p:sldId id="289" r:id="rId38"/>
    <p:sldId id="290" r:id="rId39"/>
    <p:sldId id="299" r:id="rId40"/>
    <p:sldId id="296" r:id="rId41"/>
    <p:sldId id="291" r:id="rId4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8256D2-B3C1-4251-A56B-EDEED940F2AE}" type="doc">
      <dgm:prSet loTypeId="urn:microsoft.com/office/officeart/2005/8/layout/lProcess3" loCatId="process" qsTypeId="urn:microsoft.com/office/officeart/2005/8/quickstyle/simple1" qsCatId="simple" csTypeId="urn:microsoft.com/office/officeart/2005/8/colors/accent1_1" csCatId="accent1" phldr="1"/>
      <dgm:spPr/>
      <dgm:t>
        <a:bodyPr/>
        <a:lstStyle/>
        <a:p>
          <a:endParaRPr lang="ru-RU"/>
        </a:p>
      </dgm:t>
    </dgm:pt>
    <dgm:pt modelId="{E2C9A240-143E-4353-BEF5-643B9B7545F3}">
      <dgm:prSet/>
      <dgm:spPr/>
      <dgm:t>
        <a:bodyPr/>
        <a:lstStyle/>
        <a:p>
          <a:pPr rtl="0"/>
          <a:r>
            <a:rPr lang="ru-RU" dirty="0" smtClean="0">
              <a:latin typeface="Times New Roman" pitchFamily="18" charset="0"/>
              <a:cs typeface="Times New Roman" pitchFamily="18" charset="0"/>
            </a:rPr>
            <a:t>Симптомы могут проявиться в течение </a:t>
          </a:r>
          <a:r>
            <a:rPr lang="ru-RU" b="1" dirty="0" smtClean="0">
              <a:latin typeface="Times New Roman" pitchFamily="18" charset="0"/>
              <a:cs typeface="Times New Roman" pitchFamily="18" charset="0"/>
            </a:rPr>
            <a:t>14 дней </a:t>
          </a:r>
          <a:r>
            <a:rPr lang="ru-RU" dirty="0" smtClean="0">
              <a:latin typeface="Times New Roman" pitchFamily="18" charset="0"/>
              <a:cs typeface="Times New Roman" pitchFamily="18" charset="0"/>
            </a:rPr>
            <a:t>после контакта с инфекционным больным.</a:t>
          </a:r>
          <a:endParaRPr lang="ru-RU" dirty="0">
            <a:latin typeface="Times New Roman" pitchFamily="18" charset="0"/>
            <a:cs typeface="Times New Roman" pitchFamily="18" charset="0"/>
          </a:endParaRPr>
        </a:p>
      </dgm:t>
    </dgm:pt>
    <dgm:pt modelId="{022D76FE-7AD0-4113-A9D6-FA808E8F00FB}" type="parTrans" cxnId="{17C4870D-41B0-4CD6-9E81-8D0DC7B230AB}">
      <dgm:prSet/>
      <dgm:spPr/>
      <dgm:t>
        <a:bodyPr/>
        <a:lstStyle/>
        <a:p>
          <a:endParaRPr lang="ru-RU"/>
        </a:p>
      </dgm:t>
    </dgm:pt>
    <dgm:pt modelId="{1FC0FB59-BFD3-4CA5-86FC-B8418C606B75}" type="sibTrans" cxnId="{17C4870D-41B0-4CD6-9E81-8D0DC7B230AB}">
      <dgm:prSet/>
      <dgm:spPr/>
      <dgm:t>
        <a:bodyPr/>
        <a:lstStyle/>
        <a:p>
          <a:endParaRPr lang="ru-RU"/>
        </a:p>
      </dgm:t>
    </dgm:pt>
    <dgm:pt modelId="{E537D833-0AA3-4394-93F7-B60324218D4B}" type="pres">
      <dgm:prSet presAssocID="{B08256D2-B3C1-4251-A56B-EDEED940F2AE}" presName="Name0" presStyleCnt="0">
        <dgm:presLayoutVars>
          <dgm:chPref val="3"/>
          <dgm:dir/>
          <dgm:animLvl val="lvl"/>
          <dgm:resizeHandles/>
        </dgm:presLayoutVars>
      </dgm:prSet>
      <dgm:spPr/>
      <dgm:t>
        <a:bodyPr/>
        <a:lstStyle/>
        <a:p>
          <a:endParaRPr lang="ru-RU"/>
        </a:p>
      </dgm:t>
    </dgm:pt>
    <dgm:pt modelId="{49E513C3-7050-4AC9-8172-EAD8111F3AB0}" type="pres">
      <dgm:prSet presAssocID="{E2C9A240-143E-4353-BEF5-643B9B7545F3}" presName="horFlow" presStyleCnt="0"/>
      <dgm:spPr/>
    </dgm:pt>
    <dgm:pt modelId="{E8B45E33-2BAE-4381-B4AB-E0630A63189A}" type="pres">
      <dgm:prSet presAssocID="{E2C9A240-143E-4353-BEF5-643B9B7545F3}" presName="bigChev" presStyleLbl="node1" presStyleIdx="0" presStyleCnt="1" custScaleY="142506" custLinFactNeighborX="935" custLinFactNeighborY="-3045"/>
      <dgm:spPr/>
      <dgm:t>
        <a:bodyPr/>
        <a:lstStyle/>
        <a:p>
          <a:endParaRPr lang="ru-RU"/>
        </a:p>
      </dgm:t>
    </dgm:pt>
  </dgm:ptLst>
  <dgm:cxnLst>
    <dgm:cxn modelId="{01EC3571-75AF-4216-B087-0A1DA53925E6}" type="presOf" srcId="{B08256D2-B3C1-4251-A56B-EDEED940F2AE}" destId="{E537D833-0AA3-4394-93F7-B60324218D4B}" srcOrd="0" destOrd="0" presId="urn:microsoft.com/office/officeart/2005/8/layout/lProcess3"/>
    <dgm:cxn modelId="{17C4870D-41B0-4CD6-9E81-8D0DC7B230AB}" srcId="{B08256D2-B3C1-4251-A56B-EDEED940F2AE}" destId="{E2C9A240-143E-4353-BEF5-643B9B7545F3}" srcOrd="0" destOrd="0" parTransId="{022D76FE-7AD0-4113-A9D6-FA808E8F00FB}" sibTransId="{1FC0FB59-BFD3-4CA5-86FC-B8418C606B75}"/>
    <dgm:cxn modelId="{3A98CE77-8CEE-4845-8A34-33ECF40D9A24}" type="presOf" srcId="{E2C9A240-143E-4353-BEF5-643B9B7545F3}" destId="{E8B45E33-2BAE-4381-B4AB-E0630A63189A}" srcOrd="0" destOrd="0" presId="urn:microsoft.com/office/officeart/2005/8/layout/lProcess3"/>
    <dgm:cxn modelId="{3A44A4D8-1871-4A57-BBE2-7E5D2049A754}" type="presParOf" srcId="{E537D833-0AA3-4394-93F7-B60324218D4B}" destId="{49E513C3-7050-4AC9-8172-EAD8111F3AB0}" srcOrd="0" destOrd="0" presId="urn:microsoft.com/office/officeart/2005/8/layout/lProcess3"/>
    <dgm:cxn modelId="{65573477-C4B2-4E9D-862D-C5574C2B937E}" type="presParOf" srcId="{49E513C3-7050-4AC9-8172-EAD8111F3AB0}" destId="{E8B45E33-2BAE-4381-B4AB-E0630A63189A}"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59D4BA-DD40-446C-9FA9-1ED3B9AD9B29}" type="doc">
      <dgm:prSet loTypeId="urn:microsoft.com/office/officeart/2005/8/layout/hProcess9" loCatId="process" qsTypeId="urn:microsoft.com/office/officeart/2005/8/quickstyle/simple1" qsCatId="simple" csTypeId="urn:microsoft.com/office/officeart/2005/8/colors/accent2_1" csCatId="accent2"/>
      <dgm:spPr/>
      <dgm:t>
        <a:bodyPr/>
        <a:lstStyle/>
        <a:p>
          <a:endParaRPr lang="ru-RU"/>
        </a:p>
      </dgm:t>
    </dgm:pt>
    <dgm:pt modelId="{A5747760-FC52-40A7-9540-141111E53FCC}">
      <dgm:prSet/>
      <dgm:spPr/>
      <dgm:t>
        <a:bodyPr/>
        <a:lstStyle/>
        <a:p>
          <a:pPr rtl="0"/>
          <a:r>
            <a:rPr lang="ru-RU" b="1" dirty="0" smtClean="0">
              <a:latin typeface="Times New Roman" pitchFamily="18" charset="0"/>
              <a:cs typeface="Times New Roman" pitchFamily="18" charset="0"/>
            </a:rPr>
            <a:t>Карантин длится 14 дней </a:t>
          </a:r>
          <a:r>
            <a:rPr lang="ru-RU" dirty="0" smtClean="0">
              <a:latin typeface="Times New Roman" pitchFamily="18" charset="0"/>
              <a:cs typeface="Times New Roman" pitchFamily="18" charset="0"/>
            </a:rPr>
            <a:t>с момента пересечения границы страны с неблагополучной </a:t>
          </a:r>
          <a:r>
            <a:rPr lang="ru-RU" dirty="0" err="1" smtClean="0">
              <a:latin typeface="Times New Roman" pitchFamily="18" charset="0"/>
              <a:cs typeface="Times New Roman" pitchFamily="18" charset="0"/>
            </a:rPr>
            <a:t>эпидситуацией</a:t>
          </a:r>
          <a:r>
            <a:rPr lang="ru-RU" dirty="0" smtClean="0">
              <a:latin typeface="Times New Roman" pitchFamily="18" charset="0"/>
              <a:cs typeface="Times New Roman" pitchFamily="18" charset="0"/>
            </a:rPr>
            <a:t> по </a:t>
          </a:r>
          <a:r>
            <a:rPr lang="ru-RU" dirty="0" err="1" smtClean="0">
              <a:latin typeface="Times New Roman" pitchFamily="18" charset="0"/>
              <a:cs typeface="Times New Roman" pitchFamily="18" charset="0"/>
            </a:rPr>
            <a:t>коронавирусу</a:t>
          </a:r>
          <a:r>
            <a:rPr lang="ru-RU" dirty="0" smtClean="0">
              <a:latin typeface="Times New Roman" pitchFamily="18" charset="0"/>
              <a:cs typeface="Times New Roman" pitchFamily="18" charset="0"/>
            </a:rPr>
            <a:t> или с даты контакта с заболевшим новой </a:t>
          </a:r>
          <a:r>
            <a:rPr lang="ru-RU" dirty="0" err="1" smtClean="0">
              <a:latin typeface="Times New Roman" pitchFamily="18" charset="0"/>
              <a:cs typeface="Times New Roman" pitchFamily="18" charset="0"/>
            </a:rPr>
            <a:t>коронавирусной</a:t>
          </a:r>
          <a:r>
            <a:rPr lang="ru-RU" dirty="0" smtClean="0">
              <a:latin typeface="Times New Roman" pitchFamily="18" charset="0"/>
              <a:cs typeface="Times New Roman" pitchFamily="18" charset="0"/>
            </a:rPr>
            <a:t> инфекцией.</a:t>
          </a:r>
          <a:endParaRPr lang="ru-RU" dirty="0">
            <a:latin typeface="Times New Roman" pitchFamily="18" charset="0"/>
            <a:cs typeface="Times New Roman" pitchFamily="18" charset="0"/>
          </a:endParaRPr>
        </a:p>
      </dgm:t>
    </dgm:pt>
    <dgm:pt modelId="{4FCB7073-D040-426F-8D86-9B06D4D30BD5}" type="parTrans" cxnId="{82A09B55-7E9F-4CBD-86EA-66267B15946E}">
      <dgm:prSet/>
      <dgm:spPr/>
      <dgm:t>
        <a:bodyPr/>
        <a:lstStyle/>
        <a:p>
          <a:endParaRPr lang="ru-RU"/>
        </a:p>
      </dgm:t>
    </dgm:pt>
    <dgm:pt modelId="{B9AB3FC1-4D6E-49FD-8ADD-1C2F2E7F155F}" type="sibTrans" cxnId="{82A09B55-7E9F-4CBD-86EA-66267B15946E}">
      <dgm:prSet/>
      <dgm:spPr/>
      <dgm:t>
        <a:bodyPr/>
        <a:lstStyle/>
        <a:p>
          <a:endParaRPr lang="ru-RU"/>
        </a:p>
      </dgm:t>
    </dgm:pt>
    <dgm:pt modelId="{361BF8E4-D56F-4D7C-B474-096B198E038C}" type="pres">
      <dgm:prSet presAssocID="{0859D4BA-DD40-446C-9FA9-1ED3B9AD9B29}" presName="CompostProcess" presStyleCnt="0">
        <dgm:presLayoutVars>
          <dgm:dir/>
          <dgm:resizeHandles val="exact"/>
        </dgm:presLayoutVars>
      </dgm:prSet>
      <dgm:spPr/>
      <dgm:t>
        <a:bodyPr/>
        <a:lstStyle/>
        <a:p>
          <a:endParaRPr lang="ru-RU"/>
        </a:p>
      </dgm:t>
    </dgm:pt>
    <dgm:pt modelId="{48A9DCB5-DFBF-4F34-9A9C-BF9C712B8350}" type="pres">
      <dgm:prSet presAssocID="{0859D4BA-DD40-446C-9FA9-1ED3B9AD9B29}" presName="arrow" presStyleLbl="bgShp" presStyleIdx="0" presStyleCnt="1"/>
      <dgm:spPr/>
    </dgm:pt>
    <dgm:pt modelId="{FA0673F1-459D-41C4-8CB6-E26416E24288}" type="pres">
      <dgm:prSet presAssocID="{0859D4BA-DD40-446C-9FA9-1ED3B9AD9B29}" presName="linearProcess" presStyleCnt="0"/>
      <dgm:spPr/>
    </dgm:pt>
    <dgm:pt modelId="{3B3EA8F1-4403-40BC-BDB2-1D1D6BD1A8AF}" type="pres">
      <dgm:prSet presAssocID="{A5747760-FC52-40A7-9540-141111E53FCC}" presName="textNode" presStyleLbl="node1" presStyleIdx="0" presStyleCnt="1">
        <dgm:presLayoutVars>
          <dgm:bulletEnabled val="1"/>
        </dgm:presLayoutVars>
      </dgm:prSet>
      <dgm:spPr/>
      <dgm:t>
        <a:bodyPr/>
        <a:lstStyle/>
        <a:p>
          <a:endParaRPr lang="ru-RU"/>
        </a:p>
      </dgm:t>
    </dgm:pt>
  </dgm:ptLst>
  <dgm:cxnLst>
    <dgm:cxn modelId="{82A09B55-7E9F-4CBD-86EA-66267B15946E}" srcId="{0859D4BA-DD40-446C-9FA9-1ED3B9AD9B29}" destId="{A5747760-FC52-40A7-9540-141111E53FCC}" srcOrd="0" destOrd="0" parTransId="{4FCB7073-D040-426F-8D86-9B06D4D30BD5}" sibTransId="{B9AB3FC1-4D6E-49FD-8ADD-1C2F2E7F155F}"/>
    <dgm:cxn modelId="{BF7EC058-AAE6-44F2-9ABB-FE732222069C}" type="presOf" srcId="{A5747760-FC52-40A7-9540-141111E53FCC}" destId="{3B3EA8F1-4403-40BC-BDB2-1D1D6BD1A8AF}" srcOrd="0" destOrd="0" presId="urn:microsoft.com/office/officeart/2005/8/layout/hProcess9"/>
    <dgm:cxn modelId="{4165A064-6D7A-4530-917D-70F8A1761FC8}" type="presOf" srcId="{0859D4BA-DD40-446C-9FA9-1ED3B9AD9B29}" destId="{361BF8E4-D56F-4D7C-B474-096B198E038C}" srcOrd="0" destOrd="0" presId="urn:microsoft.com/office/officeart/2005/8/layout/hProcess9"/>
    <dgm:cxn modelId="{63F50C8D-7BB7-4AB7-9C57-799B646B5D79}" type="presParOf" srcId="{361BF8E4-D56F-4D7C-B474-096B198E038C}" destId="{48A9DCB5-DFBF-4F34-9A9C-BF9C712B8350}" srcOrd="0" destOrd="0" presId="urn:microsoft.com/office/officeart/2005/8/layout/hProcess9"/>
    <dgm:cxn modelId="{77C682E0-3CDF-4FA8-8F5E-8F7CB27A2503}" type="presParOf" srcId="{361BF8E4-D56F-4D7C-B474-096B198E038C}" destId="{FA0673F1-459D-41C4-8CB6-E26416E24288}" srcOrd="1" destOrd="0" presId="urn:microsoft.com/office/officeart/2005/8/layout/hProcess9"/>
    <dgm:cxn modelId="{84E9BBAE-1965-492B-8D20-B87BEE26E0A7}" type="presParOf" srcId="{FA0673F1-459D-41C4-8CB6-E26416E24288}" destId="{3B3EA8F1-4403-40BC-BDB2-1D1D6BD1A8AF}"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6E2109-8974-4311-9DF2-39D8E0112660}" type="doc">
      <dgm:prSet loTypeId="urn:microsoft.com/office/officeart/2005/8/layout/hProcess9" loCatId="process" qsTypeId="urn:microsoft.com/office/officeart/2005/8/quickstyle/3d1" qsCatId="3D" csTypeId="urn:microsoft.com/office/officeart/2005/8/colors/accent2_1" csCatId="accent2" phldr="1"/>
      <dgm:spPr/>
      <dgm:t>
        <a:bodyPr/>
        <a:lstStyle/>
        <a:p>
          <a:endParaRPr lang="ru-RU"/>
        </a:p>
      </dgm:t>
    </dgm:pt>
    <dgm:pt modelId="{9AC78A59-1F29-49D8-BD84-538D18A68EF4}">
      <dgm:prSet/>
      <dgm:spPr/>
      <dgm:t>
        <a:bodyPr/>
        <a:lstStyle/>
        <a:p>
          <a:pPr rtl="0"/>
          <a:r>
            <a:rPr lang="ru-RU" dirty="0" smtClean="0">
              <a:latin typeface="Times New Roman" pitchFamily="18" charset="0"/>
              <a:cs typeface="Times New Roman" pitchFamily="18" charset="0"/>
            </a:rPr>
            <a:t>Число визитов  определяется врачом в каждом случае индивидуально в течение всего периода карантина </a:t>
          </a:r>
          <a:endParaRPr lang="ru-RU" dirty="0">
            <a:latin typeface="Times New Roman" pitchFamily="18" charset="0"/>
            <a:cs typeface="Times New Roman" pitchFamily="18" charset="0"/>
          </a:endParaRPr>
        </a:p>
      </dgm:t>
    </dgm:pt>
    <dgm:pt modelId="{238C1B0E-70BF-4989-9383-283EEA52926C}" type="parTrans" cxnId="{6D4E5F82-5A7C-4C10-A177-0B77585F554D}">
      <dgm:prSet/>
      <dgm:spPr/>
      <dgm:t>
        <a:bodyPr/>
        <a:lstStyle/>
        <a:p>
          <a:endParaRPr lang="ru-RU"/>
        </a:p>
      </dgm:t>
    </dgm:pt>
    <dgm:pt modelId="{E8F68310-110C-4BF4-A22C-91DF8CC714AF}" type="sibTrans" cxnId="{6D4E5F82-5A7C-4C10-A177-0B77585F554D}">
      <dgm:prSet/>
      <dgm:spPr/>
      <dgm:t>
        <a:bodyPr/>
        <a:lstStyle/>
        <a:p>
          <a:endParaRPr lang="ru-RU"/>
        </a:p>
      </dgm:t>
    </dgm:pt>
    <dgm:pt modelId="{CFC363F5-3301-44F7-9004-76AE6B6645EA}">
      <dgm:prSet custT="1"/>
      <dgm:spPr/>
      <dgm:t>
        <a:bodyPr/>
        <a:lstStyle/>
        <a:p>
          <a:pPr rtl="0"/>
          <a:r>
            <a:rPr lang="ru-RU" sz="6000" b="1" dirty="0" smtClean="0">
              <a:latin typeface="Times New Roman" pitchFamily="18" charset="0"/>
              <a:cs typeface="Times New Roman" pitchFamily="18" charset="0"/>
            </a:rPr>
            <a:t>14 дней</a:t>
          </a:r>
          <a:endParaRPr lang="ru-RU" sz="6000" dirty="0">
            <a:latin typeface="Times New Roman" pitchFamily="18" charset="0"/>
            <a:cs typeface="Times New Roman" pitchFamily="18" charset="0"/>
          </a:endParaRPr>
        </a:p>
      </dgm:t>
    </dgm:pt>
    <dgm:pt modelId="{B20452D5-CACC-4940-A535-969707A5753E}" type="parTrans" cxnId="{F2E0D943-6F9A-4EE3-A4A0-4518172B93D0}">
      <dgm:prSet/>
      <dgm:spPr/>
      <dgm:t>
        <a:bodyPr/>
        <a:lstStyle/>
        <a:p>
          <a:endParaRPr lang="ru-RU"/>
        </a:p>
      </dgm:t>
    </dgm:pt>
    <dgm:pt modelId="{8B3E4053-6F94-4720-A0F7-B4400A27DB16}" type="sibTrans" cxnId="{F2E0D943-6F9A-4EE3-A4A0-4518172B93D0}">
      <dgm:prSet/>
      <dgm:spPr/>
      <dgm:t>
        <a:bodyPr/>
        <a:lstStyle/>
        <a:p>
          <a:endParaRPr lang="ru-RU"/>
        </a:p>
      </dgm:t>
    </dgm:pt>
    <dgm:pt modelId="{CE8CCC2E-3BB2-4DE5-A92B-5E237D8DF5DD}" type="pres">
      <dgm:prSet presAssocID="{CD6E2109-8974-4311-9DF2-39D8E0112660}" presName="CompostProcess" presStyleCnt="0">
        <dgm:presLayoutVars>
          <dgm:dir/>
          <dgm:resizeHandles val="exact"/>
        </dgm:presLayoutVars>
      </dgm:prSet>
      <dgm:spPr/>
      <dgm:t>
        <a:bodyPr/>
        <a:lstStyle/>
        <a:p>
          <a:endParaRPr lang="ru-RU"/>
        </a:p>
      </dgm:t>
    </dgm:pt>
    <dgm:pt modelId="{E6EAE218-B151-4E3C-AE77-BDF748604536}" type="pres">
      <dgm:prSet presAssocID="{CD6E2109-8974-4311-9DF2-39D8E0112660}" presName="arrow" presStyleLbl="bgShp" presStyleIdx="0" presStyleCnt="1"/>
      <dgm:spPr/>
    </dgm:pt>
    <dgm:pt modelId="{9C1930C0-6B01-4710-B4A3-7294DF6DAD4D}" type="pres">
      <dgm:prSet presAssocID="{CD6E2109-8974-4311-9DF2-39D8E0112660}" presName="linearProcess" presStyleCnt="0"/>
      <dgm:spPr/>
    </dgm:pt>
    <dgm:pt modelId="{BBD77347-D779-4F57-BD04-8A3D8F4068D5}" type="pres">
      <dgm:prSet presAssocID="{9AC78A59-1F29-49D8-BD84-538D18A68EF4}" presName="textNode" presStyleLbl="node1" presStyleIdx="0" presStyleCnt="2">
        <dgm:presLayoutVars>
          <dgm:bulletEnabled val="1"/>
        </dgm:presLayoutVars>
      </dgm:prSet>
      <dgm:spPr/>
      <dgm:t>
        <a:bodyPr/>
        <a:lstStyle/>
        <a:p>
          <a:endParaRPr lang="ru-RU"/>
        </a:p>
      </dgm:t>
    </dgm:pt>
    <dgm:pt modelId="{95704B08-D156-41B9-91E6-D0881BC14593}" type="pres">
      <dgm:prSet presAssocID="{E8F68310-110C-4BF4-A22C-91DF8CC714AF}" presName="sibTrans" presStyleCnt="0"/>
      <dgm:spPr/>
    </dgm:pt>
    <dgm:pt modelId="{1C70B9C9-175E-4A83-BBCA-3C5F829D432B}" type="pres">
      <dgm:prSet presAssocID="{CFC363F5-3301-44F7-9004-76AE6B6645EA}" presName="textNode" presStyleLbl="node1" presStyleIdx="1" presStyleCnt="2" custLinFactNeighborX="-19278" custLinFactNeighborY="572">
        <dgm:presLayoutVars>
          <dgm:bulletEnabled val="1"/>
        </dgm:presLayoutVars>
      </dgm:prSet>
      <dgm:spPr/>
      <dgm:t>
        <a:bodyPr/>
        <a:lstStyle/>
        <a:p>
          <a:endParaRPr lang="ru-RU"/>
        </a:p>
      </dgm:t>
    </dgm:pt>
  </dgm:ptLst>
  <dgm:cxnLst>
    <dgm:cxn modelId="{F2E0D943-6F9A-4EE3-A4A0-4518172B93D0}" srcId="{CD6E2109-8974-4311-9DF2-39D8E0112660}" destId="{CFC363F5-3301-44F7-9004-76AE6B6645EA}" srcOrd="1" destOrd="0" parTransId="{B20452D5-CACC-4940-A535-969707A5753E}" sibTransId="{8B3E4053-6F94-4720-A0F7-B4400A27DB16}"/>
    <dgm:cxn modelId="{69CD97A4-5D17-40A1-8205-2624177933B1}" type="presOf" srcId="{CD6E2109-8974-4311-9DF2-39D8E0112660}" destId="{CE8CCC2E-3BB2-4DE5-A92B-5E237D8DF5DD}" srcOrd="0" destOrd="0" presId="urn:microsoft.com/office/officeart/2005/8/layout/hProcess9"/>
    <dgm:cxn modelId="{30E8E0F9-7A93-4E0D-A0D5-66A4A91D5A9B}" type="presOf" srcId="{9AC78A59-1F29-49D8-BD84-538D18A68EF4}" destId="{BBD77347-D779-4F57-BD04-8A3D8F4068D5}" srcOrd="0" destOrd="0" presId="urn:microsoft.com/office/officeart/2005/8/layout/hProcess9"/>
    <dgm:cxn modelId="{091D1ADB-CFF4-43BD-BF34-CF69161EA867}" type="presOf" srcId="{CFC363F5-3301-44F7-9004-76AE6B6645EA}" destId="{1C70B9C9-175E-4A83-BBCA-3C5F829D432B}" srcOrd="0" destOrd="0" presId="urn:microsoft.com/office/officeart/2005/8/layout/hProcess9"/>
    <dgm:cxn modelId="{6D4E5F82-5A7C-4C10-A177-0B77585F554D}" srcId="{CD6E2109-8974-4311-9DF2-39D8E0112660}" destId="{9AC78A59-1F29-49D8-BD84-538D18A68EF4}" srcOrd="0" destOrd="0" parTransId="{238C1B0E-70BF-4989-9383-283EEA52926C}" sibTransId="{E8F68310-110C-4BF4-A22C-91DF8CC714AF}"/>
    <dgm:cxn modelId="{6749DBFD-D89D-4076-BB10-030419F6F8A0}" type="presParOf" srcId="{CE8CCC2E-3BB2-4DE5-A92B-5E237D8DF5DD}" destId="{E6EAE218-B151-4E3C-AE77-BDF748604536}" srcOrd="0" destOrd="0" presId="urn:microsoft.com/office/officeart/2005/8/layout/hProcess9"/>
    <dgm:cxn modelId="{F018B25D-D3C2-47EF-ADF1-C73043AC5305}" type="presParOf" srcId="{CE8CCC2E-3BB2-4DE5-A92B-5E237D8DF5DD}" destId="{9C1930C0-6B01-4710-B4A3-7294DF6DAD4D}" srcOrd="1" destOrd="0" presId="urn:microsoft.com/office/officeart/2005/8/layout/hProcess9"/>
    <dgm:cxn modelId="{A5380E2F-C331-4F2D-8216-4FC40F3EA5AA}" type="presParOf" srcId="{9C1930C0-6B01-4710-B4A3-7294DF6DAD4D}" destId="{BBD77347-D779-4F57-BD04-8A3D8F4068D5}" srcOrd="0" destOrd="0" presId="urn:microsoft.com/office/officeart/2005/8/layout/hProcess9"/>
    <dgm:cxn modelId="{DA3A38A7-AA11-43E5-A196-BC87F184E123}" type="presParOf" srcId="{9C1930C0-6B01-4710-B4A3-7294DF6DAD4D}" destId="{95704B08-D156-41B9-91E6-D0881BC14593}" srcOrd="1" destOrd="0" presId="urn:microsoft.com/office/officeart/2005/8/layout/hProcess9"/>
    <dgm:cxn modelId="{7AAAF4E8-C746-4BA2-9B3E-F3955BBA0EFB}" type="presParOf" srcId="{9C1930C0-6B01-4710-B4A3-7294DF6DAD4D}" destId="{1C70B9C9-175E-4A83-BBCA-3C5F829D432B}"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7AD615-CCFA-4454-9CAF-3533E43DA2C3}" type="doc">
      <dgm:prSet loTypeId="urn:microsoft.com/office/officeart/2005/8/layout/pyramid2" loCatId="pyramid" qsTypeId="urn:microsoft.com/office/officeart/2005/8/quickstyle/simple1" qsCatId="simple" csTypeId="urn:microsoft.com/office/officeart/2005/8/colors/accent3_1" csCatId="accent3"/>
      <dgm:spPr/>
      <dgm:t>
        <a:bodyPr/>
        <a:lstStyle/>
        <a:p>
          <a:endParaRPr lang="ru-RU"/>
        </a:p>
      </dgm:t>
    </dgm:pt>
    <dgm:pt modelId="{78965F9A-F7CB-4B3B-BF88-8472E9881F88}">
      <dgm:prSet/>
      <dgm:spPr/>
      <dgm:t>
        <a:bodyPr/>
        <a:lstStyle/>
        <a:p>
          <a:pPr rtl="0"/>
          <a:r>
            <a:rPr lang="ru-RU" dirty="0" smtClean="0">
              <a:latin typeface="Times New Roman" pitchFamily="18" charset="0"/>
              <a:cs typeface="Times New Roman" pitchFamily="18" charset="0"/>
            </a:rPr>
            <a:t>Медицинская помощь всем пациентам с подозрением на новую </a:t>
          </a:r>
          <a:r>
            <a:rPr lang="ru-RU" dirty="0" err="1" smtClean="0">
              <a:latin typeface="Times New Roman" pitchFamily="18" charset="0"/>
              <a:cs typeface="Times New Roman" pitchFamily="18" charset="0"/>
            </a:rPr>
            <a:t>коронавирусную</a:t>
          </a:r>
          <a:r>
            <a:rPr lang="ru-RU" dirty="0" smtClean="0">
              <a:latin typeface="Times New Roman" pitchFamily="18" charset="0"/>
              <a:cs typeface="Times New Roman" pitchFamily="18" charset="0"/>
            </a:rPr>
            <a:t> инфекцию оказывается на </a:t>
          </a:r>
          <a:r>
            <a:rPr lang="ru-RU" b="1" dirty="0" smtClean="0">
              <a:latin typeface="Times New Roman" pitchFamily="18" charset="0"/>
              <a:cs typeface="Times New Roman" pitchFamily="18" charset="0"/>
            </a:rPr>
            <a:t>бесплатной</a:t>
          </a:r>
          <a:r>
            <a:rPr lang="ru-RU" dirty="0" smtClean="0">
              <a:latin typeface="Times New Roman" pitchFamily="18" charset="0"/>
              <a:cs typeface="Times New Roman" pitchFamily="18" charset="0"/>
            </a:rPr>
            <a:t> основе.</a:t>
          </a:r>
          <a:endParaRPr lang="ru-RU" dirty="0">
            <a:latin typeface="Times New Roman" pitchFamily="18" charset="0"/>
            <a:cs typeface="Times New Roman" pitchFamily="18" charset="0"/>
          </a:endParaRPr>
        </a:p>
      </dgm:t>
    </dgm:pt>
    <dgm:pt modelId="{C21561B0-877F-4879-9A1E-DC381D4BB8F6}" type="parTrans" cxnId="{4F2ED627-A4DD-45CD-8346-49614704F408}">
      <dgm:prSet/>
      <dgm:spPr/>
      <dgm:t>
        <a:bodyPr/>
        <a:lstStyle/>
        <a:p>
          <a:endParaRPr lang="ru-RU"/>
        </a:p>
      </dgm:t>
    </dgm:pt>
    <dgm:pt modelId="{398AD95F-9756-4843-A846-2FEB803C25C5}" type="sibTrans" cxnId="{4F2ED627-A4DD-45CD-8346-49614704F408}">
      <dgm:prSet/>
      <dgm:spPr/>
      <dgm:t>
        <a:bodyPr/>
        <a:lstStyle/>
        <a:p>
          <a:endParaRPr lang="ru-RU"/>
        </a:p>
      </dgm:t>
    </dgm:pt>
    <dgm:pt modelId="{5B2787A6-87C1-4C43-A32C-6B0A8B256D25}" type="pres">
      <dgm:prSet presAssocID="{3E7AD615-CCFA-4454-9CAF-3533E43DA2C3}" presName="compositeShape" presStyleCnt="0">
        <dgm:presLayoutVars>
          <dgm:dir/>
          <dgm:resizeHandles/>
        </dgm:presLayoutVars>
      </dgm:prSet>
      <dgm:spPr/>
      <dgm:t>
        <a:bodyPr/>
        <a:lstStyle/>
        <a:p>
          <a:endParaRPr lang="ru-RU"/>
        </a:p>
      </dgm:t>
    </dgm:pt>
    <dgm:pt modelId="{91E85705-4EE7-4EC0-9ED2-79E44AFDC83C}" type="pres">
      <dgm:prSet presAssocID="{3E7AD615-CCFA-4454-9CAF-3533E43DA2C3}" presName="pyramid" presStyleLbl="node1" presStyleIdx="0" presStyleCnt="1"/>
      <dgm:spPr/>
    </dgm:pt>
    <dgm:pt modelId="{9F61FBD9-EE8C-4AF7-865A-2301BB9A53C6}" type="pres">
      <dgm:prSet presAssocID="{3E7AD615-CCFA-4454-9CAF-3533E43DA2C3}" presName="theList" presStyleCnt="0"/>
      <dgm:spPr/>
    </dgm:pt>
    <dgm:pt modelId="{C6395635-7A18-430E-9B55-1A64B72808D4}" type="pres">
      <dgm:prSet presAssocID="{78965F9A-F7CB-4B3B-BF88-8472E9881F88}" presName="aNode" presStyleLbl="fgAcc1" presStyleIdx="0" presStyleCnt="1">
        <dgm:presLayoutVars>
          <dgm:bulletEnabled val="1"/>
        </dgm:presLayoutVars>
      </dgm:prSet>
      <dgm:spPr/>
      <dgm:t>
        <a:bodyPr/>
        <a:lstStyle/>
        <a:p>
          <a:endParaRPr lang="ru-RU"/>
        </a:p>
      </dgm:t>
    </dgm:pt>
    <dgm:pt modelId="{EE29F8ED-7046-4B39-BE24-302428099FD7}" type="pres">
      <dgm:prSet presAssocID="{78965F9A-F7CB-4B3B-BF88-8472E9881F88}" presName="aSpace" presStyleCnt="0"/>
      <dgm:spPr/>
    </dgm:pt>
  </dgm:ptLst>
  <dgm:cxnLst>
    <dgm:cxn modelId="{4F2ED627-A4DD-45CD-8346-49614704F408}" srcId="{3E7AD615-CCFA-4454-9CAF-3533E43DA2C3}" destId="{78965F9A-F7CB-4B3B-BF88-8472E9881F88}" srcOrd="0" destOrd="0" parTransId="{C21561B0-877F-4879-9A1E-DC381D4BB8F6}" sibTransId="{398AD95F-9756-4843-A846-2FEB803C25C5}"/>
    <dgm:cxn modelId="{A00376E2-C386-490A-B885-E779A0ADDE17}" type="presOf" srcId="{3E7AD615-CCFA-4454-9CAF-3533E43DA2C3}" destId="{5B2787A6-87C1-4C43-A32C-6B0A8B256D25}" srcOrd="0" destOrd="0" presId="urn:microsoft.com/office/officeart/2005/8/layout/pyramid2"/>
    <dgm:cxn modelId="{DBAB702D-3A35-4FE0-9A74-944E8146C56A}" type="presOf" srcId="{78965F9A-F7CB-4B3B-BF88-8472E9881F88}" destId="{C6395635-7A18-430E-9B55-1A64B72808D4}" srcOrd="0" destOrd="0" presId="urn:microsoft.com/office/officeart/2005/8/layout/pyramid2"/>
    <dgm:cxn modelId="{5D039E7B-0C36-4D0D-96CC-80E2A3F6942D}" type="presParOf" srcId="{5B2787A6-87C1-4C43-A32C-6B0A8B256D25}" destId="{91E85705-4EE7-4EC0-9ED2-79E44AFDC83C}" srcOrd="0" destOrd="0" presId="urn:microsoft.com/office/officeart/2005/8/layout/pyramid2"/>
    <dgm:cxn modelId="{B58590B7-9531-45C4-A2BF-FE21E8669E83}" type="presParOf" srcId="{5B2787A6-87C1-4C43-A32C-6B0A8B256D25}" destId="{9F61FBD9-EE8C-4AF7-865A-2301BB9A53C6}" srcOrd="1" destOrd="0" presId="urn:microsoft.com/office/officeart/2005/8/layout/pyramid2"/>
    <dgm:cxn modelId="{508A1221-3FC6-4274-95AE-FF134F1A6540}" type="presParOf" srcId="{9F61FBD9-EE8C-4AF7-865A-2301BB9A53C6}" destId="{C6395635-7A18-430E-9B55-1A64B72808D4}" srcOrd="0" destOrd="0" presId="urn:microsoft.com/office/officeart/2005/8/layout/pyramid2"/>
    <dgm:cxn modelId="{1F7923CE-7D34-4C38-BD38-D81E251D0A37}" type="presParOf" srcId="{9F61FBD9-EE8C-4AF7-865A-2301BB9A53C6}" destId="{EE29F8ED-7046-4B39-BE24-302428099FD7}"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9BE5B1-2A84-4566-9139-9CE45D04FB97}" type="doc">
      <dgm:prSet loTypeId="urn:microsoft.com/office/officeart/2005/8/layout/lProcess3" loCatId="process" qsTypeId="urn:microsoft.com/office/officeart/2005/8/quickstyle/simple1" qsCatId="simple" csTypeId="urn:microsoft.com/office/officeart/2005/8/colors/accent2_1" csCatId="accent2" phldr="1"/>
      <dgm:spPr/>
      <dgm:t>
        <a:bodyPr/>
        <a:lstStyle/>
        <a:p>
          <a:endParaRPr lang="ru-RU"/>
        </a:p>
      </dgm:t>
    </dgm:pt>
    <dgm:pt modelId="{B14382C3-AA9F-4AC5-8F66-AC1CEE22966E}">
      <dgm:prSet/>
      <dgm:spPr/>
      <dgm:t>
        <a:bodyPr/>
        <a:lstStyle/>
        <a:p>
          <a:pPr rtl="0"/>
          <a:r>
            <a:rPr lang="ru-RU" dirty="0" smtClean="0">
              <a:latin typeface="Times New Roman" pitchFamily="18" charset="0"/>
              <a:cs typeface="Times New Roman" pitchFamily="18" charset="0"/>
            </a:rPr>
            <a:t>Диагностика новой </a:t>
          </a:r>
          <a:r>
            <a:rPr lang="ru-RU" dirty="0" err="1" smtClean="0">
              <a:latin typeface="Times New Roman" pitchFamily="18" charset="0"/>
              <a:cs typeface="Times New Roman" pitchFamily="18" charset="0"/>
            </a:rPr>
            <a:t>коронавирусной</a:t>
          </a:r>
          <a:r>
            <a:rPr lang="ru-RU" dirty="0" smtClean="0">
              <a:latin typeface="Times New Roman" pitchFamily="18" charset="0"/>
              <a:cs typeface="Times New Roman" pitchFamily="18" charset="0"/>
            </a:rPr>
            <a:t> инфекции осуществляется молекулярно-генетическими методами - ПЦР (</a:t>
          </a:r>
          <a:r>
            <a:rPr lang="ru-RU" dirty="0" err="1" smtClean="0">
              <a:latin typeface="Times New Roman" pitchFamily="18" charset="0"/>
              <a:cs typeface="Times New Roman" pitchFamily="18" charset="0"/>
            </a:rPr>
            <a:t>полимеразная</a:t>
          </a:r>
          <a:r>
            <a:rPr lang="ru-RU" dirty="0" smtClean="0">
              <a:latin typeface="Times New Roman" pitchFamily="18" charset="0"/>
              <a:cs typeface="Times New Roman" pitchFamily="18" charset="0"/>
            </a:rPr>
            <a:t> цепная реакция). </a:t>
          </a:r>
        </a:p>
        <a:p>
          <a:pPr rtl="0"/>
          <a:r>
            <a:rPr lang="ru-RU" dirty="0" smtClean="0">
              <a:latin typeface="Times New Roman" pitchFamily="18" charset="0"/>
              <a:cs typeface="Times New Roman" pitchFamily="18" charset="0"/>
            </a:rPr>
            <a:t>Для исследования берётся мазок из носа и ротоглотки, а также проводятся другие анализы по назначению врача.</a:t>
          </a:r>
          <a:endParaRPr lang="ru-RU" dirty="0">
            <a:latin typeface="Times New Roman" pitchFamily="18" charset="0"/>
            <a:cs typeface="Times New Roman" pitchFamily="18" charset="0"/>
          </a:endParaRPr>
        </a:p>
      </dgm:t>
    </dgm:pt>
    <dgm:pt modelId="{53C7F811-5C04-45B7-822F-23B1FEC6DA30}" type="parTrans" cxnId="{6BD244DC-9079-49B0-B09A-A4E7BDCA869E}">
      <dgm:prSet/>
      <dgm:spPr/>
      <dgm:t>
        <a:bodyPr/>
        <a:lstStyle/>
        <a:p>
          <a:endParaRPr lang="ru-RU"/>
        </a:p>
      </dgm:t>
    </dgm:pt>
    <dgm:pt modelId="{E12D9A49-A0BA-4724-BECF-CE067D06D5E1}" type="sibTrans" cxnId="{6BD244DC-9079-49B0-B09A-A4E7BDCA869E}">
      <dgm:prSet/>
      <dgm:spPr/>
      <dgm:t>
        <a:bodyPr/>
        <a:lstStyle/>
        <a:p>
          <a:endParaRPr lang="ru-RU"/>
        </a:p>
      </dgm:t>
    </dgm:pt>
    <dgm:pt modelId="{98C8F916-246C-4B26-873D-4E47158539C9}" type="pres">
      <dgm:prSet presAssocID="{019BE5B1-2A84-4566-9139-9CE45D04FB97}" presName="Name0" presStyleCnt="0">
        <dgm:presLayoutVars>
          <dgm:chPref val="3"/>
          <dgm:dir/>
          <dgm:animLvl val="lvl"/>
          <dgm:resizeHandles/>
        </dgm:presLayoutVars>
      </dgm:prSet>
      <dgm:spPr/>
      <dgm:t>
        <a:bodyPr/>
        <a:lstStyle/>
        <a:p>
          <a:endParaRPr lang="ru-RU"/>
        </a:p>
      </dgm:t>
    </dgm:pt>
    <dgm:pt modelId="{3ED6C0DF-DFCC-4491-A619-5C39AC7D00A9}" type="pres">
      <dgm:prSet presAssocID="{B14382C3-AA9F-4AC5-8F66-AC1CEE22966E}" presName="horFlow" presStyleCnt="0"/>
      <dgm:spPr/>
    </dgm:pt>
    <dgm:pt modelId="{A9209C92-8AC2-4801-837E-1AF40D3BC6B7}" type="pres">
      <dgm:prSet presAssocID="{B14382C3-AA9F-4AC5-8F66-AC1CEE22966E}" presName="bigChev" presStyleLbl="node1" presStyleIdx="0" presStyleCnt="1" custScaleY="119442"/>
      <dgm:spPr/>
      <dgm:t>
        <a:bodyPr/>
        <a:lstStyle/>
        <a:p>
          <a:endParaRPr lang="ru-RU"/>
        </a:p>
      </dgm:t>
    </dgm:pt>
  </dgm:ptLst>
  <dgm:cxnLst>
    <dgm:cxn modelId="{6BD244DC-9079-49B0-B09A-A4E7BDCA869E}" srcId="{019BE5B1-2A84-4566-9139-9CE45D04FB97}" destId="{B14382C3-AA9F-4AC5-8F66-AC1CEE22966E}" srcOrd="0" destOrd="0" parTransId="{53C7F811-5C04-45B7-822F-23B1FEC6DA30}" sibTransId="{E12D9A49-A0BA-4724-BECF-CE067D06D5E1}"/>
    <dgm:cxn modelId="{3DC35C51-4385-480B-8D4A-C534A40E71A8}" type="presOf" srcId="{B14382C3-AA9F-4AC5-8F66-AC1CEE22966E}" destId="{A9209C92-8AC2-4801-837E-1AF40D3BC6B7}" srcOrd="0" destOrd="0" presId="urn:microsoft.com/office/officeart/2005/8/layout/lProcess3"/>
    <dgm:cxn modelId="{C2135F1F-933E-4E75-9C5A-C8652D2F42E9}" type="presOf" srcId="{019BE5B1-2A84-4566-9139-9CE45D04FB97}" destId="{98C8F916-246C-4B26-873D-4E47158539C9}" srcOrd="0" destOrd="0" presId="urn:microsoft.com/office/officeart/2005/8/layout/lProcess3"/>
    <dgm:cxn modelId="{481F0CE4-7897-4B30-B787-DB17143E79C0}" type="presParOf" srcId="{98C8F916-246C-4B26-873D-4E47158539C9}" destId="{3ED6C0DF-DFCC-4491-A619-5C39AC7D00A9}" srcOrd="0" destOrd="0" presId="urn:microsoft.com/office/officeart/2005/8/layout/lProcess3"/>
    <dgm:cxn modelId="{44D26463-E2E5-4202-B9CF-60CF8F977D56}" type="presParOf" srcId="{3ED6C0DF-DFCC-4491-A619-5C39AC7D00A9}" destId="{A9209C92-8AC2-4801-837E-1AF40D3BC6B7}"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2FD8408-6B2A-41DC-951A-38E79C1EAEF3}"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ru-RU"/>
        </a:p>
      </dgm:t>
    </dgm:pt>
    <dgm:pt modelId="{D4FA9412-0AB2-42C3-BFB2-8C68EFB024B2}">
      <dgm:prSet/>
      <dgm:spPr/>
      <dgm:t>
        <a:bodyPr/>
        <a:lstStyle/>
        <a:p>
          <a:pPr rtl="0"/>
          <a:r>
            <a:rPr lang="ru-RU" dirty="0" smtClean="0">
              <a:latin typeface="Times New Roman" pitchFamily="18" charset="0"/>
              <a:cs typeface="Times New Roman" pitchFamily="18" charset="0"/>
            </a:rPr>
            <a:t>Госпитализация проводится в соответствии с </a:t>
          </a:r>
          <a:r>
            <a:rPr lang="ru-RU" b="1" dirty="0" smtClean="0">
              <a:latin typeface="Times New Roman" pitchFamily="18" charset="0"/>
              <a:cs typeface="Times New Roman" pitchFamily="18" charset="0"/>
            </a:rPr>
            <a:t>Постановлением главного санитарного врача Российской Федерации от 02.03.2020 №5 </a:t>
          </a:r>
        </a:p>
        <a:p>
          <a:pPr rtl="0"/>
          <a:r>
            <a:rPr lang="ru-RU" dirty="0" smtClean="0">
              <a:latin typeface="Times New Roman" pitchFamily="18" charset="0"/>
              <a:cs typeface="Times New Roman" pitchFamily="18" charset="0"/>
            </a:rPr>
            <a:t>«О дополнительных мерах по снижению рисков завоза и распространения новой </a:t>
          </a:r>
          <a:r>
            <a:rPr lang="ru-RU" dirty="0" err="1" smtClean="0">
              <a:latin typeface="Times New Roman" pitchFamily="18" charset="0"/>
              <a:cs typeface="Times New Roman" pitchFamily="18" charset="0"/>
            </a:rPr>
            <a:t>коронавирусной</a:t>
          </a:r>
          <a:r>
            <a:rPr lang="ru-RU" dirty="0" smtClean="0">
              <a:latin typeface="Times New Roman" pitchFamily="18" charset="0"/>
              <a:cs typeface="Times New Roman" pitchFamily="18" charset="0"/>
            </a:rPr>
            <a:t> инфекции (2019-nCoV)».</a:t>
          </a:r>
          <a:endParaRPr lang="ru-RU" dirty="0">
            <a:latin typeface="Times New Roman" pitchFamily="18" charset="0"/>
            <a:cs typeface="Times New Roman" pitchFamily="18" charset="0"/>
          </a:endParaRPr>
        </a:p>
      </dgm:t>
    </dgm:pt>
    <dgm:pt modelId="{760E805D-540F-49D8-998C-EFF78523E89B}" type="parTrans" cxnId="{381D7884-F8A5-4D52-867B-E4F09E734581}">
      <dgm:prSet/>
      <dgm:spPr/>
      <dgm:t>
        <a:bodyPr/>
        <a:lstStyle/>
        <a:p>
          <a:endParaRPr lang="ru-RU"/>
        </a:p>
      </dgm:t>
    </dgm:pt>
    <dgm:pt modelId="{C79FDB88-B798-41F1-8B93-65208FDE564D}" type="sibTrans" cxnId="{381D7884-F8A5-4D52-867B-E4F09E734581}">
      <dgm:prSet/>
      <dgm:spPr/>
      <dgm:t>
        <a:bodyPr/>
        <a:lstStyle/>
        <a:p>
          <a:endParaRPr lang="ru-RU"/>
        </a:p>
      </dgm:t>
    </dgm:pt>
    <dgm:pt modelId="{4A2C57EB-137C-445D-89D5-F02079EA12D0}" type="pres">
      <dgm:prSet presAssocID="{12FD8408-6B2A-41DC-951A-38E79C1EAEF3}" presName="linear" presStyleCnt="0">
        <dgm:presLayoutVars>
          <dgm:animLvl val="lvl"/>
          <dgm:resizeHandles val="exact"/>
        </dgm:presLayoutVars>
      </dgm:prSet>
      <dgm:spPr/>
      <dgm:t>
        <a:bodyPr/>
        <a:lstStyle/>
        <a:p>
          <a:endParaRPr lang="ru-RU"/>
        </a:p>
      </dgm:t>
    </dgm:pt>
    <dgm:pt modelId="{5ABF8BC2-7311-4E28-9466-A64B6B5211D7}" type="pres">
      <dgm:prSet presAssocID="{D4FA9412-0AB2-42C3-BFB2-8C68EFB024B2}" presName="parentText" presStyleLbl="node1" presStyleIdx="0" presStyleCnt="1">
        <dgm:presLayoutVars>
          <dgm:chMax val="0"/>
          <dgm:bulletEnabled val="1"/>
        </dgm:presLayoutVars>
      </dgm:prSet>
      <dgm:spPr/>
      <dgm:t>
        <a:bodyPr/>
        <a:lstStyle/>
        <a:p>
          <a:endParaRPr lang="ru-RU"/>
        </a:p>
      </dgm:t>
    </dgm:pt>
  </dgm:ptLst>
  <dgm:cxnLst>
    <dgm:cxn modelId="{20304B0E-7FDB-4783-8CC3-5658528838A0}" type="presOf" srcId="{12FD8408-6B2A-41DC-951A-38E79C1EAEF3}" destId="{4A2C57EB-137C-445D-89D5-F02079EA12D0}" srcOrd="0" destOrd="0" presId="urn:microsoft.com/office/officeart/2005/8/layout/vList2"/>
    <dgm:cxn modelId="{F1A59D3A-DDAD-49F8-8C7B-5740EFFABBAF}" type="presOf" srcId="{D4FA9412-0AB2-42C3-BFB2-8C68EFB024B2}" destId="{5ABF8BC2-7311-4E28-9466-A64B6B5211D7}" srcOrd="0" destOrd="0" presId="urn:microsoft.com/office/officeart/2005/8/layout/vList2"/>
    <dgm:cxn modelId="{381D7884-F8A5-4D52-867B-E4F09E734581}" srcId="{12FD8408-6B2A-41DC-951A-38E79C1EAEF3}" destId="{D4FA9412-0AB2-42C3-BFB2-8C68EFB024B2}" srcOrd="0" destOrd="0" parTransId="{760E805D-540F-49D8-998C-EFF78523E89B}" sibTransId="{C79FDB88-B798-41F1-8B93-65208FDE564D}"/>
    <dgm:cxn modelId="{670951E9-637B-40B1-9D14-F1D54BFFBB2A}" type="presParOf" srcId="{4A2C57EB-137C-445D-89D5-F02079EA12D0}" destId="{5ABF8BC2-7311-4E28-9466-A64B6B5211D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CB2CA84-2365-4A48-A459-26F6BC002DD5}"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ru-RU"/>
        </a:p>
      </dgm:t>
    </dgm:pt>
    <dgm:pt modelId="{4F7DC206-E1EA-4685-A914-8C57F522C19C}">
      <dgm:prSet/>
      <dgm:spPr/>
      <dgm:t>
        <a:bodyPr/>
        <a:lstStyle/>
        <a:p>
          <a:pPr rtl="0"/>
          <a:r>
            <a:rPr lang="ru-RU" dirty="0" smtClean="0">
              <a:latin typeface="Times New Roman" pitchFamily="18" charset="0"/>
              <a:cs typeface="Times New Roman" pitchFamily="18" charset="0"/>
            </a:rPr>
            <a:t>Дезинфекция осуществляется </a:t>
          </a:r>
        </a:p>
        <a:p>
          <a:pPr rtl="0"/>
          <a:r>
            <a:rPr lang="ru-RU" b="1" dirty="0" smtClean="0">
              <a:latin typeface="Times New Roman" pitchFamily="18" charset="0"/>
              <a:cs typeface="Times New Roman" pitchFamily="18" charset="0"/>
            </a:rPr>
            <a:t>не менее 2 раз </a:t>
          </a:r>
          <a:r>
            <a:rPr lang="ru-RU" dirty="0" smtClean="0">
              <a:latin typeface="Times New Roman" pitchFamily="18" charset="0"/>
              <a:cs typeface="Times New Roman" pitchFamily="18" charset="0"/>
            </a:rPr>
            <a:t>в сутки во всех помещениях больницы с применением дезинфицирующих средств и физических методов обеззараживания воздуха и поверхностей (бактерицидные лампы и </a:t>
          </a:r>
          <a:r>
            <a:rPr lang="ru-RU" dirty="0" err="1" smtClean="0">
              <a:latin typeface="Times New Roman" pitchFamily="18" charset="0"/>
              <a:cs typeface="Times New Roman" pitchFamily="18" charset="0"/>
            </a:rPr>
            <a:t>обеззараживатели</a:t>
          </a:r>
          <a:r>
            <a:rPr lang="ru-RU" dirty="0" smtClean="0">
              <a:latin typeface="Times New Roman" pitchFamily="18" charset="0"/>
              <a:cs typeface="Times New Roman" pitchFamily="18" charset="0"/>
            </a:rPr>
            <a:t> воздуха).</a:t>
          </a:r>
          <a:endParaRPr lang="ru-RU" dirty="0">
            <a:latin typeface="Times New Roman" pitchFamily="18" charset="0"/>
            <a:cs typeface="Times New Roman" pitchFamily="18" charset="0"/>
          </a:endParaRPr>
        </a:p>
      </dgm:t>
    </dgm:pt>
    <dgm:pt modelId="{F676EB63-8EB9-4FA0-836D-E382F3CBBB61}" type="parTrans" cxnId="{591A35E6-834B-46B9-A649-D8815054E553}">
      <dgm:prSet/>
      <dgm:spPr/>
      <dgm:t>
        <a:bodyPr/>
        <a:lstStyle/>
        <a:p>
          <a:endParaRPr lang="ru-RU"/>
        </a:p>
      </dgm:t>
    </dgm:pt>
    <dgm:pt modelId="{FFBCB2B3-49C5-4154-BAE2-2FEA84962CB1}" type="sibTrans" cxnId="{591A35E6-834B-46B9-A649-D8815054E553}">
      <dgm:prSet/>
      <dgm:spPr/>
      <dgm:t>
        <a:bodyPr/>
        <a:lstStyle/>
        <a:p>
          <a:endParaRPr lang="ru-RU"/>
        </a:p>
      </dgm:t>
    </dgm:pt>
    <dgm:pt modelId="{33663F50-DC42-4DF1-8B81-C0D99431ED26}" type="pres">
      <dgm:prSet presAssocID="{ECB2CA84-2365-4A48-A459-26F6BC002DD5}" presName="linear" presStyleCnt="0">
        <dgm:presLayoutVars>
          <dgm:animLvl val="lvl"/>
          <dgm:resizeHandles val="exact"/>
        </dgm:presLayoutVars>
      </dgm:prSet>
      <dgm:spPr/>
      <dgm:t>
        <a:bodyPr/>
        <a:lstStyle/>
        <a:p>
          <a:endParaRPr lang="ru-RU"/>
        </a:p>
      </dgm:t>
    </dgm:pt>
    <dgm:pt modelId="{4BDA9085-A809-471E-8779-97D70F4FDEAF}" type="pres">
      <dgm:prSet presAssocID="{4F7DC206-E1EA-4685-A914-8C57F522C19C}" presName="parentText" presStyleLbl="node1" presStyleIdx="0" presStyleCnt="1">
        <dgm:presLayoutVars>
          <dgm:chMax val="0"/>
          <dgm:bulletEnabled val="1"/>
        </dgm:presLayoutVars>
      </dgm:prSet>
      <dgm:spPr/>
      <dgm:t>
        <a:bodyPr/>
        <a:lstStyle/>
        <a:p>
          <a:endParaRPr lang="ru-RU"/>
        </a:p>
      </dgm:t>
    </dgm:pt>
  </dgm:ptLst>
  <dgm:cxnLst>
    <dgm:cxn modelId="{591A35E6-834B-46B9-A649-D8815054E553}" srcId="{ECB2CA84-2365-4A48-A459-26F6BC002DD5}" destId="{4F7DC206-E1EA-4685-A914-8C57F522C19C}" srcOrd="0" destOrd="0" parTransId="{F676EB63-8EB9-4FA0-836D-E382F3CBBB61}" sibTransId="{FFBCB2B3-49C5-4154-BAE2-2FEA84962CB1}"/>
    <dgm:cxn modelId="{7A798E9C-8F9B-423B-B953-9482CCFAA5F6}" type="presOf" srcId="{4F7DC206-E1EA-4685-A914-8C57F522C19C}" destId="{4BDA9085-A809-471E-8779-97D70F4FDEAF}" srcOrd="0" destOrd="0" presId="urn:microsoft.com/office/officeart/2005/8/layout/vList2"/>
    <dgm:cxn modelId="{5762726F-C381-416F-B67F-9AC0299522FF}" type="presOf" srcId="{ECB2CA84-2365-4A48-A459-26F6BC002DD5}" destId="{33663F50-DC42-4DF1-8B81-C0D99431ED26}" srcOrd="0" destOrd="0" presId="urn:microsoft.com/office/officeart/2005/8/layout/vList2"/>
    <dgm:cxn modelId="{BC89CC8E-85AE-4616-B4BA-6BCD11F26688}" type="presParOf" srcId="{33663F50-DC42-4DF1-8B81-C0D99431ED26}" destId="{4BDA9085-A809-471E-8779-97D70F4FDEA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CFD911C-9C29-4E05-815F-C62FE669EB20}" type="doc">
      <dgm:prSet loTypeId="urn:microsoft.com/office/officeart/2005/8/layout/vList2" loCatId="list" qsTypeId="urn:microsoft.com/office/officeart/2005/8/quickstyle/simple1" qsCatId="simple" csTypeId="urn:microsoft.com/office/officeart/2005/8/colors/accent2_1" csCatId="accent2"/>
      <dgm:spPr/>
      <dgm:t>
        <a:bodyPr/>
        <a:lstStyle/>
        <a:p>
          <a:endParaRPr lang="ru-RU"/>
        </a:p>
      </dgm:t>
    </dgm:pt>
    <dgm:pt modelId="{D5DE73D6-0B9C-4D5B-9162-4FDEFFF20CD4}">
      <dgm:prSet/>
      <dgm:spPr/>
      <dgm:t>
        <a:bodyPr/>
        <a:lstStyle/>
        <a:p>
          <a:pPr algn="l" rtl="0"/>
          <a:r>
            <a:rPr lang="ru-RU" dirty="0" smtClean="0">
              <a:latin typeface="Times New Roman" pitchFamily="18" charset="0"/>
              <a:cs typeface="Times New Roman" pitchFamily="18" charset="0"/>
            </a:rPr>
            <a:t>Для пациентов стационаров с подозрением на новую </a:t>
          </a:r>
          <a:r>
            <a:rPr lang="ru-RU" dirty="0" err="1" smtClean="0">
              <a:latin typeface="Times New Roman" pitchFamily="18" charset="0"/>
              <a:cs typeface="Times New Roman" pitchFamily="18" charset="0"/>
            </a:rPr>
            <a:t>коронавирусную</a:t>
          </a:r>
          <a:r>
            <a:rPr lang="ru-RU" dirty="0" smtClean="0">
              <a:latin typeface="Times New Roman" pitchFamily="18" charset="0"/>
              <a:cs typeface="Times New Roman" pitchFamily="18" charset="0"/>
            </a:rPr>
            <a:t> инфекцию питание организовано в соответствии с санитарными нормами и правилами.</a:t>
          </a:r>
          <a:endParaRPr lang="ru-RU" dirty="0">
            <a:latin typeface="Times New Roman" pitchFamily="18" charset="0"/>
            <a:cs typeface="Times New Roman" pitchFamily="18" charset="0"/>
          </a:endParaRPr>
        </a:p>
      </dgm:t>
    </dgm:pt>
    <dgm:pt modelId="{46B55F19-E224-4395-98FC-0379467E90E9}" type="parTrans" cxnId="{3226CF57-E36E-4B21-8FFE-E75CDE4729DC}">
      <dgm:prSet/>
      <dgm:spPr/>
      <dgm:t>
        <a:bodyPr/>
        <a:lstStyle/>
        <a:p>
          <a:pPr algn="just"/>
          <a:endParaRPr lang="ru-RU">
            <a:latin typeface="Times New Roman" pitchFamily="18" charset="0"/>
            <a:cs typeface="Times New Roman" pitchFamily="18" charset="0"/>
          </a:endParaRPr>
        </a:p>
      </dgm:t>
    </dgm:pt>
    <dgm:pt modelId="{F21A830B-B413-468C-8195-8B969F864EAD}" type="sibTrans" cxnId="{3226CF57-E36E-4B21-8FFE-E75CDE4729DC}">
      <dgm:prSet/>
      <dgm:spPr/>
      <dgm:t>
        <a:bodyPr/>
        <a:lstStyle/>
        <a:p>
          <a:pPr algn="just"/>
          <a:endParaRPr lang="ru-RU">
            <a:latin typeface="Times New Roman" pitchFamily="18" charset="0"/>
            <a:cs typeface="Times New Roman" pitchFamily="18" charset="0"/>
          </a:endParaRPr>
        </a:p>
      </dgm:t>
    </dgm:pt>
    <dgm:pt modelId="{FF9FC150-D588-44C5-853B-A5F9EBFFD0E3}" type="pres">
      <dgm:prSet presAssocID="{4CFD911C-9C29-4E05-815F-C62FE669EB20}" presName="linear" presStyleCnt="0">
        <dgm:presLayoutVars>
          <dgm:animLvl val="lvl"/>
          <dgm:resizeHandles val="exact"/>
        </dgm:presLayoutVars>
      </dgm:prSet>
      <dgm:spPr/>
      <dgm:t>
        <a:bodyPr/>
        <a:lstStyle/>
        <a:p>
          <a:endParaRPr lang="ru-RU"/>
        </a:p>
      </dgm:t>
    </dgm:pt>
    <dgm:pt modelId="{AB630E87-6F8A-4AC9-B1E6-7926B786107D}" type="pres">
      <dgm:prSet presAssocID="{D5DE73D6-0B9C-4D5B-9162-4FDEFFF20CD4}" presName="parentText" presStyleLbl="node1" presStyleIdx="0" presStyleCnt="1">
        <dgm:presLayoutVars>
          <dgm:chMax val="0"/>
          <dgm:bulletEnabled val="1"/>
        </dgm:presLayoutVars>
      </dgm:prSet>
      <dgm:spPr/>
      <dgm:t>
        <a:bodyPr/>
        <a:lstStyle/>
        <a:p>
          <a:endParaRPr lang="ru-RU"/>
        </a:p>
      </dgm:t>
    </dgm:pt>
  </dgm:ptLst>
  <dgm:cxnLst>
    <dgm:cxn modelId="{BDC79A39-F543-453C-8196-60107A2CEE33}" type="presOf" srcId="{4CFD911C-9C29-4E05-815F-C62FE669EB20}" destId="{FF9FC150-D588-44C5-853B-A5F9EBFFD0E3}" srcOrd="0" destOrd="0" presId="urn:microsoft.com/office/officeart/2005/8/layout/vList2"/>
    <dgm:cxn modelId="{3226CF57-E36E-4B21-8FFE-E75CDE4729DC}" srcId="{4CFD911C-9C29-4E05-815F-C62FE669EB20}" destId="{D5DE73D6-0B9C-4D5B-9162-4FDEFFF20CD4}" srcOrd="0" destOrd="0" parTransId="{46B55F19-E224-4395-98FC-0379467E90E9}" sibTransId="{F21A830B-B413-468C-8195-8B969F864EAD}"/>
    <dgm:cxn modelId="{42AE6F56-A45F-4F48-B85E-83CA7E7D7AD0}" type="presOf" srcId="{D5DE73D6-0B9C-4D5B-9162-4FDEFFF20CD4}" destId="{AB630E87-6F8A-4AC9-B1E6-7926B786107D}" srcOrd="0" destOrd="0" presId="urn:microsoft.com/office/officeart/2005/8/layout/vList2"/>
    <dgm:cxn modelId="{75CEBEEF-6EB4-426E-9C44-4511543AA56F}" type="presParOf" srcId="{FF9FC150-D588-44C5-853B-A5F9EBFFD0E3}" destId="{AB630E87-6F8A-4AC9-B1E6-7926B786107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B45E33-2BAE-4381-B4AB-E0630A63189A}">
      <dsp:nvSpPr>
        <dsp:cNvPr id="0" name=""/>
        <dsp:cNvSpPr/>
      </dsp:nvSpPr>
      <dsp:spPr>
        <a:xfrm>
          <a:off x="0" y="0"/>
          <a:ext cx="7704856" cy="4391952"/>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24130" rIns="0" bIns="24130" numCol="1" spcCol="1270" anchor="ctr" anchorCtr="0">
          <a:noAutofit/>
        </a:bodyPr>
        <a:lstStyle/>
        <a:p>
          <a:pPr lvl="0" algn="ctr" defTabSz="1689100" rtl="0">
            <a:lnSpc>
              <a:spcPct val="90000"/>
            </a:lnSpc>
            <a:spcBef>
              <a:spcPct val="0"/>
            </a:spcBef>
            <a:spcAft>
              <a:spcPct val="35000"/>
            </a:spcAft>
          </a:pPr>
          <a:r>
            <a:rPr lang="ru-RU" sz="3800" kern="1200" dirty="0" smtClean="0">
              <a:latin typeface="Times New Roman" pitchFamily="18" charset="0"/>
              <a:cs typeface="Times New Roman" pitchFamily="18" charset="0"/>
            </a:rPr>
            <a:t>Симптомы могут проявиться в течение </a:t>
          </a:r>
          <a:r>
            <a:rPr lang="ru-RU" sz="3800" b="1" kern="1200" dirty="0" smtClean="0">
              <a:latin typeface="Times New Roman" pitchFamily="18" charset="0"/>
              <a:cs typeface="Times New Roman" pitchFamily="18" charset="0"/>
            </a:rPr>
            <a:t>14 дней </a:t>
          </a:r>
          <a:r>
            <a:rPr lang="ru-RU" sz="3800" kern="1200" dirty="0" smtClean="0">
              <a:latin typeface="Times New Roman" pitchFamily="18" charset="0"/>
              <a:cs typeface="Times New Roman" pitchFamily="18" charset="0"/>
            </a:rPr>
            <a:t>после контакта с инфекционным больным.</a:t>
          </a:r>
          <a:endParaRPr lang="ru-RU" sz="3800" kern="1200" dirty="0">
            <a:latin typeface="Times New Roman" pitchFamily="18" charset="0"/>
            <a:cs typeface="Times New Roman" pitchFamily="18" charset="0"/>
          </a:endParaRPr>
        </a:p>
      </dsp:txBody>
      <dsp:txXfrm>
        <a:off x="2195976" y="0"/>
        <a:ext cx="3312904" cy="43919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25.03.2020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25.03.2020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25.03.2020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25.03.2020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25.03.2020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25.03.2020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25.03.2020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25.03.2020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l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rospotrebnadzor.ru/"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rospotrebnadzor.ru/"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rospotrebnadzor.ru/"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rospotrebnadzor.r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9.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rospotrebnadzor.ru/"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rospotrebnadzor.ru/"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75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1052736"/>
            <a:ext cx="7702624" cy="2520279"/>
          </a:xfrm>
        </p:spPr>
        <p:txBody>
          <a:bodyPr>
            <a:normAutofit fontScale="90000"/>
          </a:bodyPr>
          <a:lstStyle/>
          <a:p>
            <a:r>
              <a:rPr lang="ru-RU" sz="5300" b="1" cap="all" dirty="0" smtClean="0">
                <a:solidFill>
                  <a:srgbClr val="FF0000"/>
                </a:solidFill>
                <a:latin typeface="Times New Roman" pitchFamily="18" charset="0"/>
                <a:cs typeface="Times New Roman" pitchFamily="18" charset="0"/>
              </a:rPr>
              <a:t>КОРОНАВИРУС</a:t>
            </a:r>
            <a:r>
              <a:rPr lang="ru-RU" sz="5300" cap="all" dirty="0" smtClean="0">
                <a:latin typeface="Times New Roman" pitchFamily="18" charset="0"/>
                <a:cs typeface="Times New Roman" pitchFamily="18" charset="0"/>
              </a:rPr>
              <a:t/>
            </a:r>
            <a:br>
              <a:rPr lang="ru-RU" sz="5300" cap="all" dirty="0" smtClean="0">
                <a:latin typeface="Times New Roman" pitchFamily="18" charset="0"/>
                <a:cs typeface="Times New Roman" pitchFamily="18" charset="0"/>
              </a:rPr>
            </a:br>
            <a:r>
              <a:rPr lang="ru-RU" sz="5300" cap="all" dirty="0" smtClean="0">
                <a:latin typeface="Times New Roman" pitchFamily="18" charset="0"/>
                <a:cs typeface="Times New Roman" pitchFamily="18" charset="0"/>
              </a:rPr>
              <a:t> ОТВЕТЫ НА ГЛАВНЫЕ ВОПРОСЫ</a:t>
            </a:r>
            <a:r>
              <a:rPr lang="ru-RU" dirty="0" smtClean="0"/>
              <a:t/>
            </a:r>
            <a:br>
              <a:rPr lang="ru-RU" dirty="0" smtClean="0"/>
            </a:br>
            <a:endParaRPr lang="ru-RU" dirty="0"/>
          </a:p>
        </p:txBody>
      </p:sp>
      <p:pic>
        <p:nvPicPr>
          <p:cNvPr id="4" name="Рисунок 3" descr="л.jpg"/>
          <p:cNvPicPr>
            <a:picLocks noChangeAspect="1"/>
          </p:cNvPicPr>
          <p:nvPr/>
        </p:nvPicPr>
        <p:blipFill>
          <a:blip r:embed="rId2" cstate="print"/>
          <a:stretch>
            <a:fillRect/>
          </a:stretch>
        </p:blipFill>
        <p:spPr>
          <a:xfrm>
            <a:off x="1547664" y="3068959"/>
            <a:ext cx="6480720" cy="26820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descr="printlogo.png"/>
          <p:cNvPicPr>
            <a:picLocks noChangeAspect="1"/>
          </p:cNvPicPr>
          <p:nvPr/>
        </p:nvPicPr>
        <p:blipFill>
          <a:blip r:embed="rId3" cstate="print"/>
          <a:stretch>
            <a:fillRect/>
          </a:stretch>
        </p:blipFill>
        <p:spPr>
          <a:xfrm>
            <a:off x="107504" y="116632"/>
            <a:ext cx="720080" cy="936879"/>
          </a:xfrm>
          <a:prstGeom prst="rect">
            <a:avLst/>
          </a:prstGeom>
          <a:ln>
            <a:noFill/>
          </a:ln>
          <a:effectLst>
            <a:outerShdw blurRad="292100" dist="139700" dir="2700000" algn="tl" rotWithShape="0">
              <a:srgbClr val="333333">
                <a:alpha val="65000"/>
              </a:srgbClr>
            </a:outerShdw>
          </a:effectLst>
        </p:spPr>
      </p:pic>
      <p:pic>
        <p:nvPicPr>
          <p:cNvPr id="7170" name="Picture 2" descr="Картинки по запросу &quot;вопрос пнг&quot;"/>
          <p:cNvPicPr>
            <a:picLocks noChangeAspect="1" noChangeArrowheads="1"/>
          </p:cNvPicPr>
          <p:nvPr/>
        </p:nvPicPr>
        <p:blipFill>
          <a:blip r:embed="rId4" cstate="print"/>
          <a:srcRect/>
          <a:stretch>
            <a:fillRect/>
          </a:stretch>
        </p:blipFill>
        <p:spPr bwMode="auto">
          <a:xfrm>
            <a:off x="8028384" y="764704"/>
            <a:ext cx="899592" cy="1627572"/>
          </a:xfrm>
          <a:prstGeom prst="rect">
            <a:avLst/>
          </a:prstGeom>
          <a:noFill/>
        </p:spPr>
      </p:pic>
      <p:pic>
        <p:nvPicPr>
          <p:cNvPr id="7" name="Picture 2" descr="Картинки по запросу &quot;вопрос пнг&quot;"/>
          <p:cNvPicPr>
            <a:picLocks noChangeAspect="1" noChangeArrowheads="1"/>
          </p:cNvPicPr>
          <p:nvPr/>
        </p:nvPicPr>
        <p:blipFill>
          <a:blip r:embed="rId4" cstate="print"/>
          <a:srcRect/>
          <a:stretch>
            <a:fillRect/>
          </a:stretch>
        </p:blipFill>
        <p:spPr bwMode="auto">
          <a:xfrm>
            <a:off x="8244408" y="2492896"/>
            <a:ext cx="899592" cy="1627572"/>
          </a:xfrm>
          <a:prstGeom prst="rect">
            <a:avLst/>
          </a:prstGeom>
          <a:noFill/>
        </p:spPr>
      </p:pic>
    </p:spTree>
  </p:cSld>
  <p:clrMapOvr>
    <a:masterClrMapping/>
  </p:clrMapOvr>
  <p:transition spd="slow">
    <p:zoom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b="1" dirty="0" smtClean="0"/>
              <a:t/>
            </a:r>
            <a:br>
              <a:rPr lang="ru-RU" b="1" dirty="0" smtClean="0"/>
            </a:br>
            <a:r>
              <a:rPr lang="ru-RU" sz="4900" b="1" dirty="0" smtClean="0">
                <a:latin typeface="Times New Roman" pitchFamily="18" charset="0"/>
                <a:cs typeface="Times New Roman" pitchFamily="18" charset="0"/>
              </a:rPr>
              <a:t>Где я могу сдать анализ на коронавирус?</a:t>
            </a:r>
            <a:r>
              <a:rPr lang="ru-RU" dirty="0" smtClean="0"/>
              <a:t/>
            </a:r>
            <a:br>
              <a:rPr lang="ru-RU" dirty="0" smtClean="0"/>
            </a:br>
            <a:endParaRPr lang="ru-RU" dirty="0"/>
          </a:p>
        </p:txBody>
      </p:sp>
      <p:sp>
        <p:nvSpPr>
          <p:cNvPr id="3" name="Содержимое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fontScale="55000" lnSpcReduction="20000"/>
          </a:bodyPr>
          <a:lstStyle/>
          <a:p>
            <a:pPr algn="just">
              <a:buNone/>
            </a:pPr>
            <a:r>
              <a:rPr lang="ru-RU" sz="4000" dirty="0" smtClean="0">
                <a:latin typeface="Times New Roman" pitchFamily="18" charset="0"/>
                <a:cs typeface="Times New Roman" pitchFamily="18" charset="0"/>
              </a:rPr>
              <a:t>Самостоятельная сдача анализов на коронавирус не предусмотрена! Обследованию подлежат:</a:t>
            </a:r>
          </a:p>
          <a:p>
            <a:pPr algn="just">
              <a:buNone/>
            </a:pPr>
            <a:r>
              <a:rPr lang="ru-RU" sz="4000" dirty="0" smtClean="0">
                <a:latin typeface="Times New Roman" pitchFamily="18" charset="0"/>
                <a:cs typeface="Times New Roman" pitchFamily="18" charset="0"/>
              </a:rPr>
              <a:t>1) прибывшие в течение последних 14 дней из стран с неблагополучной эпидемиологической ситуацией, </a:t>
            </a:r>
          </a:p>
          <a:p>
            <a:pPr algn="just">
              <a:buNone/>
            </a:pPr>
            <a:r>
              <a:rPr lang="ru-RU" sz="4000" dirty="0" smtClean="0">
                <a:latin typeface="Times New Roman" pitchFamily="18" charset="0"/>
                <a:cs typeface="Times New Roman" pitchFamily="18" charset="0"/>
              </a:rPr>
              <a:t>2) лица с признаками ОРВИ, прибывшие из стран, где зафиксирован случаи заболевания*, </a:t>
            </a:r>
          </a:p>
          <a:p>
            <a:pPr algn="just">
              <a:buNone/>
            </a:pPr>
            <a:r>
              <a:rPr lang="ru-RU" sz="4000" dirty="0" smtClean="0">
                <a:latin typeface="Times New Roman" pitchFamily="18" charset="0"/>
                <a:cs typeface="Times New Roman" pitchFamily="18" charset="0"/>
              </a:rPr>
              <a:t>3) лица, контактировавшие с заболевшим </a:t>
            </a:r>
            <a:r>
              <a:rPr lang="ru-RU" sz="4000" dirty="0" err="1" smtClean="0">
                <a:latin typeface="Times New Roman" pitchFamily="18" charset="0"/>
                <a:cs typeface="Times New Roman" pitchFamily="18" charset="0"/>
              </a:rPr>
              <a:t>коронавирусной</a:t>
            </a:r>
            <a:r>
              <a:rPr lang="ru-RU" sz="4000" dirty="0" smtClean="0">
                <a:latin typeface="Times New Roman" pitchFamily="18" charset="0"/>
                <a:cs typeface="Times New Roman" pitchFamily="18" charset="0"/>
              </a:rPr>
              <a:t> инфекцией. </a:t>
            </a:r>
          </a:p>
          <a:p>
            <a:pPr algn="just">
              <a:buNone/>
            </a:pPr>
            <a:r>
              <a:rPr lang="ru-RU" sz="4000" dirty="0" smtClean="0">
                <a:latin typeface="Times New Roman" pitchFamily="18" charset="0"/>
                <a:cs typeface="Times New Roman" pitchFamily="18" charset="0"/>
              </a:rPr>
              <a:t>Пробу для анализа берет медицинский работник. Во всех остальных случаях анализ не проводится. Лаборатории частных медицинских организаций не проводят исследования на выявление новой </a:t>
            </a:r>
            <a:r>
              <a:rPr lang="ru-RU" sz="4000" dirty="0" err="1" smtClean="0">
                <a:latin typeface="Times New Roman" pitchFamily="18" charset="0"/>
                <a:cs typeface="Times New Roman" pitchFamily="18" charset="0"/>
              </a:rPr>
              <a:t>коронавирусной</a:t>
            </a:r>
            <a:r>
              <a:rPr lang="ru-RU" sz="4000" dirty="0" smtClean="0">
                <a:latin typeface="Times New Roman" pitchFamily="18" charset="0"/>
                <a:cs typeface="Times New Roman" pitchFamily="18" charset="0"/>
              </a:rPr>
              <a:t> инфекции.</a:t>
            </a:r>
          </a:p>
          <a:p>
            <a:pPr algn="just">
              <a:buNone/>
            </a:pPr>
            <a:r>
              <a:rPr lang="ru-RU" sz="4000" dirty="0" smtClean="0">
                <a:latin typeface="Times New Roman" pitchFamily="18" charset="0"/>
                <a:cs typeface="Times New Roman" pitchFamily="18" charset="0"/>
              </a:rPr>
              <a:t> *список стран размещается на сайте </a:t>
            </a:r>
            <a:r>
              <a:rPr lang="ru-RU" sz="4000" dirty="0" err="1" smtClean="0">
                <a:latin typeface="Times New Roman" pitchFamily="18" charset="0"/>
                <a:cs typeface="Times New Roman" pitchFamily="18" charset="0"/>
              </a:rPr>
              <a:t>Роспотребнадзора</a:t>
            </a:r>
            <a:r>
              <a:rPr lang="ru-RU" sz="4000" dirty="0" smtClean="0">
                <a:latin typeface="Times New Roman" pitchFamily="18" charset="0"/>
                <a:cs typeface="Times New Roman" pitchFamily="18" charset="0"/>
              </a:rPr>
              <a:t> </a:t>
            </a:r>
            <a:r>
              <a:rPr lang="ru-RU" sz="4000" u="sng" dirty="0" smtClean="0">
                <a:latin typeface="Times New Roman" pitchFamily="18" charset="0"/>
                <a:cs typeface="Times New Roman" pitchFamily="18" charset="0"/>
                <a:hlinkClick r:id="rId2"/>
              </a:rPr>
              <a:t>https://rospotrebnadzor.ru/</a:t>
            </a:r>
            <a:endParaRPr lang="ru-RU" sz="4000" dirty="0" smtClean="0">
              <a:latin typeface="Times New Roman" pitchFamily="18" charset="0"/>
              <a:cs typeface="Times New Roman" pitchFamily="18" charset="0"/>
            </a:endParaRPr>
          </a:p>
          <a:p>
            <a:endParaRPr lang="ru-RU" dirty="0"/>
          </a:p>
        </p:txBody>
      </p:sp>
      <p:pic>
        <p:nvPicPr>
          <p:cNvPr id="46082" name="Picture 2" descr="Картинки по запросу &quot;ПЛАНЕТА ЗНАЧОК&quot;"/>
          <p:cNvPicPr>
            <a:picLocks noChangeAspect="1" noChangeArrowheads="1"/>
          </p:cNvPicPr>
          <p:nvPr/>
        </p:nvPicPr>
        <p:blipFill>
          <a:blip r:embed="rId3" cstate="print"/>
          <a:srcRect/>
          <a:stretch>
            <a:fillRect/>
          </a:stretch>
        </p:blipFill>
        <p:spPr bwMode="auto">
          <a:xfrm>
            <a:off x="179512" y="5805264"/>
            <a:ext cx="936104" cy="93610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74638"/>
            <a:ext cx="8291264" cy="1642194"/>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b="1" dirty="0" smtClean="0"/>
              <a:t/>
            </a:r>
            <a:br>
              <a:rPr lang="ru-RU" b="1" dirty="0" smtClean="0"/>
            </a:br>
            <a:r>
              <a:rPr lang="ru-RU" b="1" dirty="0" smtClean="0"/>
              <a:t/>
            </a:r>
            <a:br>
              <a:rPr lang="ru-RU" b="1" dirty="0" smtClean="0"/>
            </a:br>
            <a:r>
              <a:rPr lang="ru-RU" b="1" dirty="0" smtClean="0">
                <a:latin typeface="Times New Roman" pitchFamily="18" charset="0"/>
                <a:cs typeface="Times New Roman" pitchFamily="18" charset="0"/>
              </a:rPr>
              <a:t>Тест на наличие </a:t>
            </a:r>
            <a:r>
              <a:rPr lang="ru-RU" b="1" dirty="0" err="1" smtClean="0">
                <a:latin typeface="Times New Roman" pitchFamily="18" charset="0"/>
                <a:cs typeface="Times New Roman" pitchFamily="18" charset="0"/>
              </a:rPr>
              <a:t>коронавируса</a:t>
            </a:r>
            <a:r>
              <a:rPr lang="ru-RU" b="1" dirty="0" smtClean="0">
                <a:latin typeface="Times New Roman" pitchFamily="18" charset="0"/>
                <a:cs typeface="Times New Roman" pitchFamily="18" charset="0"/>
              </a:rPr>
              <a:t> проводится по желанию или по показаниям?</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b="1" dirty="0" smtClean="0"/>
              <a:t/>
            </a:r>
            <a:br>
              <a:rPr lang="ru-RU" b="1" dirty="0" smtClean="0"/>
            </a:br>
            <a:endParaRPr lang="ru-RU" dirty="0"/>
          </a:p>
        </p:txBody>
      </p:sp>
      <p:sp>
        <p:nvSpPr>
          <p:cNvPr id="3" name="Содержимое 2"/>
          <p:cNvSpPr>
            <a:spLocks noGrp="1"/>
          </p:cNvSpPr>
          <p:nvPr>
            <p:ph idx="1"/>
          </p:nvPr>
        </p:nvSpPr>
        <p:spPr>
          <a:xfrm>
            <a:off x="395536" y="2060848"/>
            <a:ext cx="8301608" cy="4392488"/>
          </a:xfrm>
        </p:spPr>
        <p:style>
          <a:lnRef idx="2">
            <a:schemeClr val="accent1"/>
          </a:lnRef>
          <a:fillRef idx="1">
            <a:schemeClr val="lt1"/>
          </a:fillRef>
          <a:effectRef idx="0">
            <a:schemeClr val="accent1"/>
          </a:effectRef>
          <a:fontRef idx="minor">
            <a:schemeClr val="dk1"/>
          </a:fontRef>
        </p:style>
        <p:txBody>
          <a:bodyPr>
            <a:normAutofit fontScale="62500" lnSpcReduction="20000"/>
          </a:bodyPr>
          <a:lstStyle/>
          <a:p>
            <a:pPr algn="just">
              <a:buNone/>
            </a:pPr>
            <a:r>
              <a:rPr lang="ru-RU" sz="3400" dirty="0" smtClean="0">
                <a:latin typeface="Times New Roman" pitchFamily="18" charset="0"/>
                <a:cs typeface="Times New Roman" pitchFamily="18" charset="0"/>
              </a:rPr>
              <a:t>Тест на наличие </a:t>
            </a:r>
            <a:r>
              <a:rPr lang="ru-RU" sz="3400" dirty="0" err="1" smtClean="0">
                <a:latin typeface="Times New Roman" pitchFamily="18" charset="0"/>
                <a:cs typeface="Times New Roman" pitchFamily="18" charset="0"/>
              </a:rPr>
              <a:t>коронавируса</a:t>
            </a:r>
            <a:r>
              <a:rPr lang="ru-RU" sz="3400" dirty="0" smtClean="0">
                <a:latin typeface="Times New Roman" pitchFamily="18" charset="0"/>
                <a:cs typeface="Times New Roman" pitchFamily="18" charset="0"/>
              </a:rPr>
              <a:t> назначается только по показаниям и исключительно врачом медицинской организации (поликлиники, больницы или скорой медицинской помощи). </a:t>
            </a:r>
          </a:p>
          <a:p>
            <a:pPr algn="just">
              <a:buNone/>
            </a:pPr>
            <a:r>
              <a:rPr lang="ru-RU" sz="3400" b="1" i="1" dirty="0" smtClean="0">
                <a:latin typeface="Times New Roman" pitchFamily="18" charset="0"/>
                <a:cs typeface="Times New Roman" pitchFamily="18" charset="0"/>
              </a:rPr>
              <a:t>Обследованию подлежат: </a:t>
            </a:r>
          </a:p>
          <a:p>
            <a:pPr algn="just">
              <a:buNone/>
            </a:pPr>
            <a:r>
              <a:rPr lang="ru-RU" sz="3400" dirty="0" smtClean="0">
                <a:latin typeface="Times New Roman" pitchFamily="18" charset="0"/>
                <a:cs typeface="Times New Roman" pitchFamily="18" charset="0"/>
              </a:rPr>
              <a:t>1) пересекшие в течение последних 14 дней границу одной из стран с неблагополучной эпидемиологической ситуацией, </a:t>
            </a:r>
          </a:p>
          <a:p>
            <a:pPr algn="just">
              <a:buNone/>
            </a:pPr>
            <a:r>
              <a:rPr lang="ru-RU" sz="3400" dirty="0" smtClean="0">
                <a:latin typeface="Times New Roman" pitchFamily="18" charset="0"/>
                <a:cs typeface="Times New Roman" pitchFamily="18" charset="0"/>
              </a:rPr>
              <a:t>2) лица с признаками ОРВИ, прибывшие из стран, где зафиксированы случаи заболевания*, </a:t>
            </a:r>
          </a:p>
          <a:p>
            <a:pPr algn="just">
              <a:buNone/>
            </a:pPr>
            <a:r>
              <a:rPr lang="ru-RU" sz="3400" dirty="0" smtClean="0">
                <a:latin typeface="Times New Roman" pitchFamily="18" charset="0"/>
                <a:cs typeface="Times New Roman" pitchFamily="18" charset="0"/>
              </a:rPr>
              <a:t>3) лица, контактировавшие с заболевшим </a:t>
            </a:r>
            <a:r>
              <a:rPr lang="ru-RU" sz="3400" dirty="0" err="1" smtClean="0">
                <a:latin typeface="Times New Roman" pitchFamily="18" charset="0"/>
                <a:cs typeface="Times New Roman" pitchFamily="18" charset="0"/>
              </a:rPr>
              <a:t>коронавирусной</a:t>
            </a:r>
            <a:r>
              <a:rPr lang="ru-RU" sz="3400" dirty="0" smtClean="0">
                <a:latin typeface="Times New Roman" pitchFamily="18" charset="0"/>
                <a:cs typeface="Times New Roman" pitchFamily="18" charset="0"/>
              </a:rPr>
              <a:t> инфекцией. Пробу для анализа возьмет медицинский работник. Во всех остальных случаях анализ не проводится. </a:t>
            </a:r>
          </a:p>
          <a:p>
            <a:pPr algn="just">
              <a:buNone/>
            </a:pPr>
            <a:r>
              <a:rPr lang="ru-RU" sz="3400" dirty="0" smtClean="0">
                <a:latin typeface="Times New Roman" pitchFamily="18" charset="0"/>
                <a:cs typeface="Times New Roman" pitchFamily="18" charset="0"/>
              </a:rPr>
              <a:t>*список стран размещается на сайте </a:t>
            </a:r>
            <a:r>
              <a:rPr lang="ru-RU" sz="3400" dirty="0" err="1" smtClean="0">
                <a:latin typeface="Times New Roman" pitchFamily="18" charset="0"/>
                <a:cs typeface="Times New Roman" pitchFamily="18" charset="0"/>
              </a:rPr>
              <a:t>Роспотребнадзора</a:t>
            </a:r>
            <a:r>
              <a:rPr lang="ru-RU" sz="3400" dirty="0" smtClean="0">
                <a:latin typeface="Times New Roman" pitchFamily="18" charset="0"/>
                <a:cs typeface="Times New Roman" pitchFamily="18" charset="0"/>
              </a:rPr>
              <a:t> </a:t>
            </a:r>
            <a:r>
              <a:rPr lang="ru-RU" sz="3400" u="sng" dirty="0" smtClean="0">
                <a:latin typeface="Times New Roman" pitchFamily="18" charset="0"/>
                <a:cs typeface="Times New Roman" pitchFamily="18" charset="0"/>
                <a:hlinkClick r:id="rId2"/>
              </a:rPr>
              <a:t>https://rospotrebnadzor.ru/</a:t>
            </a:r>
            <a:endParaRPr lang="ru-RU" sz="3400" dirty="0" smtClean="0">
              <a:latin typeface="Times New Roman" pitchFamily="18" charset="0"/>
              <a:cs typeface="Times New Roman" pitchFamily="18" charset="0"/>
            </a:endParaRPr>
          </a:p>
          <a:p>
            <a:endParaRPr lang="ru-RU" dirty="0"/>
          </a:p>
        </p:txBody>
      </p:sp>
    </p:spTree>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b="1" dirty="0" smtClean="0"/>
              <a:t/>
            </a:r>
            <a:br>
              <a:rPr lang="ru-RU" b="1" dirty="0" smtClean="0"/>
            </a:br>
            <a:r>
              <a:rPr lang="ru-RU" b="1" dirty="0" smtClean="0">
                <a:latin typeface="Times New Roman" pitchFamily="18" charset="0"/>
                <a:cs typeface="Times New Roman" pitchFamily="18" charset="0"/>
              </a:rPr>
              <a:t>В каких странах неблагополучная </a:t>
            </a:r>
            <a:r>
              <a:rPr lang="ru-RU" b="1" dirty="0" err="1" smtClean="0">
                <a:latin typeface="Times New Roman" pitchFamily="18" charset="0"/>
                <a:cs typeface="Times New Roman" pitchFamily="18" charset="0"/>
              </a:rPr>
              <a:t>эпидситуация</a:t>
            </a:r>
            <a:r>
              <a:rPr lang="ru-RU" b="1" dirty="0" smtClean="0">
                <a:latin typeface="Times New Roman" pitchFamily="18" charset="0"/>
                <a:cs typeface="Times New Roman" pitchFamily="18" charset="0"/>
              </a:rPr>
              <a:t>?</a:t>
            </a:r>
            <a:r>
              <a:rPr lang="ru-RU" dirty="0" smtClean="0"/>
              <a:t/>
            </a:r>
            <a:br>
              <a:rPr lang="ru-RU" dirty="0" smtClean="0"/>
            </a:br>
            <a:endParaRPr lang="ru-RU" dirty="0"/>
          </a:p>
        </p:txBody>
      </p:sp>
      <p:sp>
        <p:nvSpPr>
          <p:cNvPr id="3" name="Содержимое 2"/>
          <p:cNvSpPr>
            <a:spLocks noGrp="1"/>
          </p:cNvSpPr>
          <p:nvPr>
            <p:ph idx="1"/>
          </p:nvPr>
        </p:nvSpPr>
        <p:spPr>
          <a:xfrm>
            <a:off x="457200" y="1600200"/>
            <a:ext cx="8229600" cy="4853136"/>
          </a:xfrm>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algn="just">
              <a:buNone/>
            </a:pPr>
            <a:r>
              <a:rPr lang="ru-RU" dirty="0" smtClean="0">
                <a:latin typeface="Times New Roman" pitchFamily="18" charset="0"/>
                <a:cs typeface="Times New Roman" pitchFamily="18" charset="0"/>
              </a:rPr>
              <a:t>Данные о странах с неблагополучной </a:t>
            </a:r>
            <a:r>
              <a:rPr lang="ru-RU" dirty="0" err="1" smtClean="0">
                <a:latin typeface="Times New Roman" pitchFamily="18" charset="0"/>
                <a:cs typeface="Times New Roman" pitchFamily="18" charset="0"/>
              </a:rPr>
              <a:t>эпидситуацией</a:t>
            </a:r>
            <a:r>
              <a:rPr lang="ru-RU" dirty="0" smtClean="0">
                <a:latin typeface="Times New Roman" pitchFamily="18" charset="0"/>
                <a:cs typeface="Times New Roman" pitchFamily="18" charset="0"/>
              </a:rPr>
              <a:t> ежедневно размещаются на сайте </a:t>
            </a:r>
            <a:r>
              <a:rPr lang="ru-RU" dirty="0" err="1" smtClean="0">
                <a:latin typeface="Times New Roman" pitchFamily="18" charset="0"/>
                <a:cs typeface="Times New Roman" pitchFamily="18" charset="0"/>
              </a:rPr>
              <a:t>Роспотребнадзора</a:t>
            </a:r>
            <a:r>
              <a:rPr lang="ru-RU" dirty="0" smtClean="0">
                <a:latin typeface="Times New Roman" pitchFamily="18" charset="0"/>
                <a:cs typeface="Times New Roman" pitchFamily="18" charset="0"/>
              </a:rPr>
              <a:t> </a:t>
            </a:r>
            <a:r>
              <a:rPr lang="ru-RU" u="sng" dirty="0" smtClean="0">
                <a:latin typeface="Times New Roman" pitchFamily="18" charset="0"/>
                <a:cs typeface="Times New Roman" pitchFamily="18" charset="0"/>
                <a:hlinkClick r:id="rId2"/>
              </a:rPr>
              <a:t>https://rospotrebnadzor.ru/</a:t>
            </a:r>
            <a:endParaRPr lang="ru-RU" dirty="0" smtClean="0">
              <a:latin typeface="Times New Roman" pitchFamily="18" charset="0"/>
              <a:cs typeface="Times New Roman" pitchFamily="18" charset="0"/>
            </a:endParaRPr>
          </a:p>
          <a:p>
            <a:pPr algn="just">
              <a:buNone/>
            </a:pPr>
            <a:r>
              <a:rPr lang="ru-RU" dirty="0" smtClean="0">
                <a:latin typeface="Times New Roman" pitchFamily="18" charset="0"/>
                <a:cs typeface="Times New Roman" pitchFamily="18" charset="0"/>
              </a:rPr>
              <a:t>Гражданам, прибывшим из этих стран, необходимо соблюдать ряд требований. </a:t>
            </a:r>
          </a:p>
          <a:p>
            <a:pPr algn="just">
              <a:buNone/>
            </a:pPr>
            <a:r>
              <a:rPr lang="ru-RU" dirty="0" smtClean="0">
                <a:latin typeface="Times New Roman" pitchFamily="18" charset="0"/>
                <a:cs typeface="Times New Roman" pitchFamily="18" charset="0"/>
              </a:rPr>
              <a:t>Приехавшие из этих стран люди должны позвонить на горячую линию </a:t>
            </a:r>
            <a:r>
              <a:rPr lang="ru-RU" b="1" dirty="0" smtClean="0">
                <a:latin typeface="Times New Roman" pitchFamily="18" charset="0"/>
                <a:cs typeface="Times New Roman" pitchFamily="18" charset="0"/>
              </a:rPr>
              <a:t>8 800 201 06 57</a:t>
            </a:r>
            <a:r>
              <a:rPr lang="ru-RU" dirty="0" smtClean="0">
                <a:latin typeface="Times New Roman" pitchFamily="18" charset="0"/>
                <a:cs typeface="Times New Roman" pitchFamily="18" charset="0"/>
              </a:rPr>
              <a:t>, сообщить о своем прибытии, оставить свои контакты и перейти в режим самоизоляции, то есть не выходить из дома. Если требуется больничный лист для предоставления по месту работы или учебы, необходимо об этом также сообщить по указанному номеру телефона горячей линии.</a:t>
            </a:r>
          </a:p>
          <a:p>
            <a:endParaRPr lang="ru-RU" dirty="0"/>
          </a:p>
        </p:txBody>
      </p:sp>
      <p:pic>
        <p:nvPicPr>
          <p:cNvPr id="4" name="Рисунок 3" descr="гор линия.jpg"/>
          <p:cNvPicPr>
            <a:picLocks noChangeAspect="1"/>
          </p:cNvPicPr>
          <p:nvPr/>
        </p:nvPicPr>
        <p:blipFill>
          <a:blip r:embed="rId3" cstate="print"/>
          <a:srcRect t="74454"/>
          <a:stretch>
            <a:fillRect/>
          </a:stretch>
        </p:blipFill>
        <p:spPr>
          <a:xfrm>
            <a:off x="3239344" y="6100639"/>
            <a:ext cx="5904656" cy="75736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b="1" dirty="0" smtClean="0"/>
              <a:t/>
            </a:r>
            <a:br>
              <a:rPr lang="ru-RU" b="1" dirty="0" smtClean="0"/>
            </a:br>
            <a:r>
              <a:rPr lang="ru-RU" b="1" dirty="0" smtClean="0">
                <a:latin typeface="Times New Roman" pitchFamily="18" charset="0"/>
                <a:cs typeface="Times New Roman" pitchFamily="18" charset="0"/>
              </a:rPr>
              <a:t>Что делать, если я прилетел из-за границы?</a:t>
            </a:r>
            <a:r>
              <a:rPr lang="ru-RU" dirty="0" smtClean="0"/>
              <a:t/>
            </a:r>
            <a:br>
              <a:rPr lang="ru-RU" dirty="0" smtClean="0"/>
            </a:br>
            <a:endParaRPr lang="ru-RU" dirty="0"/>
          </a:p>
        </p:txBody>
      </p:sp>
      <p:sp>
        <p:nvSpPr>
          <p:cNvPr id="3" name="Содержимое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a:buNone/>
            </a:pPr>
            <a:r>
              <a:rPr lang="ru-RU" dirty="0" smtClean="0">
                <a:latin typeface="Times New Roman" pitchFamily="18" charset="0"/>
                <a:cs typeface="Times New Roman" pitchFamily="18" charset="0"/>
              </a:rPr>
              <a:t>     Если Вы прибыли из любой страны, где зарегистрированы случаи новой </a:t>
            </a:r>
            <a:r>
              <a:rPr lang="ru-RU" dirty="0" err="1" smtClean="0">
                <a:latin typeface="Times New Roman" pitchFamily="18" charset="0"/>
                <a:cs typeface="Times New Roman" pitchFamily="18" charset="0"/>
              </a:rPr>
              <a:t>коронавирусной</a:t>
            </a:r>
            <a:r>
              <a:rPr lang="ru-RU" dirty="0" smtClean="0">
                <a:latin typeface="Times New Roman" pitchFamily="18" charset="0"/>
                <a:cs typeface="Times New Roman" pitchFamily="18" charset="0"/>
              </a:rPr>
              <a:t> инфекции*, то Вам необходимо позвонить на горячую линию </a:t>
            </a:r>
            <a:r>
              <a:rPr lang="ru-RU" b="1" dirty="0" smtClean="0">
                <a:latin typeface="Times New Roman" pitchFamily="18" charset="0"/>
                <a:cs typeface="Times New Roman" pitchFamily="18" charset="0"/>
              </a:rPr>
              <a:t>8 800 201 06 57</a:t>
            </a:r>
            <a:r>
              <a:rPr lang="ru-RU" dirty="0" smtClean="0">
                <a:latin typeface="Times New Roman" pitchFamily="18" charset="0"/>
                <a:cs typeface="Times New Roman" pitchFamily="18" charset="0"/>
              </a:rPr>
              <a:t>, сообщить о своем прибытии и оставить свои контакты. Если в последние две недели вы посещали эти страны, Вы обязаны находиться на карантине по месту своего жительства в течение 14 дней со дня пересечения границы. Для получения больничного листа для предоставления по месту работы или учебы необходимо обратиться по телефону горячей линии </a:t>
            </a:r>
            <a:r>
              <a:rPr lang="ru-RU" b="1" dirty="0" smtClean="0">
                <a:latin typeface="Times New Roman" pitchFamily="18" charset="0"/>
                <a:cs typeface="Times New Roman" pitchFamily="18" charset="0"/>
              </a:rPr>
              <a:t>8 800 201 06 57. </a:t>
            </a:r>
            <a:r>
              <a:rPr lang="ru-RU" dirty="0" smtClean="0">
                <a:latin typeface="Times New Roman" pitchFamily="18" charset="0"/>
                <a:cs typeface="Times New Roman" pitchFamily="18" charset="0"/>
              </a:rPr>
              <a:t>Курьер привезет вам больничный на дом. </a:t>
            </a:r>
          </a:p>
          <a:p>
            <a:pPr>
              <a:buNone/>
            </a:pPr>
            <a:r>
              <a:rPr lang="ru-RU" dirty="0" smtClean="0">
                <a:latin typeface="Times New Roman" pitchFamily="18" charset="0"/>
                <a:cs typeface="Times New Roman" pitchFamily="18" charset="0"/>
              </a:rPr>
              <a:t>*список стран размещается на сайте </a:t>
            </a:r>
            <a:r>
              <a:rPr lang="ru-RU" dirty="0" err="1" smtClean="0">
                <a:latin typeface="Times New Roman" pitchFamily="18" charset="0"/>
                <a:cs typeface="Times New Roman" pitchFamily="18" charset="0"/>
              </a:rPr>
              <a:t>Роспотребнадзора</a:t>
            </a:r>
            <a:r>
              <a:rPr lang="ru-RU" dirty="0" smtClean="0">
                <a:latin typeface="Times New Roman" pitchFamily="18" charset="0"/>
                <a:cs typeface="Times New Roman" pitchFamily="18" charset="0"/>
              </a:rPr>
              <a:t> </a:t>
            </a:r>
            <a:r>
              <a:rPr lang="ru-RU" u="sng" dirty="0" smtClean="0">
                <a:latin typeface="Times New Roman" pitchFamily="18" charset="0"/>
                <a:cs typeface="Times New Roman" pitchFamily="18" charset="0"/>
                <a:hlinkClick r:id="rId2"/>
              </a:rPr>
              <a:t>https://rospotrebnadzor.ru/</a:t>
            </a:r>
            <a:endParaRPr lang="ru-RU" dirty="0" smtClean="0">
              <a:latin typeface="Times New Roman" pitchFamily="18" charset="0"/>
              <a:cs typeface="Times New Roman" pitchFamily="18" charset="0"/>
            </a:endParaRPr>
          </a:p>
          <a:p>
            <a:endParaRPr lang="ru-RU" dirty="0"/>
          </a:p>
        </p:txBody>
      </p:sp>
      <p:pic>
        <p:nvPicPr>
          <p:cNvPr id="4" name="Рисунок 3" descr="гор линия.jpg"/>
          <p:cNvPicPr>
            <a:picLocks noChangeAspect="1"/>
          </p:cNvPicPr>
          <p:nvPr/>
        </p:nvPicPr>
        <p:blipFill>
          <a:blip r:embed="rId3" cstate="print"/>
          <a:srcRect t="74454"/>
          <a:stretch>
            <a:fillRect/>
          </a:stretch>
        </p:blipFill>
        <p:spPr>
          <a:xfrm>
            <a:off x="3239344" y="6100639"/>
            <a:ext cx="5904656" cy="75736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b="1" dirty="0" smtClean="0"/>
              <a:t/>
            </a:r>
            <a:br>
              <a:rPr lang="ru-RU" b="1" dirty="0" smtClean="0"/>
            </a:br>
            <a:r>
              <a:rPr lang="ru-RU" b="1" dirty="0" smtClean="0">
                <a:latin typeface="Times New Roman" pitchFamily="18" charset="0"/>
                <a:cs typeface="Times New Roman" pitchFamily="18" charset="0"/>
              </a:rPr>
              <a:t>Как мне понять, что мне нужно на карантин?</a:t>
            </a:r>
            <a:r>
              <a:rPr lang="ru-RU" dirty="0" smtClean="0"/>
              <a:t/>
            </a:r>
            <a:br>
              <a:rPr lang="ru-RU" dirty="0" smtClean="0"/>
            </a:br>
            <a:endParaRPr lang="ru-RU" dirty="0"/>
          </a:p>
        </p:txBody>
      </p:sp>
      <p:sp>
        <p:nvSpPr>
          <p:cNvPr id="3" name="Содержимое 2"/>
          <p:cNvSpPr>
            <a:spLocks noGrp="1"/>
          </p:cNvSpPr>
          <p:nvPr>
            <p:ph idx="1"/>
          </p:nvPr>
        </p:nvSpPr>
        <p:spPr>
          <a:xfrm>
            <a:off x="457200" y="1600200"/>
            <a:ext cx="8229600" cy="4853136"/>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a:buNone/>
            </a:pPr>
            <a:r>
              <a:rPr lang="ru-RU" dirty="0" smtClean="0">
                <a:latin typeface="Times New Roman" pitchFamily="18" charset="0"/>
                <a:cs typeface="Times New Roman" pitchFamily="18" charset="0"/>
              </a:rPr>
              <a:t>   Режим самоизоляции, даже при отсутствии каких-либо симптомов, </a:t>
            </a:r>
          </a:p>
          <a:p>
            <a:pPr>
              <a:buNone/>
            </a:pPr>
            <a:r>
              <a:rPr lang="ru-RU" b="1" dirty="0" smtClean="0">
                <a:solidFill>
                  <a:srgbClr val="FF0000"/>
                </a:solidFill>
                <a:latin typeface="Times New Roman" pitchFamily="18" charset="0"/>
                <a:cs typeface="Times New Roman" pitchFamily="18" charset="0"/>
              </a:rPr>
              <a:t>    необходимо соблюдать </a:t>
            </a:r>
            <a:r>
              <a:rPr lang="ru-RU" dirty="0" smtClean="0">
                <a:latin typeface="Times New Roman" pitchFamily="18" charset="0"/>
                <a:cs typeface="Times New Roman" pitchFamily="18" charset="0"/>
              </a:rPr>
              <a:t>только гражданам, прибывшим из стран с неблагополучной </a:t>
            </a:r>
            <a:r>
              <a:rPr lang="ru-RU" dirty="0" err="1" smtClean="0">
                <a:latin typeface="Times New Roman" pitchFamily="18" charset="0"/>
                <a:cs typeface="Times New Roman" pitchFamily="18" charset="0"/>
              </a:rPr>
              <a:t>эпидситуацией</a:t>
            </a:r>
            <a:r>
              <a:rPr lang="ru-RU" dirty="0" smtClean="0">
                <a:latin typeface="Times New Roman" pitchFamily="18" charset="0"/>
                <a:cs typeface="Times New Roman" pitchFamily="18" charset="0"/>
              </a:rPr>
              <a:t> по </a:t>
            </a:r>
            <a:r>
              <a:rPr lang="ru-RU" dirty="0" err="1" smtClean="0">
                <a:latin typeface="Times New Roman" pitchFamily="18" charset="0"/>
                <a:cs typeface="Times New Roman" pitchFamily="18" charset="0"/>
              </a:rPr>
              <a:t>коронавирусу</a:t>
            </a:r>
            <a:r>
              <a:rPr lang="ru-RU" dirty="0" smtClean="0">
                <a:latin typeface="Times New Roman" pitchFamily="18" charset="0"/>
                <a:cs typeface="Times New Roman" pitchFamily="18" charset="0"/>
              </a:rPr>
              <a:t>. Вы прибыли из одной из этих стран? Если да и если для соблюдения режима самоизоляции Вам необходим больничный, звоните на горячую линию </a:t>
            </a:r>
            <a:r>
              <a:rPr lang="ru-RU" b="1" dirty="0" smtClean="0">
                <a:latin typeface="Times New Roman" pitchFamily="18" charset="0"/>
                <a:cs typeface="Times New Roman" pitchFamily="18" charset="0"/>
              </a:rPr>
              <a:t>8 800 201 06 57</a:t>
            </a:r>
            <a:r>
              <a:rPr lang="ru-RU" dirty="0" smtClean="0">
                <a:latin typeface="Times New Roman" pitchFamily="18" charset="0"/>
                <a:cs typeface="Times New Roman" pitchFamily="18" charset="0"/>
              </a:rPr>
              <a:t>. При наличии признаков ОРВИ необходимо вызвать врача на дом, врач назначит лечение.</a:t>
            </a:r>
          </a:p>
          <a:p>
            <a:endParaRPr lang="ru-RU" dirty="0"/>
          </a:p>
        </p:txBody>
      </p:sp>
    </p:spTree>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b="1" dirty="0" smtClean="0"/>
              <a:t/>
            </a:r>
            <a:br>
              <a:rPr lang="ru-RU" b="1" dirty="0" smtClean="0"/>
            </a:br>
            <a:r>
              <a:rPr lang="ru-RU" b="1" dirty="0" smtClean="0">
                <a:latin typeface="Times New Roman" pitchFamily="18" charset="0"/>
                <a:cs typeface="Times New Roman" pitchFamily="18" charset="0"/>
              </a:rPr>
              <a:t>Куда обращаться после получения постановления </a:t>
            </a:r>
            <a:r>
              <a:rPr lang="ru-RU" b="1" dirty="0" err="1" smtClean="0">
                <a:latin typeface="Times New Roman" pitchFamily="18" charset="0"/>
                <a:cs typeface="Times New Roman" pitchFamily="18" charset="0"/>
              </a:rPr>
              <a:t>Роспотребнадзора</a:t>
            </a:r>
            <a:r>
              <a:rPr lang="ru-RU" b="1"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600200"/>
            <a:ext cx="5698976" cy="4525963"/>
          </a:xfrm>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pPr>
              <a:buNone/>
            </a:pPr>
            <a:r>
              <a:rPr lang="ru-RU" dirty="0" smtClean="0">
                <a:latin typeface="Times New Roman" pitchFamily="18" charset="0"/>
                <a:cs typeface="Times New Roman" pitchFamily="18" charset="0"/>
              </a:rPr>
              <a:t>1. Если Вы здоровы, то ежедневно о своем самочувствии и температуре тела Вы сообщаете в поликлинику по месту жительства в течение всего периода карантина (</a:t>
            </a:r>
            <a:r>
              <a:rPr lang="ru-RU" b="1" dirty="0" smtClean="0">
                <a:latin typeface="Times New Roman" pitchFamily="18" charset="0"/>
                <a:cs typeface="Times New Roman" pitchFamily="18" charset="0"/>
              </a:rPr>
              <a:t>14 дней</a:t>
            </a:r>
            <a:r>
              <a:rPr lang="ru-RU" dirty="0" smtClean="0">
                <a:latin typeface="Times New Roman" pitchFamily="18" charset="0"/>
                <a:cs typeface="Times New Roman" pitchFamily="18" charset="0"/>
              </a:rPr>
              <a:t>).</a:t>
            </a:r>
          </a:p>
          <a:p>
            <a:pPr>
              <a:buNone/>
            </a:pPr>
            <a:r>
              <a:rPr lang="ru-RU" dirty="0" smtClean="0">
                <a:latin typeface="Times New Roman" pitchFamily="18" charset="0"/>
                <a:cs typeface="Times New Roman" pitchFamily="18" charset="0"/>
              </a:rPr>
              <a:t>2. Если Вам нужен больничный лист, необходимо обратиться в Вашу поликлинику.</a:t>
            </a:r>
          </a:p>
          <a:p>
            <a:pPr>
              <a:buNone/>
            </a:pPr>
            <a:r>
              <a:rPr lang="ru-RU" dirty="0" smtClean="0">
                <a:latin typeface="Times New Roman" pitchFamily="18" charset="0"/>
                <a:cs typeface="Times New Roman" pitchFamily="18" charset="0"/>
              </a:rPr>
              <a:t>3. Если у Вас появились симптомы ОРВИ, незамедлительно вызывайте врача.</a:t>
            </a:r>
          </a:p>
          <a:p>
            <a:pPr>
              <a:buNone/>
            </a:pPr>
            <a:endParaRPr lang="ru-RU" dirty="0"/>
          </a:p>
        </p:txBody>
      </p:sp>
      <p:pic>
        <p:nvPicPr>
          <p:cNvPr id="40962" name="Picture 2" descr="Картинки по запросу &quot;картинка больной человек&quot;"/>
          <p:cNvPicPr>
            <a:picLocks noChangeAspect="1" noChangeArrowheads="1"/>
          </p:cNvPicPr>
          <p:nvPr/>
        </p:nvPicPr>
        <p:blipFill>
          <a:blip r:embed="rId2" cstate="print"/>
          <a:srcRect/>
          <a:stretch>
            <a:fillRect/>
          </a:stretch>
        </p:blipFill>
        <p:spPr bwMode="auto">
          <a:xfrm>
            <a:off x="6300192" y="2348880"/>
            <a:ext cx="2664296" cy="2664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sz="4900" b="1" dirty="0" smtClean="0"/>
              <a:t/>
            </a:r>
            <a:br>
              <a:rPr lang="ru-RU" sz="4900" b="1" dirty="0" smtClean="0"/>
            </a:br>
            <a:r>
              <a:rPr lang="ru-RU" sz="4900" b="1" dirty="0" smtClean="0">
                <a:latin typeface="Times New Roman" pitchFamily="18" charset="0"/>
                <a:cs typeface="Times New Roman" pitchFamily="18" charset="0"/>
              </a:rPr>
              <a:t>Сколько длится карантин?</a:t>
            </a:r>
            <a:r>
              <a:rPr lang="ru-RU" dirty="0" smtClean="0"/>
              <a:t/>
            </a:r>
            <a:br>
              <a:rPr lang="ru-RU" dirty="0" smtClean="0"/>
            </a:br>
            <a:endParaRPr lang="ru-RU" dirty="0"/>
          </a:p>
        </p:txBody>
      </p:sp>
      <p:graphicFrame>
        <p:nvGraphicFramePr>
          <p:cNvPr id="4" name="Содержимое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b="1" dirty="0" smtClean="0"/>
              <a:t/>
            </a:r>
            <a:br>
              <a:rPr lang="ru-RU" b="1" dirty="0" smtClean="0"/>
            </a:br>
            <a:r>
              <a:rPr lang="ru-RU" b="1" dirty="0" smtClean="0"/>
              <a:t>Что нельзя делать во время карантина?</a:t>
            </a:r>
            <a:r>
              <a:rPr lang="ru-RU" dirty="0" smtClean="0"/>
              <a:t/>
            </a:r>
            <a:br>
              <a:rPr lang="ru-RU" dirty="0" smtClean="0"/>
            </a:br>
            <a:endParaRPr lang="ru-RU" dirty="0"/>
          </a:p>
        </p:txBody>
      </p:sp>
      <p:sp>
        <p:nvSpPr>
          <p:cNvPr id="3" name="Содержимое 2"/>
          <p:cNvSpPr>
            <a:spLocks noGrp="1"/>
          </p:cNvSpPr>
          <p:nvPr>
            <p:ph idx="1"/>
          </p:nvPr>
        </p:nvSpPr>
        <p:spPr>
          <a:xfrm>
            <a:off x="457200" y="1600200"/>
            <a:ext cx="6347048" cy="4853136"/>
          </a:xfrm>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a:buNone/>
            </a:pPr>
            <a:r>
              <a:rPr lang="ru-RU" dirty="0" smtClean="0"/>
              <a:t>    </a:t>
            </a:r>
            <a:r>
              <a:rPr lang="ru-RU" dirty="0" smtClean="0">
                <a:latin typeface="Times New Roman" pitchFamily="18" charset="0"/>
                <a:cs typeface="Times New Roman" pitchFamily="18" charset="0"/>
              </a:rPr>
              <a:t>Нельзя покидать место своего проживания, посещать учебу и работу. Если вам нужен больничный лист, обратитесь на горячую линию </a:t>
            </a:r>
            <a:r>
              <a:rPr lang="ru-RU" b="1" dirty="0" smtClean="0">
                <a:latin typeface="Times New Roman" pitchFamily="18" charset="0"/>
                <a:cs typeface="Times New Roman" pitchFamily="18" charset="0"/>
              </a:rPr>
              <a:t>8 800 201 06 57</a:t>
            </a:r>
            <a:r>
              <a:rPr lang="ru-RU" dirty="0" smtClean="0">
                <a:latin typeface="Times New Roman" pitchFamily="18" charset="0"/>
                <a:cs typeface="Times New Roman" pitchFamily="18" charset="0"/>
              </a:rPr>
              <a:t>. Курьер привезет вам больничный прямо на дом. </a:t>
            </a:r>
          </a:p>
          <a:p>
            <a:pPr>
              <a:buNone/>
            </a:pPr>
            <a:r>
              <a:rPr lang="ru-RU" dirty="0" smtClean="0">
                <a:latin typeface="Times New Roman" pitchFamily="18" charset="0"/>
                <a:cs typeface="Times New Roman" pitchFamily="18" charset="0"/>
              </a:rPr>
              <a:t>    Риск инфицирования членов семьи снижается, если соблюдать основные гигиенические требования - использовать маску, индивидуальную посуду, часто мыть руки и пользоваться кожными антисептиками, регулярно проветривать помещения.</a:t>
            </a:r>
          </a:p>
          <a:p>
            <a:endParaRPr lang="ru-RU" dirty="0"/>
          </a:p>
        </p:txBody>
      </p:sp>
      <p:pic>
        <p:nvPicPr>
          <p:cNvPr id="38914" name="Picture 2" descr="Картинки по запросу &quot;клининг кратинка&quot;"/>
          <p:cNvPicPr>
            <a:picLocks noChangeAspect="1" noChangeArrowheads="1"/>
          </p:cNvPicPr>
          <p:nvPr/>
        </p:nvPicPr>
        <p:blipFill>
          <a:blip r:embed="rId2" cstate="print"/>
          <a:srcRect/>
          <a:stretch>
            <a:fillRect/>
          </a:stretch>
        </p:blipFill>
        <p:spPr bwMode="auto">
          <a:xfrm>
            <a:off x="7092280" y="2924944"/>
            <a:ext cx="2051720" cy="2051720"/>
          </a:xfrm>
          <a:prstGeom prst="rect">
            <a:avLst/>
          </a:prstGeom>
          <a:noFill/>
        </p:spPr>
      </p:pic>
      <p:pic>
        <p:nvPicPr>
          <p:cNvPr id="38916" name="Picture 4" descr="Картинки по запросу &quot;ОДНОРАЗОВАЯ ПОСУА ЗНАОЧК&quot;"/>
          <p:cNvPicPr>
            <a:picLocks noChangeAspect="1" noChangeArrowheads="1"/>
          </p:cNvPicPr>
          <p:nvPr/>
        </p:nvPicPr>
        <p:blipFill>
          <a:blip r:embed="rId3" cstate="print"/>
          <a:srcRect/>
          <a:stretch>
            <a:fillRect/>
          </a:stretch>
        </p:blipFill>
        <p:spPr bwMode="auto">
          <a:xfrm>
            <a:off x="7164288" y="1628800"/>
            <a:ext cx="1612150" cy="12897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8918" name="Picture 6" descr="Картинки по запросу &quot;МАСКА МЕДИЦИНСКАЯ ЗНАЧОК&quot;"/>
          <p:cNvPicPr>
            <a:picLocks noChangeAspect="1" noChangeArrowheads="1"/>
          </p:cNvPicPr>
          <p:nvPr/>
        </p:nvPicPr>
        <p:blipFill>
          <a:blip r:embed="rId4" cstate="print"/>
          <a:srcRect/>
          <a:stretch>
            <a:fillRect/>
          </a:stretch>
        </p:blipFill>
        <p:spPr bwMode="auto">
          <a:xfrm>
            <a:off x="7308304" y="5013176"/>
            <a:ext cx="1584176" cy="16626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712968" cy="1642194"/>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b="1" dirty="0" smtClean="0">
                <a:latin typeface="Times New Roman" pitchFamily="18" charset="0"/>
                <a:cs typeface="Times New Roman" pitchFamily="18" charset="0"/>
              </a:rPr>
              <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Сколько времени будут продолжаться ежедневные посещения врачами?</a:t>
            </a:r>
            <a:r>
              <a:rPr lang="ru-RU" dirty="0" smtClean="0"/>
              <a:t/>
            </a:r>
            <a:br>
              <a:rPr lang="ru-RU" dirty="0" smtClean="0"/>
            </a:br>
            <a:endParaRPr lang="ru-RU" dirty="0"/>
          </a:p>
        </p:txBody>
      </p:sp>
      <p:graphicFrame>
        <p:nvGraphicFramePr>
          <p:cNvPr id="4" name="Содержимое 3"/>
          <p:cNvGraphicFramePr>
            <a:graphicFrameLocks noGrp="1"/>
          </p:cNvGraphicFramePr>
          <p:nvPr>
            <p:ph idx="1"/>
          </p:nvPr>
        </p:nvGraphicFramePr>
        <p:xfrm>
          <a:off x="395536" y="198884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91264" cy="151703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sz="3600" b="1" dirty="0" smtClean="0"/>
              <a:t/>
            </a:r>
            <a:br>
              <a:rPr lang="ru-RU" sz="3600" b="1" dirty="0" smtClean="0"/>
            </a:br>
            <a:r>
              <a:rPr lang="ru-RU" sz="3600" b="1" dirty="0" smtClean="0"/>
              <a:t>Если я нахожусь в изоляции, должны ли члены моей семьи, не посещавшие опасные страны, тоже сидеть дома?</a:t>
            </a:r>
            <a:r>
              <a:rPr lang="ru-RU" dirty="0" smtClean="0"/>
              <a:t/>
            </a:r>
            <a:br>
              <a:rPr lang="ru-RU" dirty="0" smtClean="0"/>
            </a:br>
            <a:endParaRPr lang="ru-RU" dirty="0"/>
          </a:p>
        </p:txBody>
      </p:sp>
      <p:sp>
        <p:nvSpPr>
          <p:cNvPr id="3" name="Содержимое 2"/>
          <p:cNvSpPr>
            <a:spLocks noGrp="1"/>
          </p:cNvSpPr>
          <p:nvPr>
            <p:ph idx="1"/>
          </p:nvPr>
        </p:nvSpPr>
        <p:spPr>
          <a:xfrm>
            <a:off x="395536" y="1844824"/>
            <a:ext cx="8229600" cy="4525963"/>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algn="just">
              <a:buFont typeface="Wingdings" pitchFamily="2" charset="2"/>
              <a:buChar char="Ø"/>
            </a:pPr>
            <a:r>
              <a:rPr lang="ru-RU" dirty="0" smtClean="0">
                <a:latin typeface="Times New Roman" pitchFamily="18" charset="0"/>
                <a:cs typeface="Times New Roman" pitchFamily="18" charset="0"/>
              </a:rPr>
              <a:t>   Нет, не должны, </a:t>
            </a:r>
            <a:r>
              <a:rPr lang="ru-RU" b="1" dirty="0" smtClean="0">
                <a:latin typeface="Times New Roman" pitchFamily="18" charset="0"/>
                <a:cs typeface="Times New Roman" pitchFamily="18" charset="0"/>
              </a:rPr>
              <a:t>если Вы не больны </a:t>
            </a:r>
            <a:r>
              <a:rPr lang="ru-RU" dirty="0" err="1" smtClean="0">
                <a:latin typeface="Times New Roman" pitchFamily="18" charset="0"/>
                <a:cs typeface="Times New Roman" pitchFamily="18" charset="0"/>
              </a:rPr>
              <a:t>коронавирусной</a:t>
            </a:r>
            <a:r>
              <a:rPr lang="ru-RU" dirty="0" smtClean="0">
                <a:latin typeface="Times New Roman" pitchFamily="18" charset="0"/>
                <a:cs typeface="Times New Roman" pitchFamily="18" charset="0"/>
              </a:rPr>
              <a:t> инфекцией. Но при наличии возможности лучше воздержаться от контактов с родственниками на период карантина. </a:t>
            </a:r>
          </a:p>
          <a:p>
            <a:pPr algn="just">
              <a:buFont typeface="Wingdings" pitchFamily="2" charset="2"/>
              <a:buChar char="Ø"/>
            </a:pPr>
            <a:r>
              <a:rPr lang="ru-RU" dirty="0" smtClean="0">
                <a:latin typeface="Times New Roman" pitchFamily="18" charset="0"/>
                <a:cs typeface="Times New Roman" pitchFamily="18" charset="0"/>
              </a:rPr>
              <a:t>Риск инфицирования членов семьи снижается, если соблюдать основные гигиенические требования - использовать маску, индивидуальную посуду, часто мыть руки и пользоваться кожными антисептиками, регулярно проветривать помещения.</a:t>
            </a:r>
          </a:p>
          <a:p>
            <a:pPr>
              <a:buNone/>
            </a:pPr>
            <a:endParaRPr lang="ru-RU" dirty="0">
              <a:latin typeface="Times New Roman" pitchFamily="18" charset="0"/>
              <a:cs typeface="Times New Roman" pitchFamily="18" charset="0"/>
            </a:endParaRPr>
          </a:p>
        </p:txBody>
      </p:sp>
    </p:spTree>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b="1" dirty="0" smtClean="0">
                <a:latin typeface="Times New Roman" pitchFamily="18" charset="0"/>
                <a:cs typeface="Times New Roman" pitchFamily="18" charset="0"/>
              </a:rPr>
              <a:t>Что такое </a:t>
            </a:r>
            <a:r>
              <a:rPr lang="ru-RU" b="1" dirty="0" smtClean="0">
                <a:solidFill>
                  <a:srgbClr val="FF0000"/>
                </a:solidFill>
                <a:latin typeface="Times New Roman" pitchFamily="18" charset="0"/>
                <a:cs typeface="Times New Roman" pitchFamily="18" charset="0"/>
              </a:rPr>
              <a:t>коронавирус</a:t>
            </a:r>
            <a:r>
              <a:rPr lang="ru-RU" b="1" dirty="0" smtClean="0">
                <a:latin typeface="Times New Roman" pitchFamily="18" charset="0"/>
                <a:cs typeface="Times New Roman" pitchFamily="18" charset="0"/>
              </a:rPr>
              <a:t> и как происходит заражение?</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algn="just">
              <a:buNone/>
            </a:pPr>
            <a:r>
              <a:rPr lang="ru-RU" dirty="0" smtClean="0">
                <a:latin typeface="Times New Roman" pitchFamily="18" charset="0"/>
                <a:cs typeface="Times New Roman" pitchFamily="18" charset="0"/>
              </a:rPr>
              <a:t>    Новый коронавирус – респираторный вирус. Он передается главным образом воздушно-капельным путем в результате вдыхания капель, выделяемых из дыхательных путей больного, например, при кашле или чихании, а также капель слюны или выделений из носа. Также он может распространяться, когда больной касается любой загрязненной поверхности, например дверной ручки. В этом случае заражение происходит при касании рта, носа или глаз грязными руками.</a:t>
            </a:r>
          </a:p>
          <a:p>
            <a:endParaRPr lang="ru-RU" dirty="0"/>
          </a:p>
        </p:txBody>
      </p:sp>
    </p:spTree>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91264" cy="114300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b="1" dirty="0" smtClean="0"/>
              <a:t/>
            </a:r>
            <a:br>
              <a:rPr lang="ru-RU" b="1" dirty="0" smtClean="0"/>
            </a:br>
            <a:r>
              <a:rPr lang="ru-RU" b="1" dirty="0" smtClean="0"/>
              <a:t>Сколько стоит нахождение в стационаре?</a:t>
            </a:r>
            <a:r>
              <a:rPr lang="ru-RU" dirty="0" smtClean="0"/>
              <a:t/>
            </a:r>
            <a:br>
              <a:rPr lang="ru-RU" dirty="0" smtClean="0"/>
            </a:br>
            <a:endParaRPr lang="ru-RU" dirty="0"/>
          </a:p>
        </p:txBody>
      </p:sp>
      <p:graphicFrame>
        <p:nvGraphicFramePr>
          <p:cNvPr id="5" name="Содержимое 4"/>
          <p:cNvGraphicFramePr>
            <a:graphicFrameLocks noGrp="1"/>
          </p:cNvGraphicFramePr>
          <p:nvPr>
            <p:ph idx="1"/>
          </p:nvPr>
        </p:nvGraphicFramePr>
        <p:xfrm>
          <a:off x="467544" y="1556792"/>
          <a:ext cx="8301608"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74638"/>
            <a:ext cx="8147248" cy="1714202"/>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b="1" dirty="0" smtClean="0">
                <a:latin typeface="Times New Roman" pitchFamily="18" charset="0"/>
                <a:cs typeface="Times New Roman" pitchFamily="18" charset="0"/>
              </a:rPr>
              <a:t>Как и сколько времени идет диагностика? Правда ли, что она трёхэтапная? Что она включает?</a:t>
            </a:r>
            <a:endParaRPr lang="ru-RU" dirty="0"/>
          </a:p>
        </p:txBody>
      </p:sp>
      <p:sp>
        <p:nvSpPr>
          <p:cNvPr id="3" name="Содержимое 2"/>
          <p:cNvSpPr>
            <a:spLocks noGrp="1"/>
          </p:cNvSpPr>
          <p:nvPr>
            <p:ph idx="1"/>
          </p:nvPr>
        </p:nvSpPr>
        <p:spPr>
          <a:xfrm>
            <a:off x="539552" y="2132856"/>
            <a:ext cx="8229600" cy="4525963"/>
          </a:xfrm>
        </p:spPr>
        <p:style>
          <a:lnRef idx="2">
            <a:schemeClr val="accent1"/>
          </a:lnRef>
          <a:fillRef idx="1">
            <a:schemeClr val="lt1"/>
          </a:fillRef>
          <a:effectRef idx="0">
            <a:schemeClr val="accent1"/>
          </a:effectRef>
          <a:fontRef idx="minor">
            <a:schemeClr val="dk1"/>
          </a:fontRef>
        </p:style>
        <p:txBody>
          <a:bodyPr>
            <a:normAutofit lnSpcReduction="10000"/>
          </a:bodyPr>
          <a:lstStyle/>
          <a:p>
            <a:pPr>
              <a:buNone/>
            </a:pPr>
            <a:r>
              <a:rPr lang="ru-RU" sz="3600" b="1" dirty="0" smtClean="0">
                <a:latin typeface="Times New Roman" pitchFamily="18" charset="0"/>
                <a:cs typeface="Times New Roman" pitchFamily="18" charset="0"/>
              </a:rPr>
              <a:t>Как и сколько времени идет диагностика? Правда ли, что она трёхэтапная? Что она включает?</a:t>
            </a:r>
            <a:r>
              <a:rPr lang="ru-RU" dirty="0" smtClean="0">
                <a:latin typeface="Times New Roman" pitchFamily="18" charset="0"/>
                <a:cs typeface="Times New Roman" pitchFamily="18" charset="0"/>
              </a:rPr>
              <a:t>  </a:t>
            </a:r>
          </a:p>
          <a:p>
            <a:pPr>
              <a:buNone/>
            </a:pPr>
            <a:r>
              <a:rPr lang="ru-RU" dirty="0" smtClean="0">
                <a:latin typeface="Times New Roman" pitchFamily="18" charset="0"/>
                <a:cs typeface="Times New Roman" pitchFamily="18" charset="0"/>
              </a:rPr>
              <a:t>      Для постановки диагноза проведение однократного теста недостаточно. Если человек не имеет симптомов ОРВИ, то ему исследования </a:t>
            </a:r>
            <a:r>
              <a:rPr lang="ru-RU" b="1" dirty="0" smtClean="0">
                <a:solidFill>
                  <a:srgbClr val="FF0000"/>
                </a:solidFill>
                <a:latin typeface="Times New Roman" pitchFamily="18" charset="0"/>
                <a:cs typeface="Times New Roman" pitchFamily="18" charset="0"/>
              </a:rPr>
              <a:t>проводят 2 раза</a:t>
            </a:r>
            <a:r>
              <a:rPr lang="ru-RU" dirty="0" smtClean="0">
                <a:latin typeface="Times New Roman" pitchFamily="18" charset="0"/>
                <a:cs typeface="Times New Roman" pitchFamily="18" charset="0"/>
              </a:rPr>
              <a:t>. При наличии симптомов ОРВИ исследования проводят </a:t>
            </a:r>
            <a:r>
              <a:rPr lang="ru-RU" b="1" dirty="0" smtClean="0">
                <a:solidFill>
                  <a:srgbClr val="FF0000"/>
                </a:solidFill>
                <a:latin typeface="Times New Roman" pitchFamily="18" charset="0"/>
                <a:cs typeface="Times New Roman" pitchFamily="18" charset="0"/>
              </a:rPr>
              <a:t>не менее 3 раз</a:t>
            </a:r>
            <a:r>
              <a:rPr lang="ru-RU" dirty="0" smtClean="0">
                <a:latin typeface="Times New Roman" pitchFamily="18" charset="0"/>
                <a:cs typeface="Times New Roman" pitchFamily="18" charset="0"/>
              </a:rPr>
              <a:t>.</a:t>
            </a:r>
            <a:endParaRPr lang="ru-RU" sz="2800" dirty="0" smtClean="0">
              <a:latin typeface="Times New Roman" pitchFamily="18" charset="0"/>
              <a:cs typeface="Times New Roman" pitchFamily="18" charset="0"/>
            </a:endParaRPr>
          </a:p>
          <a:p>
            <a:endParaRPr lang="ru-RU" dirty="0"/>
          </a:p>
        </p:txBody>
      </p:sp>
    </p:spTree>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b="1" dirty="0" smtClean="0"/>
              <a:t/>
            </a:r>
            <a:br>
              <a:rPr lang="ru-RU" b="1" dirty="0" smtClean="0"/>
            </a:br>
            <a:r>
              <a:rPr lang="ru-RU" b="1" dirty="0" smtClean="0">
                <a:latin typeface="Times New Roman" pitchFamily="18" charset="0"/>
                <a:cs typeface="Times New Roman" pitchFamily="18" charset="0"/>
              </a:rPr>
              <a:t>Какие анализы берутся для диагностики данной инфекции?</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457200" y="1600200"/>
          <a:ext cx="8229600" cy="47091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74638"/>
            <a:ext cx="8291264" cy="178621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b="1" dirty="0" smtClean="0"/>
              <a:t/>
            </a:r>
            <a:br>
              <a:rPr lang="ru-RU" b="1" dirty="0" smtClean="0"/>
            </a:br>
            <a:r>
              <a:rPr lang="ru-RU" b="1" dirty="0" smtClean="0">
                <a:latin typeface="Times New Roman" pitchFamily="18" charset="0"/>
                <a:cs typeface="Times New Roman" pitchFamily="18" charset="0"/>
              </a:rPr>
              <a:t>Как лечат людей, пока они ждут результатов анализов? Какими медикаментами?</a:t>
            </a:r>
            <a:r>
              <a:rPr lang="ru-RU" dirty="0" smtClean="0"/>
              <a:t/>
            </a:r>
            <a:br>
              <a:rPr lang="ru-RU" dirty="0" smtClean="0"/>
            </a:br>
            <a:endParaRPr lang="ru-RU" dirty="0"/>
          </a:p>
        </p:txBody>
      </p:sp>
      <p:sp>
        <p:nvSpPr>
          <p:cNvPr id="3" name="Содержимое 2"/>
          <p:cNvSpPr>
            <a:spLocks noGrp="1"/>
          </p:cNvSpPr>
          <p:nvPr>
            <p:ph idx="1"/>
          </p:nvPr>
        </p:nvSpPr>
        <p:spPr>
          <a:xfrm>
            <a:off x="395536" y="2276872"/>
            <a:ext cx="8280920" cy="3888432"/>
          </a:xfrm>
        </p:spPr>
        <p:style>
          <a:lnRef idx="2">
            <a:schemeClr val="accent1"/>
          </a:lnRef>
          <a:fillRef idx="1">
            <a:schemeClr val="lt1"/>
          </a:fillRef>
          <a:effectRef idx="0">
            <a:schemeClr val="accent1"/>
          </a:effectRef>
          <a:fontRef idx="minor">
            <a:schemeClr val="dk1"/>
          </a:fontRef>
        </p:style>
        <p:txBody>
          <a:bodyPr/>
          <a:lstStyle/>
          <a:p>
            <a:pPr>
              <a:buNone/>
            </a:pPr>
            <a:r>
              <a:rPr lang="ru-RU" sz="4000" dirty="0" smtClean="0">
                <a:latin typeface="Times New Roman" pitchFamily="18" charset="0"/>
                <a:cs typeface="Times New Roman" pitchFamily="18" charset="0"/>
              </a:rPr>
              <a:t>  </a:t>
            </a:r>
            <a:r>
              <a:rPr lang="ru-RU" sz="3600" dirty="0" smtClean="0">
                <a:latin typeface="Times New Roman" pitchFamily="18" charset="0"/>
                <a:cs typeface="Times New Roman" pitchFamily="18" charset="0"/>
              </a:rPr>
              <a:t>Лечение назначает врач в зависимости от симптомов в соответствии с российскими и международными рекомендациями. </a:t>
            </a:r>
          </a:p>
          <a:p>
            <a:pPr>
              <a:buNone/>
            </a:pPr>
            <a:r>
              <a:rPr lang="ru-RU" sz="3600" dirty="0" smtClean="0">
                <a:latin typeface="Times New Roman" pitchFamily="18" charset="0"/>
                <a:cs typeface="Times New Roman" pitchFamily="18" charset="0"/>
              </a:rPr>
              <a:t>       Самолечение противопоказано.</a:t>
            </a:r>
          </a:p>
          <a:p>
            <a:pPr>
              <a:buNone/>
            </a:pPr>
            <a:endParaRPr lang="ru-RU" dirty="0"/>
          </a:p>
        </p:txBody>
      </p:sp>
      <p:pic>
        <p:nvPicPr>
          <p:cNvPr id="4" name="Picture 2" descr="Картинки по запросу &quot;восклицание значок&quot;"/>
          <p:cNvPicPr>
            <a:picLocks noChangeAspect="1" noChangeArrowheads="1"/>
          </p:cNvPicPr>
          <p:nvPr/>
        </p:nvPicPr>
        <p:blipFill>
          <a:blip r:embed="rId2" cstate="print"/>
          <a:srcRect/>
          <a:stretch>
            <a:fillRect/>
          </a:stretch>
        </p:blipFill>
        <p:spPr bwMode="auto">
          <a:xfrm>
            <a:off x="611560" y="4653136"/>
            <a:ext cx="655713" cy="655713"/>
          </a:xfrm>
          <a:prstGeom prst="rect">
            <a:avLst/>
          </a:prstGeom>
          <a:noFill/>
        </p:spPr>
      </p:pic>
    </p:spTree>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Autofit/>
          </a:bodyPr>
          <a:lstStyle/>
          <a:p>
            <a:r>
              <a:rPr lang="ru-RU" sz="3600" b="1" dirty="0" smtClean="0">
                <a:latin typeface="Times New Roman" pitchFamily="18" charset="0"/>
                <a:cs typeface="Times New Roman" pitchFamily="18" charset="0"/>
              </a:rPr>
              <a:t>На основании чего госпитализируют предположительно зараженных?</a:t>
            </a:r>
            <a:endParaRPr lang="ru-RU" sz="3600" dirty="0">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b="1" dirty="0" smtClean="0"/>
              <a:t/>
            </a:r>
            <a:br>
              <a:rPr lang="ru-RU" b="1" dirty="0" smtClean="0"/>
            </a:br>
            <a:r>
              <a:rPr lang="ru-RU" b="1" dirty="0" smtClean="0">
                <a:latin typeface="Times New Roman" pitchFamily="18" charset="0"/>
                <a:cs typeface="Times New Roman" pitchFamily="18" charset="0"/>
              </a:rPr>
              <a:t>Кто подлежит госпитализации вместе с заболевшим?</a:t>
            </a:r>
            <a:r>
              <a:rPr lang="ru-RU" dirty="0" smtClean="0"/>
              <a:t/>
            </a:r>
            <a:br>
              <a:rPr lang="ru-RU" dirty="0" smtClean="0"/>
            </a:br>
            <a:endParaRPr lang="ru-RU" dirty="0"/>
          </a:p>
        </p:txBody>
      </p:sp>
      <p:sp>
        <p:nvSpPr>
          <p:cNvPr id="3" name="Содержимое 2"/>
          <p:cNvSpPr>
            <a:spLocks noGrp="1"/>
          </p:cNvSpPr>
          <p:nvPr>
            <p:ph idx="1"/>
          </p:nvPr>
        </p:nvSpPr>
        <p:spPr>
          <a:xfrm>
            <a:off x="457200" y="1600200"/>
            <a:ext cx="4474840" cy="4525963"/>
          </a:xfrm>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a:buNone/>
            </a:pPr>
            <a:r>
              <a:rPr lang="ru-RU" sz="4400" dirty="0" smtClean="0">
                <a:latin typeface="Times New Roman" pitchFamily="18" charset="0"/>
                <a:cs typeface="Times New Roman" pitchFamily="18" charset="0"/>
              </a:rPr>
              <a:t>   Решение о госпитализации принимает проводящий осмотр врач в зависимости от тяжести состояния и близости контактов с заболевшим.</a:t>
            </a:r>
          </a:p>
          <a:p>
            <a:pPr>
              <a:buNone/>
            </a:pPr>
            <a:endParaRPr lang="ru-RU" dirty="0"/>
          </a:p>
        </p:txBody>
      </p:sp>
      <p:sp>
        <p:nvSpPr>
          <p:cNvPr id="30722" name="AutoShape 2" descr="Картинки по запросу &quot;врачв картинка&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0724" name="Picture 4" descr="Картинки по запросу &quot;врачв картинка&quot;"/>
          <p:cNvPicPr>
            <a:picLocks noChangeAspect="1" noChangeArrowheads="1"/>
          </p:cNvPicPr>
          <p:nvPr/>
        </p:nvPicPr>
        <p:blipFill>
          <a:blip r:embed="rId2" cstate="print"/>
          <a:srcRect/>
          <a:stretch>
            <a:fillRect/>
          </a:stretch>
        </p:blipFill>
        <p:spPr bwMode="auto">
          <a:xfrm>
            <a:off x="5148064" y="2348880"/>
            <a:ext cx="3644778" cy="27363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19256" cy="1733054"/>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sz="3600" b="1" dirty="0" smtClean="0"/>
              <a:t/>
            </a:r>
            <a:br>
              <a:rPr lang="ru-RU" sz="3600" b="1" dirty="0" smtClean="0"/>
            </a:br>
            <a:r>
              <a:rPr lang="ru-RU" sz="3600" b="1" dirty="0" smtClean="0">
                <a:latin typeface="Times New Roman" pitchFamily="18" charset="0"/>
                <a:cs typeface="Times New Roman" pitchFamily="18" charset="0"/>
              </a:rPr>
              <a:t>Как организована дезинфекция помещений в больницах, куда отвозят пациентов с подозрением на коронавирус?</a:t>
            </a:r>
            <a:r>
              <a:rPr lang="ru-RU" dirty="0" smtClean="0"/>
              <a:t/>
            </a:r>
            <a:br>
              <a:rPr lang="ru-RU" dirty="0" smtClean="0"/>
            </a:br>
            <a:endParaRPr lang="ru-RU" dirty="0"/>
          </a:p>
        </p:txBody>
      </p:sp>
      <p:graphicFrame>
        <p:nvGraphicFramePr>
          <p:cNvPr id="4" name="Содержимое 3"/>
          <p:cNvGraphicFramePr>
            <a:graphicFrameLocks noGrp="1"/>
          </p:cNvGraphicFramePr>
          <p:nvPr>
            <p:ph idx="1"/>
          </p:nvPr>
        </p:nvGraphicFramePr>
        <p:xfrm>
          <a:off x="467544" y="206084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Autofit/>
          </a:bodyPr>
          <a:lstStyle/>
          <a:p>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Почему персонал покидает больницу, хотя сами контактировали с пациентами?</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3" name="Содержимое 2"/>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pPr>
              <a:buNone/>
            </a:pPr>
            <a:r>
              <a:rPr lang="ru-RU" dirty="0" smtClean="0"/>
              <a:t>   </a:t>
            </a:r>
            <a:r>
              <a:rPr lang="ru-RU" dirty="0" smtClean="0">
                <a:latin typeface="Times New Roman" pitchFamily="18" charset="0"/>
                <a:cs typeface="Times New Roman" pitchFamily="18" charset="0"/>
              </a:rPr>
              <a:t>Во время работы персонал использует средства индивидуальной защиты (маски, респираторы, перчатки, медицинские шапочки). В конце каждой смены медперсонал сдает экипировку для утилизации и проходит полную санитарную обработку (душ с моющими и дезинфицирующими средствами).</a:t>
            </a:r>
          </a:p>
          <a:p>
            <a:endParaRPr lang="ru-RU" dirty="0"/>
          </a:p>
        </p:txBody>
      </p:sp>
    </p:spTree>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4638"/>
            <a:ext cx="8219256" cy="1714202"/>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b="1" dirty="0" smtClean="0"/>
              <a:t/>
            </a:r>
            <a:br>
              <a:rPr lang="ru-RU" b="1" dirty="0" smtClean="0"/>
            </a:br>
            <a:r>
              <a:rPr lang="ru-RU" b="1" dirty="0" smtClean="0">
                <a:latin typeface="Times New Roman" pitchFamily="18" charset="0"/>
                <a:cs typeface="Times New Roman" pitchFamily="18" charset="0"/>
              </a:rPr>
              <a:t>Могут ли родственники посещать пациента, который находится в режиме изоляции в больнице?</a:t>
            </a:r>
            <a:r>
              <a:rPr lang="ru-RU" dirty="0" smtClean="0"/>
              <a:t/>
            </a:r>
            <a:br>
              <a:rPr lang="ru-RU" dirty="0" smtClean="0"/>
            </a:br>
            <a:endParaRPr lang="ru-RU" dirty="0"/>
          </a:p>
        </p:txBody>
      </p:sp>
      <p:sp>
        <p:nvSpPr>
          <p:cNvPr id="3" name="Содержимое 2"/>
          <p:cNvSpPr>
            <a:spLocks noGrp="1"/>
          </p:cNvSpPr>
          <p:nvPr>
            <p:ph idx="1"/>
          </p:nvPr>
        </p:nvSpPr>
        <p:spPr>
          <a:xfrm>
            <a:off x="467544" y="2132856"/>
            <a:ext cx="8229600" cy="4525963"/>
          </a:xfrm>
        </p:spPr>
        <p:style>
          <a:lnRef idx="2">
            <a:schemeClr val="accent1"/>
          </a:lnRef>
          <a:fillRef idx="1">
            <a:schemeClr val="lt1"/>
          </a:fillRef>
          <a:effectRef idx="0">
            <a:schemeClr val="accent1"/>
          </a:effectRef>
          <a:fontRef idx="minor">
            <a:schemeClr val="dk1"/>
          </a:fontRef>
        </p:style>
        <p:txBody>
          <a:bodyPr>
            <a:normAutofit lnSpcReduction="10000"/>
          </a:bodyPr>
          <a:lstStyle/>
          <a:p>
            <a:pPr algn="just">
              <a:buNone/>
            </a:pPr>
            <a:r>
              <a:rPr lang="ru-RU" dirty="0" smtClean="0"/>
              <a:t>    </a:t>
            </a:r>
            <a:r>
              <a:rPr lang="ru-RU" dirty="0" smtClean="0">
                <a:latin typeface="Times New Roman" pitchFamily="18" charset="0"/>
                <a:cs typeface="Times New Roman" pitchFamily="18" charset="0"/>
              </a:rPr>
              <a:t>В период, пока пациент находится в изоляции, родственники посещать его не могут. Эти меры введены для предотвращения распространения заболевания. </a:t>
            </a:r>
          </a:p>
          <a:p>
            <a:pPr algn="just">
              <a:buNone/>
            </a:pPr>
            <a:r>
              <a:rPr lang="ru-RU" dirty="0" smtClean="0">
                <a:latin typeface="Times New Roman" pitchFamily="18" charset="0"/>
                <a:cs typeface="Times New Roman" pitchFamily="18" charset="0"/>
              </a:rPr>
              <a:t>   Однако все, кто находятся на лечении в стационаре, всегда могут воспользоваться мобильным телефоном для связи с родными.</a:t>
            </a:r>
          </a:p>
          <a:p>
            <a:endParaRPr lang="ru-RU" dirty="0"/>
          </a:p>
        </p:txBody>
      </p:sp>
    </p:spTree>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4638"/>
            <a:ext cx="8219256" cy="1282154"/>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b="1" dirty="0" smtClean="0"/>
              <a:t/>
            </a:r>
            <a:br>
              <a:rPr lang="ru-RU" b="1" dirty="0" smtClean="0"/>
            </a:br>
            <a:r>
              <a:rPr lang="ru-RU" sz="4000" b="1" dirty="0" smtClean="0">
                <a:latin typeface="Times New Roman" pitchFamily="18" charset="0"/>
                <a:cs typeface="Times New Roman" pitchFamily="18" charset="0"/>
              </a:rPr>
              <a:t>Можно ли пользоваться телефоном, находясь в режиме изоляции?</a:t>
            </a:r>
            <a:r>
              <a:rPr lang="ru-RU" dirty="0" smtClean="0"/>
              <a:t/>
            </a:r>
            <a:br>
              <a:rPr lang="ru-RU" dirty="0" smtClean="0"/>
            </a:br>
            <a:endParaRPr lang="ru-RU" dirty="0"/>
          </a:p>
        </p:txBody>
      </p:sp>
      <p:sp>
        <p:nvSpPr>
          <p:cNvPr id="3" name="Содержимое 2"/>
          <p:cNvSpPr>
            <a:spLocks noGrp="1"/>
          </p:cNvSpPr>
          <p:nvPr>
            <p:ph idx="1"/>
          </p:nvPr>
        </p:nvSpPr>
        <p:spPr>
          <a:xfrm>
            <a:off x="467544" y="1772816"/>
            <a:ext cx="4896544" cy="4525963"/>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algn="just">
              <a:buNone/>
            </a:pPr>
            <a:r>
              <a:rPr lang="ru-RU" dirty="0" smtClean="0"/>
              <a:t>      </a:t>
            </a:r>
            <a:r>
              <a:rPr lang="ru-RU" sz="3900" dirty="0" err="1" smtClean="0">
                <a:latin typeface="Times New Roman" pitchFamily="18" charset="0"/>
                <a:cs typeface="Times New Roman" pitchFamily="18" charset="0"/>
              </a:rPr>
              <a:t>Да,все</a:t>
            </a:r>
            <a:r>
              <a:rPr lang="ru-RU" sz="3900" dirty="0" smtClean="0">
                <a:latin typeface="Times New Roman" pitchFamily="18" charset="0"/>
                <a:cs typeface="Times New Roman" pitchFamily="18" charset="0"/>
              </a:rPr>
              <a:t>, кто находятся на лечении в стационаре, всегда могут воспользоваться мобильным телефоном для связи с родными и в других целях.</a:t>
            </a:r>
          </a:p>
          <a:p>
            <a:pPr>
              <a:buNone/>
            </a:pPr>
            <a:endParaRPr lang="ru-RU" dirty="0"/>
          </a:p>
        </p:txBody>
      </p:sp>
      <p:pic>
        <p:nvPicPr>
          <p:cNvPr id="26628" name="Picture 4" descr="Картинки по запросу &quot;МОБИЛЬНЫЙ ЗНАЧОК&quot;"/>
          <p:cNvPicPr>
            <a:picLocks noChangeAspect="1" noChangeArrowheads="1"/>
          </p:cNvPicPr>
          <p:nvPr/>
        </p:nvPicPr>
        <p:blipFill>
          <a:blip r:embed="rId2" cstate="print"/>
          <a:srcRect/>
          <a:stretch>
            <a:fillRect/>
          </a:stretch>
        </p:blipFill>
        <p:spPr bwMode="auto">
          <a:xfrm>
            <a:off x="5796136" y="2564904"/>
            <a:ext cx="2811017" cy="28110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b="1" dirty="0" smtClean="0">
                <a:latin typeface="Times New Roman" pitchFamily="18" charset="0"/>
                <a:cs typeface="Times New Roman" pitchFamily="18" charset="0"/>
              </a:rPr>
              <a:t>Какие симптомы у </a:t>
            </a:r>
            <a:r>
              <a:rPr lang="ru-RU" b="1" dirty="0" err="1" smtClean="0">
                <a:latin typeface="Times New Roman" pitchFamily="18" charset="0"/>
                <a:cs typeface="Times New Roman" pitchFamily="18" charset="0"/>
              </a:rPr>
              <a:t>коронавируса</a:t>
            </a:r>
            <a:r>
              <a:rPr lang="ru-RU" b="1"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600200"/>
            <a:ext cx="8229600" cy="4565103"/>
          </a:xfrm>
        </p:spPr>
        <p:style>
          <a:lnRef idx="2">
            <a:schemeClr val="accent1"/>
          </a:lnRef>
          <a:fillRef idx="1">
            <a:schemeClr val="lt1"/>
          </a:fillRef>
          <a:effectRef idx="0">
            <a:schemeClr val="accent1"/>
          </a:effectRef>
          <a:fontRef idx="minor">
            <a:schemeClr val="dk1"/>
          </a:fontRef>
        </p:style>
        <p:txBody>
          <a:bodyPr/>
          <a:lstStyle/>
          <a:p>
            <a:pPr algn="just">
              <a:buNone/>
            </a:pPr>
            <a:r>
              <a:rPr lang="ru-RU" b="1" i="1" dirty="0" smtClean="0">
                <a:latin typeface="Times New Roman" pitchFamily="18" charset="0"/>
                <a:cs typeface="Times New Roman" pitchFamily="18" charset="0"/>
              </a:rPr>
              <a:t>Основные симптомы </a:t>
            </a:r>
            <a:r>
              <a:rPr lang="ru-RU" b="1" i="1" dirty="0" err="1" smtClean="0">
                <a:solidFill>
                  <a:srgbClr val="FF0000"/>
                </a:solidFill>
                <a:latin typeface="Times New Roman" pitchFamily="18" charset="0"/>
                <a:cs typeface="Times New Roman" pitchFamily="18" charset="0"/>
              </a:rPr>
              <a:t>коронавируса</a:t>
            </a:r>
            <a:r>
              <a:rPr lang="ru-RU" b="1" i="1" dirty="0" smtClean="0">
                <a:solidFill>
                  <a:srgbClr val="FF0000"/>
                </a:solidFill>
                <a:latin typeface="Times New Roman" pitchFamily="18" charset="0"/>
                <a:cs typeface="Times New Roman" pitchFamily="18" charset="0"/>
              </a:rPr>
              <a:t>:</a:t>
            </a:r>
          </a:p>
          <a:p>
            <a:pPr algn="just">
              <a:buNone/>
            </a:pPr>
            <a:r>
              <a:rPr lang="ru-RU" dirty="0" smtClean="0">
                <a:latin typeface="Times New Roman" pitchFamily="18" charset="0"/>
                <a:cs typeface="Times New Roman" pitchFamily="18" charset="0"/>
              </a:rPr>
              <a:t>- Повышенная температура;</a:t>
            </a:r>
          </a:p>
          <a:p>
            <a:pPr algn="just">
              <a:buNone/>
            </a:pPr>
            <a:r>
              <a:rPr lang="ru-RU" dirty="0" smtClean="0">
                <a:latin typeface="Times New Roman" pitchFamily="18" charset="0"/>
                <a:cs typeface="Times New Roman" pitchFamily="18" charset="0"/>
              </a:rPr>
              <a:t>- Чихание;</a:t>
            </a:r>
          </a:p>
          <a:p>
            <a:pPr algn="just">
              <a:buNone/>
            </a:pPr>
            <a:r>
              <a:rPr lang="ru-RU" dirty="0" smtClean="0">
                <a:latin typeface="Times New Roman" pitchFamily="18" charset="0"/>
                <a:cs typeface="Times New Roman" pitchFamily="18" charset="0"/>
              </a:rPr>
              <a:t>- Кашель;</a:t>
            </a:r>
          </a:p>
          <a:p>
            <a:pPr algn="just">
              <a:buNone/>
            </a:pPr>
            <a:r>
              <a:rPr lang="ru-RU" dirty="0" smtClean="0">
                <a:latin typeface="Times New Roman" pitchFamily="18" charset="0"/>
                <a:cs typeface="Times New Roman" pitchFamily="18" charset="0"/>
              </a:rPr>
              <a:t>- Затрудненное дыхание;</a:t>
            </a:r>
          </a:p>
          <a:p>
            <a:pPr algn="just">
              <a:buNone/>
            </a:pPr>
            <a:r>
              <a:rPr lang="ru-RU" dirty="0" smtClean="0">
                <a:latin typeface="Times New Roman" pitchFamily="18" charset="0"/>
                <a:cs typeface="Times New Roman" pitchFamily="18" charset="0"/>
              </a:rPr>
              <a:t>       В подавляющем большинстве случаев данные симптомы связаны не с </a:t>
            </a:r>
            <a:r>
              <a:rPr lang="ru-RU" dirty="0" err="1" smtClean="0">
                <a:latin typeface="Times New Roman" pitchFamily="18" charset="0"/>
                <a:cs typeface="Times New Roman" pitchFamily="18" charset="0"/>
              </a:rPr>
              <a:t>коронавирусом</a:t>
            </a:r>
            <a:r>
              <a:rPr lang="ru-RU" dirty="0" smtClean="0">
                <a:latin typeface="Times New Roman" pitchFamily="18" charset="0"/>
                <a:cs typeface="Times New Roman" pitchFamily="18" charset="0"/>
              </a:rPr>
              <a:t>, а с обычной ОРВИ.</a:t>
            </a:r>
          </a:p>
          <a:p>
            <a:pPr>
              <a:buNone/>
            </a:pPr>
            <a:endParaRPr lang="ru-RU" dirty="0" smtClean="0"/>
          </a:p>
          <a:p>
            <a:pPr>
              <a:buNone/>
            </a:pPr>
            <a:endParaRPr lang="ru-RU" dirty="0"/>
          </a:p>
        </p:txBody>
      </p:sp>
      <p:pic>
        <p:nvPicPr>
          <p:cNvPr id="5122" name="Picture 2" descr="Картинки по запросу &quot;восклицание значок&quot;"/>
          <p:cNvPicPr>
            <a:picLocks noChangeAspect="1" noChangeArrowheads="1"/>
          </p:cNvPicPr>
          <p:nvPr/>
        </p:nvPicPr>
        <p:blipFill>
          <a:blip r:embed="rId2" cstate="print"/>
          <a:srcRect/>
          <a:stretch>
            <a:fillRect/>
          </a:stretch>
        </p:blipFill>
        <p:spPr bwMode="auto">
          <a:xfrm>
            <a:off x="539552" y="4509120"/>
            <a:ext cx="655713" cy="655713"/>
          </a:xfrm>
          <a:prstGeom prst="rect">
            <a:avLst/>
          </a:prstGeom>
          <a:noFill/>
        </p:spPr>
      </p:pic>
      <p:pic>
        <p:nvPicPr>
          <p:cNvPr id="5124" name="Picture 4" descr="Картинки по запросу &quot;картинка орви&quot;"/>
          <p:cNvPicPr>
            <a:picLocks noChangeAspect="1" noChangeArrowheads="1"/>
          </p:cNvPicPr>
          <p:nvPr/>
        </p:nvPicPr>
        <p:blipFill>
          <a:blip r:embed="rId3" cstate="print"/>
          <a:srcRect/>
          <a:stretch>
            <a:fillRect/>
          </a:stretch>
        </p:blipFill>
        <p:spPr bwMode="auto">
          <a:xfrm>
            <a:off x="5580112" y="2492896"/>
            <a:ext cx="2880320" cy="162580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b="1" dirty="0" smtClean="0">
                <a:latin typeface="Times New Roman" pitchFamily="18" charset="0"/>
                <a:cs typeface="Times New Roman" pitchFamily="18" charset="0"/>
              </a:rPr>
              <a:t>Сколько пациентов может лежать в одной палате?</a:t>
            </a:r>
            <a:endParaRPr lang="ru-RU" dirty="0"/>
          </a:p>
        </p:txBody>
      </p:sp>
      <p:sp>
        <p:nvSpPr>
          <p:cNvPr id="3" name="Содержимое 2"/>
          <p:cNvSpPr>
            <a:spLocks noGrp="1"/>
          </p:cNvSpPr>
          <p:nvPr>
            <p:ph idx="1"/>
          </p:nvPr>
        </p:nvSpPr>
        <p:spPr/>
        <p:txBody>
          <a:bodyPr>
            <a:normAutofit/>
          </a:bodyPr>
          <a:lstStyle/>
          <a:p>
            <a:pPr>
              <a:buNone/>
            </a:pPr>
            <a:r>
              <a:rPr lang="ru-RU" dirty="0" smtClean="0">
                <a:latin typeface="Times New Roman" pitchFamily="18" charset="0"/>
                <a:cs typeface="Times New Roman" pitchFamily="18" charset="0"/>
              </a:rPr>
              <a:t>Используются маломестные палаты</a:t>
            </a:r>
            <a:endParaRPr lang="ru-RU" dirty="0">
              <a:latin typeface="Times New Roman" pitchFamily="18" charset="0"/>
              <a:cs typeface="Times New Roman" pitchFamily="18" charset="0"/>
            </a:endParaRPr>
          </a:p>
        </p:txBody>
      </p:sp>
      <p:pic>
        <p:nvPicPr>
          <p:cNvPr id="4" name="Picture 2" descr="Картинки по запросу &quot;больница рисунок койки&quot;"/>
          <p:cNvPicPr>
            <a:picLocks noChangeAspect="1" noChangeArrowheads="1"/>
          </p:cNvPicPr>
          <p:nvPr/>
        </p:nvPicPr>
        <p:blipFill>
          <a:blip r:embed="rId2" cstate="print"/>
          <a:srcRect t="13032" b="13115"/>
          <a:stretch>
            <a:fillRect/>
          </a:stretch>
        </p:blipFill>
        <p:spPr bwMode="auto">
          <a:xfrm>
            <a:off x="6300192" y="4653136"/>
            <a:ext cx="2603941" cy="19230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Autofit/>
          </a:bodyPr>
          <a:lstStyle/>
          <a:p>
            <a:r>
              <a:rPr lang="ru-RU" sz="3200" b="1" dirty="0" smtClean="0">
                <a:latin typeface="Times New Roman" pitchFamily="18" charset="0"/>
                <a:cs typeface="Times New Roman" pitchFamily="18" charset="0"/>
              </a:rPr>
              <a:t>Могут ли родственники приносить еду и другие необходимые вещи в стационар?</a:t>
            </a:r>
            <a:endParaRPr lang="ru-RU" sz="3200" dirty="0"/>
          </a:p>
        </p:txBody>
      </p:sp>
      <p:sp>
        <p:nvSpPr>
          <p:cNvPr id="3" name="Содержимое 2"/>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pPr>
              <a:buNone/>
            </a:pPr>
            <a:r>
              <a:rPr lang="ru-RU" dirty="0" smtClean="0">
                <a:latin typeface="Times New Roman" pitchFamily="18" charset="0"/>
                <a:cs typeface="Times New Roman" pitchFamily="18" charset="0"/>
              </a:rPr>
              <a:t>    Родственники могут передавать пациентам продукты питания и личные вещи, однако существует ряд ограничений, которые Вы можете уточнить, позвонив в справочную больницы.</a:t>
            </a:r>
          </a:p>
          <a:p>
            <a:endParaRPr lang="ru-RU" dirty="0"/>
          </a:p>
        </p:txBody>
      </p:sp>
    </p:spTree>
  </p:cSld>
  <p:clrMapOvr>
    <a:masterClrMapping/>
  </p:clrMapOvr>
  <p:transition spd="slow">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b="1" dirty="0" smtClean="0"/>
              <a:t/>
            </a:r>
            <a:br>
              <a:rPr lang="ru-RU" b="1" dirty="0" smtClean="0"/>
            </a:br>
            <a:r>
              <a:rPr lang="ru-RU" sz="4000" b="1" dirty="0" smtClean="0">
                <a:latin typeface="Times New Roman" pitchFamily="18" charset="0"/>
                <a:cs typeface="Times New Roman" pitchFamily="18" charset="0"/>
              </a:rPr>
              <a:t>Как организовано питание пациентов, находящихся в стационаре?</a:t>
            </a:r>
            <a:r>
              <a:rPr lang="ru-RU" sz="4000" dirty="0" smtClean="0">
                <a:latin typeface="Times New Roman" pitchFamily="18" charset="0"/>
                <a:cs typeface="Times New Roman" pitchFamily="18" charset="0"/>
              </a:rPr>
              <a:t/>
            </a:r>
            <a:br>
              <a:rPr lang="ru-RU" sz="4000" dirty="0" smtClean="0">
                <a:latin typeface="Times New Roman" pitchFamily="18" charset="0"/>
                <a:cs typeface="Times New Roman" pitchFamily="18" charset="0"/>
              </a:rPr>
            </a:br>
            <a:endParaRPr lang="ru-RU" sz="4000" dirty="0">
              <a:latin typeface="Times New Roman" pitchFamily="18" charset="0"/>
              <a:cs typeface="Times New Roman" pitchFamily="18" charset="0"/>
            </a:endParaRPr>
          </a:p>
        </p:txBody>
      </p:sp>
      <p:graphicFrame>
        <p:nvGraphicFramePr>
          <p:cNvPr id="6" name="Содержимое 5"/>
          <p:cNvGraphicFramePr>
            <a:graphicFrameLocks noGrp="1"/>
          </p:cNvGraphicFramePr>
          <p:nvPr>
            <p:ph idx="1"/>
          </p:nvPr>
        </p:nvGraphicFramePr>
        <p:xfrm>
          <a:off x="395536" y="1628800"/>
          <a:ext cx="4824536"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194" name="Picture 2" descr="Картинки по запросу &quot;еда пнг&quot;"/>
          <p:cNvPicPr>
            <a:picLocks noChangeAspect="1" noChangeArrowheads="1"/>
          </p:cNvPicPr>
          <p:nvPr/>
        </p:nvPicPr>
        <p:blipFill>
          <a:blip r:embed="rId7" cstate="print"/>
          <a:srcRect/>
          <a:stretch>
            <a:fillRect/>
          </a:stretch>
        </p:blipFill>
        <p:spPr bwMode="auto">
          <a:xfrm>
            <a:off x="5580112" y="2564904"/>
            <a:ext cx="3270380" cy="3317777"/>
          </a:xfrm>
          <a:prstGeom prst="rect">
            <a:avLst/>
          </a:prstGeom>
          <a:noFill/>
        </p:spPr>
      </p:pic>
    </p:spTree>
  </p:cSld>
  <p:clrMapOvr>
    <a:masterClrMapping/>
  </p:clrMapOvr>
  <p:transition spd="slow">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dirty="0" smtClean="0"/>
              <a:t/>
            </a:r>
            <a:br>
              <a:rPr lang="ru-RU" dirty="0" smtClean="0"/>
            </a:br>
            <a:r>
              <a:rPr lang="ru-RU" sz="4000" b="1" dirty="0" smtClean="0">
                <a:latin typeface="Times New Roman" pitchFamily="18" charset="0"/>
                <a:cs typeface="Times New Roman" pitchFamily="18" charset="0"/>
              </a:rPr>
              <a:t> Какие меры необходимо соблюдать после       выписки из стационара? </a:t>
            </a:r>
            <a:r>
              <a:rPr lang="ru-RU" sz="4000" dirty="0" smtClean="0"/>
              <a:t/>
            </a:r>
            <a:br>
              <a:rPr lang="ru-RU" sz="4000" dirty="0" smtClean="0"/>
            </a:br>
            <a:endParaRPr lang="ru-RU" dirty="0"/>
          </a:p>
        </p:txBody>
      </p:sp>
      <p:sp>
        <p:nvSpPr>
          <p:cNvPr id="3" name="Содержимое 2"/>
          <p:cNvSpPr>
            <a:spLocks noGrp="1"/>
          </p:cNvSpPr>
          <p:nvPr>
            <p:ph idx="1"/>
          </p:nvPr>
        </p:nvSpPr>
        <p:spPr>
          <a:xfrm>
            <a:off x="467544" y="1772816"/>
            <a:ext cx="8229600" cy="4752528"/>
          </a:xfrm>
        </p:spPr>
        <p:style>
          <a:lnRef idx="2">
            <a:schemeClr val="accent1"/>
          </a:lnRef>
          <a:fillRef idx="1">
            <a:schemeClr val="lt1"/>
          </a:fillRef>
          <a:effectRef idx="0">
            <a:schemeClr val="accent1"/>
          </a:effectRef>
          <a:fontRef idx="minor">
            <a:schemeClr val="dk1"/>
          </a:fontRef>
        </p:style>
        <p:txBody>
          <a:bodyPr/>
          <a:lstStyle/>
          <a:p>
            <a:pPr>
              <a:buNone/>
            </a:pPr>
            <a:r>
              <a:rPr lang="ru-RU" dirty="0" smtClean="0">
                <a:latin typeface="Times New Roman" pitchFamily="18" charset="0"/>
                <a:cs typeface="Times New Roman" pitchFamily="18" charset="0"/>
              </a:rPr>
              <a:t>    После выписки необходимо соблюдать такие же меры профилактики вирусных инфекций, как и здоровым людям, - избегать массовых скоплений людей, мыть руки, проветривать помещения и т.д.</a:t>
            </a:r>
            <a:endParaRPr lang="ru-RU" dirty="0"/>
          </a:p>
        </p:txBody>
      </p:sp>
      <p:pic>
        <p:nvPicPr>
          <p:cNvPr id="51202" name="Picture 2" descr="Картинки по запросу &quot;мыть руки значок&quot;"/>
          <p:cNvPicPr>
            <a:picLocks noChangeAspect="1" noChangeArrowheads="1"/>
          </p:cNvPicPr>
          <p:nvPr/>
        </p:nvPicPr>
        <p:blipFill>
          <a:blip r:embed="rId2" cstate="print"/>
          <a:srcRect/>
          <a:stretch>
            <a:fillRect/>
          </a:stretch>
        </p:blipFill>
        <p:spPr bwMode="auto">
          <a:xfrm>
            <a:off x="1187624" y="4509120"/>
            <a:ext cx="1944216" cy="19138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1204" name="Picture 4" descr="Картинки по запросу &quot;люди толпа пнг&quot;"/>
          <p:cNvPicPr>
            <a:picLocks noChangeAspect="1" noChangeArrowheads="1"/>
          </p:cNvPicPr>
          <p:nvPr/>
        </p:nvPicPr>
        <p:blipFill>
          <a:blip r:embed="rId3" cstate="print"/>
          <a:srcRect/>
          <a:stretch>
            <a:fillRect/>
          </a:stretch>
        </p:blipFill>
        <p:spPr bwMode="auto">
          <a:xfrm>
            <a:off x="3635896" y="4365104"/>
            <a:ext cx="4248472" cy="1983173"/>
          </a:xfrm>
          <a:prstGeom prst="rect">
            <a:avLst/>
          </a:prstGeom>
          <a:noFill/>
        </p:spPr>
      </p:pic>
      <p:cxnSp>
        <p:nvCxnSpPr>
          <p:cNvPr id="7" name="Прямая соединительная линия 6"/>
          <p:cNvCxnSpPr/>
          <p:nvPr/>
        </p:nvCxnSpPr>
        <p:spPr>
          <a:xfrm>
            <a:off x="4283968" y="4437112"/>
            <a:ext cx="4248472" cy="1800200"/>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Прямая соединительная линия 12"/>
          <p:cNvCxnSpPr/>
          <p:nvPr/>
        </p:nvCxnSpPr>
        <p:spPr>
          <a:xfrm flipH="1">
            <a:off x="4067944" y="4509120"/>
            <a:ext cx="3600400" cy="144016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transition spd="slow">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b="1" dirty="0" smtClean="0"/>
              <a:t/>
            </a:r>
            <a:br>
              <a:rPr lang="ru-RU" b="1" dirty="0" smtClean="0"/>
            </a:br>
            <a:r>
              <a:rPr lang="ru-RU" b="1" dirty="0" smtClean="0">
                <a:latin typeface="Times New Roman" pitchFamily="18" charset="0"/>
                <a:cs typeface="Times New Roman" pitchFamily="18" charset="0"/>
              </a:rPr>
              <a:t>Можно ли получить больничный на период самоизоляции?</a:t>
            </a:r>
            <a:r>
              <a:rPr lang="ru-RU" dirty="0" smtClean="0"/>
              <a:t/>
            </a:r>
            <a:br>
              <a:rPr lang="ru-RU" dirty="0" smtClean="0"/>
            </a:br>
            <a:endParaRPr lang="ru-RU" dirty="0"/>
          </a:p>
        </p:txBody>
      </p:sp>
      <p:sp>
        <p:nvSpPr>
          <p:cNvPr id="3" name="Содержимое 2"/>
          <p:cNvSpPr>
            <a:spLocks noGrp="1"/>
          </p:cNvSpPr>
          <p:nvPr>
            <p:ph idx="1"/>
          </p:nvPr>
        </p:nvSpPr>
        <p:spPr>
          <a:xfrm>
            <a:off x="457200" y="1600200"/>
            <a:ext cx="8229600" cy="5069160"/>
          </a:xfrm>
        </p:spPr>
        <p:style>
          <a:lnRef idx="2">
            <a:schemeClr val="accent1"/>
          </a:lnRef>
          <a:fillRef idx="1">
            <a:schemeClr val="lt1"/>
          </a:fillRef>
          <a:effectRef idx="0">
            <a:schemeClr val="accent1"/>
          </a:effectRef>
          <a:fontRef idx="minor">
            <a:schemeClr val="dk1"/>
          </a:fontRef>
        </p:style>
        <p:txBody>
          <a:bodyPr>
            <a:normAutofit fontScale="62500" lnSpcReduction="20000"/>
          </a:bodyPr>
          <a:lstStyle/>
          <a:p>
            <a:pPr>
              <a:buNone/>
            </a:pPr>
            <a:r>
              <a:rPr lang="ru-RU" dirty="0" smtClean="0"/>
              <a:t>      </a:t>
            </a:r>
            <a:r>
              <a:rPr lang="ru-RU" dirty="0" smtClean="0">
                <a:latin typeface="Times New Roman" pitchFamily="18" charset="0"/>
                <a:cs typeface="Times New Roman" pitchFamily="18" charset="0"/>
              </a:rPr>
              <a:t>Все граждане, прибывшие из стран с неблагополучной </a:t>
            </a:r>
            <a:r>
              <a:rPr lang="ru-RU" dirty="0" err="1" smtClean="0">
                <a:latin typeface="Times New Roman" pitchFamily="18" charset="0"/>
                <a:cs typeface="Times New Roman" pitchFamily="18" charset="0"/>
              </a:rPr>
              <a:t>эпидситуацией</a:t>
            </a:r>
            <a:r>
              <a:rPr lang="ru-RU" dirty="0" smtClean="0">
                <a:latin typeface="Times New Roman" pitchFamily="18" charset="0"/>
                <a:cs typeface="Times New Roman" pitchFamily="18" charset="0"/>
              </a:rPr>
              <a:t> по </a:t>
            </a:r>
            <a:r>
              <a:rPr lang="ru-RU" dirty="0" err="1" smtClean="0">
                <a:latin typeface="Times New Roman" pitchFamily="18" charset="0"/>
                <a:cs typeface="Times New Roman" pitchFamily="18" charset="0"/>
              </a:rPr>
              <a:t>коронавирусу</a:t>
            </a:r>
            <a:r>
              <a:rPr lang="ru-RU" dirty="0" smtClean="0">
                <a:latin typeface="Times New Roman" pitchFamily="18" charset="0"/>
                <a:cs typeface="Times New Roman" pitchFamily="18" charset="0"/>
              </a:rPr>
              <a:t>*, должны оставаться на домашнем карантине в течение 14 дней и сообщить свои контакты по телефону горячей линии 8 800 201 06 57. По этому же телефону помогут оформить больничный лист. Курьер доставит больничный лист на дом. Больничные листы будут выдаваться независимо от самочувствия, здоровым людям. Если из неблагополучных стран приехали несколько членов семьи, больничные листы оформят на всех по одной заявке. Если в период самоизоляции возникло недомогание, следует немедленно вызвать врача на дом или «скорую помощь», сообщив, что вы недавно прибыли из стран с неблагополучной ситуацией по </a:t>
            </a:r>
            <a:r>
              <a:rPr lang="ru-RU" dirty="0" err="1" smtClean="0">
                <a:latin typeface="Times New Roman" pitchFamily="18" charset="0"/>
                <a:cs typeface="Times New Roman" pitchFamily="18" charset="0"/>
              </a:rPr>
              <a:t>коронавирусу</a:t>
            </a:r>
            <a:r>
              <a:rPr lang="ru-RU" dirty="0" smtClean="0">
                <a:latin typeface="Times New Roman" pitchFamily="18" charset="0"/>
                <a:cs typeface="Times New Roman" pitchFamily="18" charset="0"/>
              </a:rPr>
              <a:t>. </a:t>
            </a:r>
          </a:p>
          <a:p>
            <a:pPr>
              <a:buNone/>
            </a:pPr>
            <a:r>
              <a:rPr lang="ru-RU" dirty="0" smtClean="0">
                <a:latin typeface="Times New Roman" pitchFamily="18" charset="0"/>
                <a:cs typeface="Times New Roman" pitchFamily="18" charset="0"/>
              </a:rPr>
              <a:t>          </a:t>
            </a:r>
          </a:p>
          <a:p>
            <a:pPr>
              <a:buNone/>
            </a:pPr>
            <a:r>
              <a:rPr lang="ru-RU" dirty="0" smtClean="0">
                <a:latin typeface="Times New Roman" pitchFamily="18" charset="0"/>
                <a:cs typeface="Times New Roman" pitchFamily="18" charset="0"/>
              </a:rPr>
              <a:t>         </a:t>
            </a:r>
            <a:r>
              <a:rPr lang="ru-RU" sz="5100" dirty="0" smtClean="0">
                <a:latin typeface="Times New Roman" pitchFamily="18" charset="0"/>
                <a:cs typeface="Times New Roman" pitchFamily="18" charset="0"/>
              </a:rPr>
              <a:t>Важно </a:t>
            </a:r>
            <a:r>
              <a:rPr lang="ru-RU" sz="5100" b="1" dirty="0" smtClean="0">
                <a:latin typeface="Times New Roman" pitchFamily="18" charset="0"/>
                <a:cs typeface="Times New Roman" pitchFamily="18" charset="0"/>
              </a:rPr>
              <a:t>НЕ посещать </a:t>
            </a:r>
            <a:r>
              <a:rPr lang="ru-RU" sz="5100" dirty="0" smtClean="0">
                <a:latin typeface="Times New Roman" pitchFamily="18" charset="0"/>
                <a:cs typeface="Times New Roman" pitchFamily="18" charset="0"/>
              </a:rPr>
              <a:t>поликлинику</a:t>
            </a:r>
            <a:endParaRPr lang="ru-RU" dirty="0" smtClean="0">
              <a:latin typeface="Times New Roman" pitchFamily="18" charset="0"/>
              <a:cs typeface="Times New Roman" pitchFamily="18" charset="0"/>
            </a:endParaRPr>
          </a:p>
          <a:p>
            <a:pPr>
              <a:buNone/>
            </a:pPr>
            <a:endParaRPr lang="ru-RU"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*список стран размещается на сайте </a:t>
            </a:r>
            <a:r>
              <a:rPr lang="ru-RU" dirty="0" err="1" smtClean="0">
                <a:latin typeface="Times New Roman" pitchFamily="18" charset="0"/>
                <a:cs typeface="Times New Roman" pitchFamily="18" charset="0"/>
              </a:rPr>
              <a:t>Роспотребнадзора</a:t>
            </a:r>
            <a:r>
              <a:rPr lang="ru-RU" dirty="0" smtClean="0">
                <a:latin typeface="Times New Roman" pitchFamily="18" charset="0"/>
                <a:cs typeface="Times New Roman" pitchFamily="18" charset="0"/>
              </a:rPr>
              <a:t> </a:t>
            </a:r>
            <a:r>
              <a:rPr lang="ru-RU" u="sng" dirty="0" smtClean="0">
                <a:latin typeface="Times New Roman" pitchFamily="18" charset="0"/>
                <a:cs typeface="Times New Roman" pitchFamily="18" charset="0"/>
                <a:hlinkClick r:id="rId2"/>
              </a:rPr>
              <a:t>https://rospotrebnadzor.ru/</a:t>
            </a:r>
            <a:endParaRPr lang="ru-RU"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 </a:t>
            </a:r>
          </a:p>
          <a:p>
            <a:pPr>
              <a:buNone/>
            </a:pPr>
            <a:endParaRPr lang="ru-RU" dirty="0">
              <a:latin typeface="Times New Roman" pitchFamily="18" charset="0"/>
              <a:cs typeface="Times New Roman" pitchFamily="18" charset="0"/>
            </a:endParaRPr>
          </a:p>
        </p:txBody>
      </p:sp>
      <p:pic>
        <p:nvPicPr>
          <p:cNvPr id="4" name="Picture 2" descr="Картинки по запросу &quot;восклицание значок&quot;"/>
          <p:cNvPicPr>
            <a:picLocks noChangeAspect="1" noChangeArrowheads="1"/>
          </p:cNvPicPr>
          <p:nvPr/>
        </p:nvPicPr>
        <p:blipFill>
          <a:blip r:embed="rId3" cstate="print"/>
          <a:srcRect/>
          <a:stretch>
            <a:fillRect/>
          </a:stretch>
        </p:blipFill>
        <p:spPr bwMode="auto">
          <a:xfrm>
            <a:off x="467544" y="4768276"/>
            <a:ext cx="655713" cy="655713"/>
          </a:xfrm>
          <a:prstGeom prst="rect">
            <a:avLst/>
          </a:prstGeom>
          <a:noFill/>
        </p:spPr>
      </p:pic>
    </p:spTree>
  </p:cSld>
  <p:clrMapOvr>
    <a:masterClrMapping/>
  </p:clrMapOvr>
  <p:transition spd="slow">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352928" cy="216024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sz="3600" b="1" dirty="0" smtClean="0"/>
              <a:t/>
            </a:r>
            <a:br>
              <a:rPr lang="ru-RU" sz="3600" b="1" dirty="0" smtClean="0"/>
            </a:br>
            <a:r>
              <a:rPr lang="ru-RU" sz="3600" b="1" dirty="0" smtClean="0"/>
              <a:t/>
            </a:r>
            <a:br>
              <a:rPr lang="ru-RU" sz="3600" b="1" dirty="0" smtClean="0"/>
            </a:br>
            <a:r>
              <a:rPr lang="ru-RU" sz="3600" b="1" dirty="0" smtClean="0">
                <a:latin typeface="Times New Roman" pitchFamily="18" charset="0"/>
                <a:cs typeface="Times New Roman" pitchFamily="18" charset="0"/>
              </a:rPr>
              <a:t>Что мне делать, если я прилетел из страны с неблагополучной </a:t>
            </a:r>
            <a:r>
              <a:rPr lang="ru-RU" sz="3600" b="1" dirty="0" err="1" smtClean="0">
                <a:latin typeface="Times New Roman" pitchFamily="18" charset="0"/>
                <a:cs typeface="Times New Roman" pitchFamily="18" charset="0"/>
              </a:rPr>
              <a:t>эпидситуацией</a:t>
            </a:r>
            <a:r>
              <a:rPr lang="ru-RU" sz="3600" b="1" dirty="0" smtClean="0">
                <a:latin typeface="Times New Roman" pitchFamily="18" charset="0"/>
                <a:cs typeface="Times New Roman" pitchFamily="18" charset="0"/>
              </a:rPr>
              <a:t> по </a:t>
            </a:r>
            <a:r>
              <a:rPr lang="ru-RU" sz="3600" b="1" dirty="0" err="1" smtClean="0">
                <a:latin typeface="Times New Roman" pitchFamily="18" charset="0"/>
                <a:cs typeface="Times New Roman" pitchFamily="18" charset="0"/>
              </a:rPr>
              <a:t>коронавирусу</a:t>
            </a:r>
            <a:r>
              <a:rPr lang="ru-RU" sz="3600" b="1" dirty="0" smtClean="0">
                <a:latin typeface="Times New Roman" pitchFamily="18" charset="0"/>
                <a:cs typeface="Times New Roman" pitchFamily="18" charset="0"/>
              </a:rPr>
              <a:t>, и у меня поднялась температура?</a:t>
            </a:r>
            <a:r>
              <a:rPr lang="ru-RU" dirty="0" smtClean="0"/>
              <a:t/>
            </a:r>
            <a:br>
              <a:rPr lang="ru-RU" dirty="0" smtClean="0"/>
            </a:br>
            <a:endParaRPr lang="ru-RU" dirty="0"/>
          </a:p>
        </p:txBody>
      </p:sp>
      <p:sp>
        <p:nvSpPr>
          <p:cNvPr id="3" name="Содержимое 2"/>
          <p:cNvSpPr>
            <a:spLocks noGrp="1"/>
          </p:cNvSpPr>
          <p:nvPr>
            <p:ph idx="1"/>
          </p:nvPr>
        </p:nvSpPr>
        <p:spPr>
          <a:xfrm>
            <a:off x="467544" y="2636912"/>
            <a:ext cx="8229600" cy="3888432"/>
          </a:xfrm>
        </p:spPr>
        <p:style>
          <a:lnRef idx="2">
            <a:schemeClr val="accent1"/>
          </a:lnRef>
          <a:fillRef idx="1">
            <a:schemeClr val="lt1"/>
          </a:fillRef>
          <a:effectRef idx="0">
            <a:schemeClr val="accent1"/>
          </a:effectRef>
          <a:fontRef idx="minor">
            <a:schemeClr val="dk1"/>
          </a:fontRef>
        </p:style>
        <p:txBody>
          <a:bodyPr>
            <a:normAutofit/>
          </a:bodyPr>
          <a:lstStyle/>
          <a:p>
            <a:pPr>
              <a:buNone/>
            </a:pPr>
            <a:r>
              <a:rPr lang="ru-RU" dirty="0" smtClean="0">
                <a:latin typeface="Times New Roman" pitchFamily="18" charset="0"/>
                <a:cs typeface="Times New Roman" pitchFamily="18" charset="0"/>
              </a:rPr>
              <a:t>   Если у Вас признаки ОРВИ (лихорадка, кашель и др.) незамедлительно вызывайте врача на дом или «скорую помощь»!</a:t>
            </a:r>
          </a:p>
          <a:p>
            <a:pPr>
              <a:buNone/>
            </a:pPr>
            <a:r>
              <a:rPr lang="ru-RU" b="1"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pic>
        <p:nvPicPr>
          <p:cNvPr id="6146" name="Picture 2" descr="Картинки по запросу &quot;скроаря помощь пнг&quot;"/>
          <p:cNvPicPr>
            <a:picLocks noChangeAspect="1" noChangeArrowheads="1"/>
          </p:cNvPicPr>
          <p:nvPr/>
        </p:nvPicPr>
        <p:blipFill>
          <a:blip r:embed="rId2" cstate="print"/>
          <a:srcRect/>
          <a:stretch>
            <a:fillRect/>
          </a:stretch>
        </p:blipFill>
        <p:spPr bwMode="auto">
          <a:xfrm>
            <a:off x="4788024" y="4365104"/>
            <a:ext cx="2592288" cy="1791265"/>
          </a:xfrm>
          <a:prstGeom prst="rect">
            <a:avLst/>
          </a:prstGeom>
          <a:noFill/>
        </p:spPr>
      </p:pic>
      <p:pic>
        <p:nvPicPr>
          <p:cNvPr id="6148" name="Picture 4" descr="Картинки по запросу &quot;дом пнг&quot;"/>
          <p:cNvPicPr>
            <a:picLocks noChangeAspect="1" noChangeArrowheads="1"/>
          </p:cNvPicPr>
          <p:nvPr/>
        </p:nvPicPr>
        <p:blipFill>
          <a:blip r:embed="rId3" cstate="print"/>
          <a:srcRect/>
          <a:stretch>
            <a:fillRect/>
          </a:stretch>
        </p:blipFill>
        <p:spPr bwMode="auto">
          <a:xfrm flipH="1">
            <a:off x="1259632" y="4149080"/>
            <a:ext cx="2520280" cy="1874458"/>
          </a:xfrm>
          <a:prstGeom prst="rect">
            <a:avLst/>
          </a:prstGeom>
          <a:noFill/>
        </p:spPr>
      </p:pic>
    </p:spTree>
  </p:cSld>
  <p:clrMapOvr>
    <a:masterClrMapping/>
  </p:clrMapOvr>
  <p:transition spd="slow">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2617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sz="3600" b="1" dirty="0" smtClean="0">
                <a:latin typeface="Times New Roman" pitchFamily="18" charset="0"/>
                <a:cs typeface="Times New Roman" pitchFamily="18" charset="0"/>
              </a:rPr>
              <a:t>Как осуществляется пропуск на границе России в связи с </a:t>
            </a:r>
            <a:r>
              <a:rPr lang="ru-RU" sz="3600" b="1" dirty="0" err="1" smtClean="0">
                <a:latin typeface="Times New Roman" pitchFamily="18" charset="0"/>
                <a:cs typeface="Times New Roman" pitchFamily="18" charset="0"/>
              </a:rPr>
              <a:t>коронавирусом</a:t>
            </a:r>
            <a:r>
              <a:rPr lang="ru-RU" sz="3600" b="1" dirty="0" smtClean="0">
                <a:latin typeface="Times New Roman" pitchFamily="18" charset="0"/>
                <a:cs typeface="Times New Roman" pitchFamily="18" charset="0"/>
              </a:rPr>
              <a:t>?</a:t>
            </a:r>
            <a:endParaRPr lang="ru-RU" sz="3600" dirty="0"/>
          </a:p>
        </p:txBody>
      </p:sp>
      <p:sp>
        <p:nvSpPr>
          <p:cNvPr id="3" name="Содержимое 2"/>
          <p:cNvSpPr>
            <a:spLocks noGrp="1"/>
          </p:cNvSpPr>
          <p:nvPr>
            <p:ph idx="1"/>
          </p:nvPr>
        </p:nvSpPr>
        <p:spPr>
          <a:xfrm>
            <a:off x="467544" y="2060848"/>
            <a:ext cx="8229600" cy="4525963"/>
          </a:xfrm>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a:buNone/>
            </a:pPr>
            <a:r>
              <a:rPr lang="ru-RU" dirty="0" smtClean="0">
                <a:latin typeface="Times New Roman" pitchFamily="18" charset="0"/>
                <a:cs typeface="Times New Roman" pitchFamily="18" charset="0"/>
              </a:rPr>
              <a:t>В аэропортах усилено медицинское наблюдение за пассажирами, прибывающими из стран с неблагополучной санитарно-эпидемиологической обстановкой по данному заболеванию*. Всем гражданам, прибывающим из этих стран, выдаются постановления об изоляции, фиксируются их контактные данные, делается фотография, берется анализ на </a:t>
            </a:r>
            <a:r>
              <a:rPr lang="ru-RU" dirty="0" err="1" smtClean="0">
                <a:latin typeface="Times New Roman" pitchFamily="18" charset="0"/>
                <a:cs typeface="Times New Roman" pitchFamily="18" charset="0"/>
              </a:rPr>
              <a:t>коронавирусную</a:t>
            </a:r>
            <a:r>
              <a:rPr lang="ru-RU" dirty="0" smtClean="0">
                <a:latin typeface="Times New Roman" pitchFamily="18" charset="0"/>
                <a:cs typeface="Times New Roman" pitchFamily="18" charset="0"/>
              </a:rPr>
              <a:t> инфекцию. Измерение температуры тела проводится у всех пассажиров международных рейсов во всех аэропортах.</a:t>
            </a:r>
          </a:p>
          <a:p>
            <a:pPr>
              <a:buNone/>
            </a:pPr>
            <a:r>
              <a:rPr lang="ru-RU" dirty="0" smtClean="0">
                <a:latin typeface="Times New Roman" pitchFamily="18" charset="0"/>
                <a:cs typeface="Times New Roman" pitchFamily="18" charset="0"/>
              </a:rPr>
              <a:t>*список стран размещается на сайте </a:t>
            </a:r>
            <a:r>
              <a:rPr lang="ru-RU" dirty="0" err="1" smtClean="0">
                <a:latin typeface="Times New Roman" pitchFamily="18" charset="0"/>
                <a:cs typeface="Times New Roman" pitchFamily="18" charset="0"/>
              </a:rPr>
              <a:t>Роспотребнадзора</a:t>
            </a:r>
            <a:r>
              <a:rPr lang="ru-RU" dirty="0" smtClean="0">
                <a:latin typeface="Times New Roman" pitchFamily="18" charset="0"/>
                <a:cs typeface="Times New Roman" pitchFamily="18" charset="0"/>
              </a:rPr>
              <a:t> </a:t>
            </a:r>
            <a:r>
              <a:rPr lang="ru-RU" u="sng" dirty="0" smtClean="0">
                <a:latin typeface="Times New Roman" pitchFamily="18" charset="0"/>
                <a:cs typeface="Times New Roman" pitchFamily="18" charset="0"/>
                <a:hlinkClick r:id="rId2"/>
              </a:rPr>
              <a:t>https://rospotrebnadzor.ru/</a:t>
            </a:r>
            <a:endParaRPr lang="ru-RU" dirty="0" smtClean="0">
              <a:latin typeface="Times New Roman" pitchFamily="18" charset="0"/>
              <a:cs typeface="Times New Roman" pitchFamily="18" charset="0"/>
            </a:endParaRPr>
          </a:p>
          <a:p>
            <a:pPr>
              <a:buNone/>
            </a:pPr>
            <a:endParaRPr lang="ru-RU" dirty="0"/>
          </a:p>
        </p:txBody>
      </p:sp>
    </p:spTree>
  </p:cSld>
  <p:clrMapOvr>
    <a:masterClrMapping/>
  </p:clrMapOvr>
  <p:transition spd="slow">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74638"/>
            <a:ext cx="8291264" cy="1498178"/>
          </a:xfrm>
        </p:spPr>
        <p:style>
          <a:lnRef idx="1">
            <a:schemeClr val="accent2"/>
          </a:lnRef>
          <a:fillRef idx="2">
            <a:schemeClr val="accent2"/>
          </a:fillRef>
          <a:effectRef idx="1">
            <a:schemeClr val="accent2"/>
          </a:effectRef>
          <a:fontRef idx="minor">
            <a:schemeClr val="dk1"/>
          </a:fontRef>
        </p:style>
        <p:txBody>
          <a:bodyPr>
            <a:noAutofit/>
          </a:bodyPr>
          <a:lstStyle/>
          <a:p>
            <a:r>
              <a:rPr lang="ru-RU" sz="3600" b="1" dirty="0" smtClean="0"/>
              <a:t/>
            </a:r>
            <a:br>
              <a:rPr lang="ru-RU" sz="3600" b="1" dirty="0" smtClean="0"/>
            </a:br>
            <a:r>
              <a:rPr lang="ru-RU" sz="3600" b="1" dirty="0" smtClean="0">
                <a:latin typeface="Times New Roman" pitchFamily="18" charset="0"/>
                <a:cs typeface="Times New Roman" pitchFamily="18" charset="0"/>
              </a:rPr>
              <a:t>Я приехал из Италии, чувствую  себя хорошо. Что будет, если не соблюдать режим изоляции?</a:t>
            </a:r>
            <a:r>
              <a:rPr lang="ru-RU" sz="3600" dirty="0" smtClean="0"/>
              <a:t/>
            </a:r>
            <a:br>
              <a:rPr lang="ru-RU" sz="3600" dirty="0" smtClean="0"/>
            </a:br>
            <a:endParaRPr lang="ru-RU" sz="3600" dirty="0"/>
          </a:p>
        </p:txBody>
      </p:sp>
      <p:sp>
        <p:nvSpPr>
          <p:cNvPr id="3" name="Содержимое 2"/>
          <p:cNvSpPr>
            <a:spLocks noGrp="1"/>
          </p:cNvSpPr>
          <p:nvPr>
            <p:ph idx="1"/>
          </p:nvPr>
        </p:nvSpPr>
        <p:spPr>
          <a:xfrm>
            <a:off x="395536" y="1844824"/>
            <a:ext cx="7992888" cy="4851920"/>
          </a:xfrm>
        </p:spPr>
        <p:style>
          <a:lnRef idx="2">
            <a:schemeClr val="accent1"/>
          </a:lnRef>
          <a:fillRef idx="1">
            <a:schemeClr val="lt1"/>
          </a:fillRef>
          <a:effectRef idx="0">
            <a:schemeClr val="accent1"/>
          </a:effectRef>
          <a:fontRef idx="minor">
            <a:schemeClr val="dk1"/>
          </a:fontRef>
        </p:style>
        <p:txBody>
          <a:bodyPr>
            <a:noAutofit/>
          </a:bodyPr>
          <a:lstStyle/>
          <a:p>
            <a:pPr>
              <a:buFont typeface="Wingdings" pitchFamily="2" charset="2"/>
              <a:buChar char="Ø"/>
            </a:pPr>
            <a:r>
              <a:rPr lang="ru-RU" sz="2000" dirty="0" smtClean="0">
                <a:latin typeface="Times New Roman" pitchFamily="18" charset="0"/>
                <a:cs typeface="Times New Roman" pitchFamily="18" charset="0"/>
              </a:rPr>
              <a:t>Постановлением Правительства Российской Федерации от 31.01.2020 № 66 </a:t>
            </a:r>
            <a:r>
              <a:rPr lang="ru-RU" sz="2000" dirty="0" err="1" smtClean="0">
                <a:latin typeface="Times New Roman" pitchFamily="18" charset="0"/>
                <a:cs typeface="Times New Roman" pitchFamily="18" charset="0"/>
              </a:rPr>
              <a:t>коронавирусная</a:t>
            </a:r>
            <a:r>
              <a:rPr lang="ru-RU" sz="2000" dirty="0" smtClean="0">
                <a:latin typeface="Times New Roman" pitchFamily="18" charset="0"/>
                <a:cs typeface="Times New Roman" pitchFamily="18" charset="0"/>
              </a:rPr>
              <a:t> инфекция (2019-nCoV) внесена в перечень заболеваний, представляющих опасность для окружающих. </a:t>
            </a:r>
          </a:p>
          <a:p>
            <a:pPr>
              <a:buNone/>
            </a:pPr>
            <a:r>
              <a:rPr lang="ru-RU" sz="2000" b="1" dirty="0" smtClean="0">
                <a:solidFill>
                  <a:srgbClr val="FF0000"/>
                </a:solidFill>
                <a:latin typeface="Times New Roman" pitchFamily="18" charset="0"/>
                <a:cs typeface="Times New Roman" pitchFamily="18" charset="0"/>
              </a:rPr>
              <a:t>       Нарушение законодательства влечет ответственность, в том числе уголовную - вплоть до лишения свободы на срок до 5 лет. </a:t>
            </a:r>
          </a:p>
          <a:p>
            <a:pPr>
              <a:buFont typeface="Wingdings" pitchFamily="2" charset="2"/>
              <a:buChar char="Ø"/>
            </a:pPr>
            <a:r>
              <a:rPr lang="ru-RU" sz="2000" dirty="0" smtClean="0">
                <a:latin typeface="Times New Roman" pitchFamily="18" charset="0"/>
                <a:cs typeface="Times New Roman" pitchFamily="18" charset="0"/>
              </a:rPr>
              <a:t>Нарушение законодательства в области обеспечения санитарно-эпидемиологического благополучия населения, выразившееся в нарушении действующих санитарных правил и гигиенических нормативов, невыполнении санитарно-гигиенических и противоэпидемических мероприятий, влечет ответственность</a:t>
            </a:r>
          </a:p>
          <a:p>
            <a:pPr>
              <a:buNone/>
            </a:pPr>
            <a:r>
              <a:rPr lang="ru-RU" sz="2000" dirty="0" smtClean="0">
                <a:latin typeface="Times New Roman" pitchFamily="18" charset="0"/>
                <a:cs typeface="Times New Roman" pitchFamily="18" charset="0"/>
              </a:rPr>
              <a:t>     (ст. 236 Уголовного кодекса Российской Федерации).</a:t>
            </a:r>
          </a:p>
        </p:txBody>
      </p:sp>
    </p:spTree>
  </p:cSld>
  <p:clrMapOvr>
    <a:masterClrMapping/>
  </p:clrMapOvr>
  <p:transition spd="slow">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4638"/>
            <a:ext cx="8219256" cy="142617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sz="3600" b="1" dirty="0" smtClean="0">
                <a:latin typeface="Times New Roman" pitchFamily="18" charset="0"/>
                <a:cs typeface="Times New Roman" pitchFamily="18" charset="0"/>
              </a:rPr>
              <a:t/>
            </a:r>
            <a:br>
              <a:rPr lang="ru-RU" sz="3600" b="1" dirty="0" smtClean="0">
                <a:latin typeface="Times New Roman" pitchFamily="18" charset="0"/>
                <a:cs typeface="Times New Roman" pitchFamily="18" charset="0"/>
              </a:rPr>
            </a:br>
            <a:r>
              <a:rPr lang="ru-RU" sz="3600" b="1" dirty="0" smtClean="0">
                <a:latin typeface="Times New Roman" pitchFamily="18" charset="0"/>
                <a:cs typeface="Times New Roman" pitchFamily="18" charset="0"/>
              </a:rPr>
              <a:t>Кто компенсирует разницу между оплатой больничного и реальной зарплатой, если я был в самоизоляции и здоров?</a:t>
            </a:r>
            <a:r>
              <a:rPr lang="ru-RU" dirty="0" smtClean="0"/>
              <a:t/>
            </a:r>
            <a:br>
              <a:rPr lang="ru-RU" dirty="0" smtClean="0"/>
            </a:br>
            <a:endParaRPr lang="ru-RU" dirty="0"/>
          </a:p>
        </p:txBody>
      </p:sp>
      <p:sp>
        <p:nvSpPr>
          <p:cNvPr id="3" name="Содержимое 2"/>
          <p:cNvSpPr>
            <a:spLocks noGrp="1"/>
          </p:cNvSpPr>
          <p:nvPr>
            <p:ph idx="1"/>
          </p:nvPr>
        </p:nvSpPr>
        <p:spPr>
          <a:xfrm>
            <a:off x="467544" y="1988840"/>
            <a:ext cx="8229600" cy="4525963"/>
          </a:xfrm>
        </p:spPr>
        <p:style>
          <a:lnRef idx="2">
            <a:schemeClr val="accent1"/>
          </a:lnRef>
          <a:fillRef idx="1">
            <a:schemeClr val="lt1"/>
          </a:fillRef>
          <a:effectRef idx="0">
            <a:schemeClr val="accent1"/>
          </a:effectRef>
          <a:fontRef idx="minor">
            <a:schemeClr val="dk1"/>
          </a:fontRef>
        </p:style>
        <p:txBody>
          <a:bodyPr>
            <a:normAutofit/>
          </a:bodyPr>
          <a:lstStyle/>
          <a:p>
            <a:pPr>
              <a:buNone/>
            </a:pPr>
            <a:r>
              <a:rPr lang="ru-RU" dirty="0" smtClean="0">
                <a:latin typeface="Times New Roman" pitchFamily="18" charset="0"/>
                <a:cs typeface="Times New Roman" pitchFamily="18" charset="0"/>
              </a:rPr>
              <a:t>   Действующим законодательством компенсация не предусмотрена.</a:t>
            </a:r>
          </a:p>
          <a:p>
            <a:pPr>
              <a:buNone/>
            </a:pPr>
            <a:r>
              <a:rPr lang="ru-RU" b="1" dirty="0" smtClean="0">
                <a:latin typeface="Times New Roman" pitchFamily="18" charset="0"/>
                <a:cs typeface="Times New Roman" pitchFamily="18" charset="0"/>
              </a:rPr>
              <a:t>          </a:t>
            </a:r>
            <a:endParaRPr lang="ru-RU" dirty="0"/>
          </a:p>
        </p:txBody>
      </p:sp>
    </p:spTree>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19256" cy="1872208"/>
          </a:xfrm>
        </p:spPr>
        <p:style>
          <a:lnRef idx="1">
            <a:schemeClr val="accent2"/>
          </a:lnRef>
          <a:fillRef idx="2">
            <a:schemeClr val="accent2"/>
          </a:fillRef>
          <a:effectRef idx="1">
            <a:schemeClr val="accent2"/>
          </a:effectRef>
          <a:fontRef idx="minor">
            <a:schemeClr val="dk1"/>
          </a:fontRef>
        </p:style>
        <p:txBody>
          <a:bodyPr>
            <a:noAutofit/>
          </a:bodyPr>
          <a:lstStyle/>
          <a:p>
            <a:r>
              <a:rPr lang="ru-RU" sz="2800" b="1" dirty="0" smtClean="0">
                <a:latin typeface="Times New Roman" pitchFamily="18" charset="0"/>
                <a:cs typeface="Times New Roman" pitchFamily="18" charset="0"/>
              </a:rPr>
              <a:t>Если человек живет один, можно ли  в режиме самоизоляции выносить на улицу мусор, принимать посылки от курьера, сходить в аптеку и за продуктами?</a:t>
            </a: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endParaRPr lang="ru-RU" sz="2800" dirty="0"/>
          </a:p>
        </p:txBody>
      </p:sp>
      <p:sp>
        <p:nvSpPr>
          <p:cNvPr id="3" name="Содержимое 2"/>
          <p:cNvSpPr>
            <a:spLocks noGrp="1"/>
          </p:cNvSpPr>
          <p:nvPr>
            <p:ph idx="1"/>
          </p:nvPr>
        </p:nvSpPr>
        <p:spPr>
          <a:xfrm>
            <a:off x="467544" y="2204864"/>
            <a:ext cx="8229600" cy="4525963"/>
          </a:xfrm>
        </p:spPr>
        <p:style>
          <a:lnRef idx="2">
            <a:schemeClr val="accent1"/>
          </a:lnRef>
          <a:fillRef idx="1">
            <a:schemeClr val="lt1"/>
          </a:fillRef>
          <a:effectRef idx="0">
            <a:schemeClr val="accent1"/>
          </a:effectRef>
          <a:fontRef idx="minor">
            <a:schemeClr val="dk1"/>
          </a:fontRef>
        </p:style>
        <p:txBody>
          <a:bodyPr/>
          <a:lstStyle/>
          <a:p>
            <a:r>
              <a:rPr lang="ru-RU" dirty="0" smtClean="0">
                <a:latin typeface="Times New Roman" pitchFamily="18" charset="0"/>
                <a:cs typeface="Times New Roman" pitchFamily="18" charset="0"/>
              </a:rPr>
              <a:t>Если Вы живете один, рекомендуется пользоваться службой доставки, помощью ваших друзей и знакомых. В случае крайней необходимости (выбросить мусор, выгулять собаку) возможно выходить на улицу в малолюдное время, обязательно в медицинской маске</a:t>
            </a:r>
            <a:endParaRPr lang="ru-RU" dirty="0"/>
          </a:p>
        </p:txBody>
      </p:sp>
    </p:spTree>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r>
              <a:rPr lang="ru-RU" b="1" dirty="0" smtClean="0">
                <a:latin typeface="Times New Roman" pitchFamily="18" charset="0"/>
                <a:cs typeface="Times New Roman" pitchFamily="18" charset="0"/>
              </a:rPr>
              <a:t>Как передается коронавирус?</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pPr>
              <a:buNone/>
            </a:pPr>
            <a:r>
              <a:rPr lang="ru-RU" b="1" i="1" dirty="0" smtClean="0">
                <a:latin typeface="Times New Roman" pitchFamily="18" charset="0"/>
                <a:cs typeface="Times New Roman" pitchFamily="18" charset="0"/>
              </a:rPr>
              <a:t>Пути передачи:</a:t>
            </a:r>
          </a:p>
          <a:p>
            <a:pPr>
              <a:buNone/>
            </a:pPr>
            <a:r>
              <a:rPr lang="ru-RU" dirty="0" smtClean="0">
                <a:latin typeface="Times New Roman" pitchFamily="18" charset="0"/>
                <a:cs typeface="Times New Roman" pitchFamily="18" charset="0"/>
              </a:rPr>
              <a:t>1. Воздушно-капельный (выделение вируса происходит при кашле, чихании, разговоре);</a:t>
            </a:r>
          </a:p>
          <a:p>
            <a:pPr>
              <a:buNone/>
            </a:pPr>
            <a:r>
              <a:rPr lang="ru-RU" dirty="0" smtClean="0">
                <a:latin typeface="Times New Roman" pitchFamily="18" charset="0"/>
                <a:cs typeface="Times New Roman" pitchFamily="18" charset="0"/>
              </a:rPr>
              <a:t>2. Контактно-бытовой (через предметы обихода).</a:t>
            </a:r>
          </a:p>
          <a:p>
            <a:pPr>
              <a:buNone/>
            </a:pPr>
            <a:endParaRPr lang="ru-RU" dirty="0"/>
          </a:p>
        </p:txBody>
      </p:sp>
      <p:pic>
        <p:nvPicPr>
          <p:cNvPr id="4098" name="Picture 2" descr="Картинки по запросу &quot;картинка орви&quot;"/>
          <p:cNvPicPr>
            <a:picLocks noChangeAspect="1" noChangeArrowheads="1"/>
          </p:cNvPicPr>
          <p:nvPr/>
        </p:nvPicPr>
        <p:blipFill>
          <a:blip r:embed="rId2" cstate="print"/>
          <a:srcRect/>
          <a:stretch>
            <a:fillRect/>
          </a:stretch>
        </p:blipFill>
        <p:spPr bwMode="auto">
          <a:xfrm>
            <a:off x="2771800" y="3861049"/>
            <a:ext cx="2808312" cy="1872208"/>
          </a:xfrm>
          <a:prstGeom prst="rect">
            <a:avLst/>
          </a:prstGeom>
          <a:noFill/>
        </p:spPr>
      </p:pic>
      <p:pic>
        <p:nvPicPr>
          <p:cNvPr id="4100" name="Picture 4" descr="Картинки по запросу &quot;интерьер квартира рисунок&quot;"/>
          <p:cNvPicPr>
            <a:picLocks noChangeAspect="1" noChangeArrowheads="1"/>
          </p:cNvPicPr>
          <p:nvPr/>
        </p:nvPicPr>
        <p:blipFill>
          <a:blip r:embed="rId3" cstate="print"/>
          <a:srcRect l="8824" r="5882"/>
          <a:stretch>
            <a:fillRect/>
          </a:stretch>
        </p:blipFill>
        <p:spPr bwMode="auto">
          <a:xfrm>
            <a:off x="4932040" y="3861048"/>
            <a:ext cx="1944216" cy="189952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slow">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507288" cy="1714202"/>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ru-RU" b="1" dirty="0" smtClean="0">
                <a:latin typeface="Times New Roman" pitchFamily="18" charset="0"/>
                <a:cs typeface="Times New Roman" pitchFamily="18" charset="0"/>
              </a:rPr>
              <a:t>При какой температуре сотрудника должны отстранить  </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       от работы?</a:t>
            </a:r>
            <a:endParaRPr lang="ru-RU" dirty="0"/>
          </a:p>
        </p:txBody>
      </p:sp>
      <p:sp>
        <p:nvSpPr>
          <p:cNvPr id="3" name="Содержимое 2"/>
          <p:cNvSpPr>
            <a:spLocks noGrp="1"/>
          </p:cNvSpPr>
          <p:nvPr>
            <p:ph idx="1"/>
          </p:nvPr>
        </p:nvSpPr>
        <p:spPr>
          <a:xfrm>
            <a:off x="179512" y="2132856"/>
            <a:ext cx="8496944" cy="4525963"/>
          </a:xfrm>
        </p:spPr>
        <p:txBody>
          <a:bodyPr>
            <a:normAutofit/>
          </a:bodyPr>
          <a:lstStyle/>
          <a:p>
            <a:pPr>
              <a:buNone/>
            </a:pPr>
            <a:r>
              <a:rPr lang="ru-RU" sz="4400" dirty="0" smtClean="0">
                <a:latin typeface="Times New Roman" pitchFamily="18" charset="0"/>
                <a:cs typeface="Times New Roman" pitchFamily="18" charset="0"/>
              </a:rPr>
              <a:t>Рекомендуемая температура </a:t>
            </a:r>
          </a:p>
          <a:p>
            <a:pPr>
              <a:buNone/>
            </a:pPr>
            <a:r>
              <a:rPr lang="ru-RU" sz="4400" dirty="0" smtClean="0">
                <a:latin typeface="Times New Roman" pitchFamily="18" charset="0"/>
                <a:cs typeface="Times New Roman" pitchFamily="18" charset="0"/>
              </a:rPr>
              <a:t> - 37 градусов</a:t>
            </a:r>
            <a:endParaRPr lang="ru-RU" sz="4400" dirty="0">
              <a:latin typeface="Times New Roman" pitchFamily="18" charset="0"/>
              <a:cs typeface="Times New Roman" pitchFamily="18" charset="0"/>
            </a:endParaRPr>
          </a:p>
        </p:txBody>
      </p:sp>
      <p:sp>
        <p:nvSpPr>
          <p:cNvPr id="53250" name="AutoShape 2" descr="Картинки по запросу &quot;темпераура пнг&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3252" name="Picture 4" descr="Картинки по запросу &quot;темпераура пнг&quot;"/>
          <p:cNvPicPr>
            <a:picLocks noChangeAspect="1" noChangeArrowheads="1"/>
          </p:cNvPicPr>
          <p:nvPr/>
        </p:nvPicPr>
        <p:blipFill>
          <a:blip r:embed="rId2" cstate="print"/>
          <a:srcRect/>
          <a:stretch>
            <a:fillRect/>
          </a:stretch>
        </p:blipFill>
        <p:spPr bwMode="auto">
          <a:xfrm flipH="1">
            <a:off x="7236296" y="2132856"/>
            <a:ext cx="1368152" cy="2736304"/>
          </a:xfrm>
          <a:prstGeom prst="rect">
            <a:avLst/>
          </a:prstGeom>
          <a:noFill/>
        </p:spPr>
      </p:pic>
    </p:spTree>
  </p:cSld>
  <p:clrMapOvr>
    <a:masterClrMapping/>
  </p:clrMapOvr>
  <p:transition spd="slow">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412776"/>
            <a:ext cx="8266533"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r>
              <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БУДЬТЕ ЗДОРОВЫ!</a:t>
            </a:r>
            <a:endPar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0178" name="Picture 2" descr="Картинки по запросу &quot;СЕРДЦЕ ПНГ&quot;"/>
          <p:cNvPicPr>
            <a:picLocks noChangeAspect="1" noChangeArrowheads="1"/>
          </p:cNvPicPr>
          <p:nvPr/>
        </p:nvPicPr>
        <p:blipFill>
          <a:blip r:embed="rId2" cstate="print"/>
          <a:srcRect/>
          <a:stretch>
            <a:fillRect/>
          </a:stretch>
        </p:blipFill>
        <p:spPr bwMode="auto">
          <a:xfrm>
            <a:off x="2771800" y="3140968"/>
            <a:ext cx="3384376" cy="3008334"/>
          </a:xfrm>
          <a:prstGeom prst="rect">
            <a:avLst/>
          </a:prstGeom>
          <a:noFill/>
        </p:spPr>
      </p:pic>
    </p:spTree>
  </p:cSld>
  <p:clrMapOvr>
    <a:masterClrMapping/>
  </p:clrMapOvr>
  <p:transition spd="slow">
    <p:zoom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b="1" dirty="0" smtClean="0"/>
              <a:t/>
            </a:r>
            <a:br>
              <a:rPr lang="ru-RU" b="1" dirty="0" smtClean="0"/>
            </a:br>
            <a:r>
              <a:rPr lang="ru-RU" b="1" dirty="0" smtClean="0">
                <a:latin typeface="Times New Roman" pitchFamily="18" charset="0"/>
                <a:cs typeface="Times New Roman" pitchFamily="18" charset="0"/>
              </a:rPr>
              <a:t>Какие меры по профилактике </a:t>
            </a:r>
            <a:r>
              <a:rPr lang="ru-RU" b="1" dirty="0" err="1" smtClean="0">
                <a:latin typeface="Times New Roman" pitchFamily="18" charset="0"/>
                <a:cs typeface="Times New Roman" pitchFamily="18" charset="0"/>
              </a:rPr>
              <a:t>коронавируса</a:t>
            </a:r>
            <a:r>
              <a:rPr lang="ru-RU" b="1" dirty="0" smtClean="0">
                <a:latin typeface="Times New Roman" pitchFamily="18" charset="0"/>
                <a:cs typeface="Times New Roman" pitchFamily="18" charset="0"/>
              </a:rPr>
              <a:t> существуют? </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600200"/>
            <a:ext cx="8229600" cy="4925144"/>
          </a:xfrm>
        </p:spPr>
        <p:style>
          <a:lnRef idx="2">
            <a:schemeClr val="accent1"/>
          </a:lnRef>
          <a:fillRef idx="1">
            <a:schemeClr val="lt1"/>
          </a:fillRef>
          <a:effectRef idx="0">
            <a:schemeClr val="accent1"/>
          </a:effectRef>
          <a:fontRef idx="minor">
            <a:schemeClr val="dk1"/>
          </a:fontRef>
        </p:style>
        <p:txBody>
          <a:bodyPr>
            <a:normAutofit fontScale="55000" lnSpcReduction="20000"/>
          </a:bodyPr>
          <a:lstStyle/>
          <a:p>
            <a:pPr marL="514350" indent="-514350">
              <a:buFont typeface="Wingdings" pitchFamily="2" charset="2"/>
              <a:buChar char="Ø"/>
            </a:pPr>
            <a:r>
              <a:rPr lang="ru-RU" dirty="0" smtClean="0">
                <a:latin typeface="Times New Roman" pitchFamily="18" charset="0"/>
                <a:cs typeface="Times New Roman" pitchFamily="18" charset="0"/>
              </a:rPr>
              <a:t>Самое важное, что можно сделать, чтобы защитить себя, — это соблюдать правила личной гигиены и сократить посещения общественных и людных мест.</a:t>
            </a:r>
          </a:p>
          <a:p>
            <a:pPr marL="514350" indent="-514350">
              <a:buFont typeface="Wingdings" pitchFamily="2" charset="2"/>
              <a:buChar char="Ø"/>
            </a:pPr>
            <a:r>
              <a:rPr lang="ru-RU" dirty="0" smtClean="0">
                <a:latin typeface="Times New Roman" pitchFamily="18" charset="0"/>
                <a:cs typeface="Times New Roman" pitchFamily="18" charset="0"/>
              </a:rPr>
              <a:t>Держите руки в чистоте, часто мойте их водой с мылом или используйте дезинфицирующее средство.</a:t>
            </a:r>
          </a:p>
          <a:p>
            <a:pPr marL="514350" indent="-514350">
              <a:buFont typeface="Wingdings" pitchFamily="2" charset="2"/>
              <a:buChar char="Ø"/>
            </a:pPr>
            <a:r>
              <a:rPr lang="ru-RU" dirty="0" smtClean="0">
                <a:latin typeface="Times New Roman" pitchFamily="18" charset="0"/>
                <a:cs typeface="Times New Roman" pitchFamily="18" charset="0"/>
              </a:rPr>
              <a:t>Старайтесь не касаться рта, носа или глаз немытыми руками (обычно такие прикосновения неосознанно свершаются нами в среднем 15 раз в час).</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На работе регулярно очищайте поверхности и устройства, к которым вы прикасаетесь (клавиатура компьютера, панели оргтехники общего использования, экран смартфона, пульты, дверные ручки и поручни).</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Носите с собой одноразовые салфетки и всегда прикрывайте нос и рот, когда вы кашляете или чихаете.</a:t>
            </a:r>
          </a:p>
          <a:p>
            <a:pPr marL="514350" indent="-514350">
              <a:buFont typeface="Wingdings" pitchFamily="2" charset="2"/>
              <a:buChar char="Ø"/>
            </a:pPr>
            <a:r>
              <a:rPr lang="ru-RU" dirty="0" smtClean="0">
                <a:latin typeface="Times New Roman" pitchFamily="18" charset="0"/>
                <a:cs typeface="Times New Roman" pitchFamily="18" charset="0"/>
              </a:rPr>
              <a:t>Не ешьте еду (орешки, чипсы, печенье и другие снеки) из общих упаковок или посуды, если другие люди погружали в них свои пальцы.</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Объясните детям, как распространяются микробы и почему важна хорошая гигиена рук и лица. Расскажите детям о профилактике </a:t>
            </a:r>
            <a:r>
              <a:rPr lang="ru-RU" dirty="0" err="1" smtClean="0">
                <a:latin typeface="Times New Roman" pitchFamily="18" charset="0"/>
                <a:cs typeface="Times New Roman" pitchFamily="18" charset="0"/>
              </a:rPr>
              <a:t>коронавируса</a:t>
            </a:r>
            <a:r>
              <a:rPr lang="ru-RU" dirty="0" smtClean="0">
                <a:latin typeface="Times New Roman" pitchFamily="18" charset="0"/>
                <a:cs typeface="Times New Roman" pitchFamily="18" charset="0"/>
              </a:rPr>
              <a:t>. Часто проветривайте помещения.</a:t>
            </a:r>
          </a:p>
          <a:p>
            <a:pPr marL="514350" indent="-514350">
              <a:buFont typeface="Wingdings" pitchFamily="2" charset="2"/>
              <a:buChar char="Ø"/>
            </a:pPr>
            <a:r>
              <a:rPr lang="ru-RU" dirty="0" smtClean="0">
                <a:latin typeface="Times New Roman" pitchFamily="18" charset="0"/>
                <a:cs typeface="Times New Roman" pitchFamily="18" charset="0"/>
              </a:rPr>
              <a:t>Если вы обнаружили симптомы, схожие с теми, которые вызывает коронавирус, оставайтесь дома и вызывайте врача.</a:t>
            </a:r>
          </a:p>
          <a:p>
            <a:endParaRPr lang="ru-RU" dirty="0">
              <a:latin typeface="Times New Roman" pitchFamily="18" charset="0"/>
              <a:cs typeface="Times New Roman" pitchFamily="18" charset="0"/>
            </a:endParaRPr>
          </a:p>
        </p:txBody>
      </p:sp>
    </p:spTree>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b="1" dirty="0" smtClean="0"/>
              <a:t/>
            </a:r>
            <a:br>
              <a:rPr lang="ru-RU" b="1" dirty="0" smtClean="0"/>
            </a:br>
            <a:r>
              <a:rPr lang="ru-RU" b="1" dirty="0" smtClean="0">
                <a:latin typeface="Times New Roman" pitchFamily="18" charset="0"/>
                <a:cs typeface="Times New Roman" pitchFamily="18" charset="0"/>
              </a:rPr>
              <a:t>Помогают ли маски при инфекционных заболеваниях?</a:t>
            </a:r>
            <a:r>
              <a:rPr lang="ru-RU" dirty="0" smtClean="0"/>
              <a:t/>
            </a:r>
            <a:br>
              <a:rPr lang="ru-RU" dirty="0" smtClean="0"/>
            </a:br>
            <a:endParaRPr lang="ru-RU" dirty="0"/>
          </a:p>
        </p:txBody>
      </p:sp>
      <p:sp>
        <p:nvSpPr>
          <p:cNvPr id="3" name="Содержимое 2"/>
          <p:cNvSpPr>
            <a:spLocks noGrp="1"/>
          </p:cNvSpPr>
          <p:nvPr>
            <p:ph idx="1"/>
          </p:nvPr>
        </p:nvSpPr>
        <p:spPr>
          <a:xfrm>
            <a:off x="457200" y="1600200"/>
            <a:ext cx="8229600" cy="4925144"/>
          </a:xfrm>
        </p:spPr>
        <p:style>
          <a:lnRef idx="2">
            <a:schemeClr val="accent1"/>
          </a:lnRef>
          <a:fillRef idx="1">
            <a:schemeClr val="lt1"/>
          </a:fillRef>
          <a:effectRef idx="0">
            <a:schemeClr val="accent1"/>
          </a:effectRef>
          <a:fontRef idx="minor">
            <a:schemeClr val="dk1"/>
          </a:fontRef>
        </p:style>
        <p:txBody>
          <a:bodyPr/>
          <a:lstStyle/>
          <a:p>
            <a:pPr>
              <a:buNone/>
            </a:pPr>
            <a:r>
              <a:rPr lang="ru-RU" dirty="0" smtClean="0">
                <a:latin typeface="Times New Roman" pitchFamily="18" charset="0"/>
                <a:cs typeface="Times New Roman" pitchFamily="18" charset="0"/>
              </a:rPr>
              <a:t>    Использование одноразовой медицинской маски снижает риск заболевания вирусными инфекциями, которые передаются воздушно-капельным путем (при кашле, чихании). Для больных ОРВИ ношение маски обязательно, маску несколько раз в день нужно менять.</a:t>
            </a:r>
          </a:p>
          <a:p>
            <a:pPr>
              <a:buNone/>
            </a:pPr>
            <a:endParaRPr lang="ru-RU" dirty="0">
              <a:latin typeface="Times New Roman" pitchFamily="18" charset="0"/>
              <a:cs typeface="Times New Roman" pitchFamily="18" charset="0"/>
            </a:endParaRPr>
          </a:p>
        </p:txBody>
      </p:sp>
      <p:sp>
        <p:nvSpPr>
          <p:cNvPr id="2050" name="AutoShape 2" descr="Картинки по запросу &quot;маска медицинская кратинка&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52" name="Picture 4" descr="Картинки по запросу &quot;маска медицинская кратинка&quot;"/>
          <p:cNvPicPr>
            <a:picLocks noChangeAspect="1" noChangeArrowheads="1"/>
          </p:cNvPicPr>
          <p:nvPr/>
        </p:nvPicPr>
        <p:blipFill>
          <a:blip r:embed="rId2" cstate="print"/>
          <a:srcRect/>
          <a:stretch>
            <a:fillRect/>
          </a:stretch>
        </p:blipFill>
        <p:spPr bwMode="auto">
          <a:xfrm>
            <a:off x="6948264" y="4869160"/>
            <a:ext cx="1584176" cy="1584176"/>
          </a:xfrm>
          <a:prstGeom prst="rect">
            <a:avLst/>
          </a:prstGeom>
          <a:noFill/>
        </p:spPr>
      </p:pic>
      <p:pic>
        <p:nvPicPr>
          <p:cNvPr id="6" name="Picture 2" descr="Картинки по запросу &quot;вопрос пнг&quot;"/>
          <p:cNvPicPr>
            <a:picLocks noChangeAspect="1" noChangeArrowheads="1"/>
          </p:cNvPicPr>
          <p:nvPr/>
        </p:nvPicPr>
        <p:blipFill>
          <a:blip r:embed="rId3" cstate="print"/>
          <a:srcRect/>
          <a:stretch>
            <a:fillRect/>
          </a:stretch>
        </p:blipFill>
        <p:spPr bwMode="auto">
          <a:xfrm rot="19353918">
            <a:off x="6445800" y="5233419"/>
            <a:ext cx="648072" cy="1172514"/>
          </a:xfrm>
          <a:prstGeom prst="rect">
            <a:avLst/>
          </a:prstGeom>
          <a:noFill/>
        </p:spPr>
      </p:pic>
    </p:spTree>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4638"/>
            <a:ext cx="8208912" cy="1930226"/>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b="1" dirty="0" smtClean="0"/>
              <a:t/>
            </a:r>
            <a:br>
              <a:rPr lang="ru-RU" b="1" dirty="0" smtClean="0"/>
            </a:br>
            <a:r>
              <a:rPr lang="ru-RU" b="1" dirty="0" smtClean="0">
                <a:latin typeface="Times New Roman" pitchFamily="18" charset="0"/>
                <a:cs typeface="Times New Roman" pitchFamily="18" charset="0"/>
              </a:rPr>
              <a:t>В течение какого времени могут проявляться симптомы новой </a:t>
            </a:r>
            <a:r>
              <a:rPr lang="ru-RU" b="1" dirty="0" err="1" smtClean="0">
                <a:latin typeface="Times New Roman" pitchFamily="18" charset="0"/>
                <a:cs typeface="Times New Roman" pitchFamily="18" charset="0"/>
              </a:rPr>
              <a:t>коронавирусной</a:t>
            </a:r>
            <a:r>
              <a:rPr lang="ru-RU" b="1" dirty="0" smtClean="0">
                <a:latin typeface="Times New Roman" pitchFamily="18" charset="0"/>
                <a:cs typeface="Times New Roman" pitchFamily="18" charset="0"/>
              </a:rPr>
              <a:t> инфекции?</a:t>
            </a:r>
            <a:r>
              <a:rPr lang="ru-RU" dirty="0" smtClean="0"/>
              <a:t/>
            </a:r>
            <a:br>
              <a:rPr lang="ru-RU" dirty="0" smtClean="0"/>
            </a:br>
            <a:endParaRPr lang="ru-RU" dirty="0"/>
          </a:p>
        </p:txBody>
      </p:sp>
      <p:graphicFrame>
        <p:nvGraphicFramePr>
          <p:cNvPr id="4" name="Содержимое 3"/>
          <p:cNvGraphicFramePr>
            <a:graphicFrameLocks noGrp="1"/>
          </p:cNvGraphicFramePr>
          <p:nvPr>
            <p:ph idx="1"/>
          </p:nvPr>
        </p:nvGraphicFramePr>
        <p:xfrm>
          <a:off x="899592" y="2332037"/>
          <a:ext cx="7704856"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8" name="Picture 4" descr="Картинки по запросу &quot;картинка больной человек&quot;"/>
          <p:cNvPicPr>
            <a:picLocks noChangeAspect="1" noChangeArrowheads="1"/>
          </p:cNvPicPr>
          <p:nvPr/>
        </p:nvPicPr>
        <p:blipFill>
          <a:blip r:embed="rId7" cstate="print"/>
          <a:srcRect/>
          <a:stretch>
            <a:fillRect/>
          </a:stretch>
        </p:blipFill>
        <p:spPr bwMode="auto">
          <a:xfrm>
            <a:off x="6228184" y="3933056"/>
            <a:ext cx="1440160" cy="1440160"/>
          </a:xfrm>
          <a:prstGeom prst="rect">
            <a:avLst/>
          </a:prstGeom>
          <a:noFill/>
        </p:spPr>
      </p:pic>
    </p:spTree>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b="1" dirty="0" smtClean="0"/>
              <a:t/>
            </a:r>
            <a:br>
              <a:rPr lang="ru-RU" b="1" dirty="0" smtClean="0"/>
            </a:br>
            <a:r>
              <a:rPr lang="ru-RU" b="1" dirty="0" smtClean="0">
                <a:latin typeface="Times New Roman" pitchFamily="18" charset="0"/>
                <a:cs typeface="Times New Roman" pitchFamily="18" charset="0"/>
              </a:rPr>
              <a:t>Какие осложнения могут быть после </a:t>
            </a:r>
            <a:r>
              <a:rPr lang="ru-RU" b="1" dirty="0" err="1" smtClean="0">
                <a:latin typeface="Times New Roman" pitchFamily="18" charset="0"/>
                <a:cs typeface="Times New Roman" pitchFamily="18" charset="0"/>
              </a:rPr>
              <a:t>коронавирусной</a:t>
            </a:r>
            <a:r>
              <a:rPr lang="ru-RU" b="1" dirty="0" smtClean="0">
                <a:latin typeface="Times New Roman" pitchFamily="18" charset="0"/>
                <a:cs typeface="Times New Roman" pitchFamily="18" charset="0"/>
              </a:rPr>
              <a:t> инфекции?</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pPr>
              <a:buNone/>
            </a:pPr>
            <a:r>
              <a:rPr lang="ru-RU" sz="4000" dirty="0" smtClean="0">
                <a:latin typeface="Times New Roman" pitchFamily="18" charset="0"/>
                <a:cs typeface="Times New Roman" pitchFamily="18" charset="0"/>
              </a:rPr>
              <a:t>   Новая </a:t>
            </a:r>
            <a:r>
              <a:rPr lang="ru-RU" sz="4000" dirty="0" err="1" smtClean="0">
                <a:latin typeface="Times New Roman" pitchFamily="18" charset="0"/>
                <a:cs typeface="Times New Roman" pitchFamily="18" charset="0"/>
              </a:rPr>
              <a:t>коронавирусная</a:t>
            </a:r>
            <a:r>
              <a:rPr lang="ru-RU" sz="4000" dirty="0" smtClean="0">
                <a:latin typeface="Times New Roman" pitchFamily="18" charset="0"/>
                <a:cs typeface="Times New Roman" pitchFamily="18" charset="0"/>
              </a:rPr>
              <a:t> инфекция относится к острым респираторным вирусным инфекциям (ОРВИ) и осложнения у нее могут быть такие же, как и у других ОРВИ - пневмония, бронхит, синусит и другие.</a:t>
            </a:r>
          </a:p>
          <a:p>
            <a:endParaRPr lang="ru-RU" dirty="0"/>
          </a:p>
        </p:txBody>
      </p:sp>
    </p:spTree>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b="1" dirty="0" smtClean="0"/>
              <a:t/>
            </a:r>
            <a:br>
              <a:rPr lang="ru-RU" b="1" dirty="0" smtClean="0"/>
            </a:br>
            <a:r>
              <a:rPr lang="ru-RU" b="1" dirty="0" smtClean="0">
                <a:latin typeface="Times New Roman" pitchFamily="18" charset="0"/>
                <a:cs typeface="Times New Roman" pitchFamily="18" charset="0"/>
              </a:rPr>
              <a:t>Где сделать вакцинацию от </a:t>
            </a:r>
            <a:r>
              <a:rPr lang="ru-RU" b="1" dirty="0" err="1" smtClean="0">
                <a:latin typeface="Times New Roman" pitchFamily="18" charset="0"/>
                <a:cs typeface="Times New Roman" pitchFamily="18" charset="0"/>
              </a:rPr>
              <a:t>коронавируса</a:t>
            </a:r>
            <a:r>
              <a:rPr lang="ru-RU" b="1" dirty="0" smtClean="0">
                <a:latin typeface="Times New Roman" pitchFamily="18" charset="0"/>
                <a:cs typeface="Times New Roman" pitchFamily="18" charset="0"/>
              </a:rPr>
              <a:t>?</a:t>
            </a:r>
            <a:r>
              <a:rPr lang="ru-RU" dirty="0" smtClean="0"/>
              <a:t/>
            </a:r>
            <a:br>
              <a:rPr lang="ru-RU" dirty="0" smtClean="0"/>
            </a:br>
            <a:endParaRPr lang="ru-RU" dirty="0"/>
          </a:p>
        </p:txBody>
      </p:sp>
      <p:sp>
        <p:nvSpPr>
          <p:cNvPr id="3" name="Содержимое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a:buNone/>
            </a:pPr>
            <a:r>
              <a:rPr lang="ru-RU" sz="4400" dirty="0" smtClean="0">
                <a:latin typeface="Times New Roman" pitchFamily="18" charset="0"/>
                <a:cs typeface="Times New Roman" pitchFamily="18" charset="0"/>
              </a:rPr>
              <a:t>  В настоящее время вакцины для профилактики заражения новым </a:t>
            </a:r>
            <a:r>
              <a:rPr lang="ru-RU" sz="4400" dirty="0" err="1" smtClean="0">
                <a:latin typeface="Times New Roman" pitchFamily="18" charset="0"/>
                <a:cs typeface="Times New Roman" pitchFamily="18" charset="0"/>
              </a:rPr>
              <a:t>коронавирусом</a:t>
            </a:r>
            <a:r>
              <a:rPr lang="ru-RU" sz="4400" dirty="0" smtClean="0">
                <a:latin typeface="Times New Roman" pitchFamily="18" charset="0"/>
                <a:cs typeface="Times New Roman" pitchFamily="18" charset="0"/>
              </a:rPr>
              <a:t> </a:t>
            </a:r>
            <a:r>
              <a:rPr lang="ru-RU" sz="4400" b="1" i="1" dirty="0" smtClean="0">
                <a:solidFill>
                  <a:schemeClr val="tx1"/>
                </a:solidFill>
                <a:latin typeface="Times New Roman" pitchFamily="18" charset="0"/>
                <a:cs typeface="Times New Roman" pitchFamily="18" charset="0"/>
              </a:rPr>
              <a:t>не разработано</a:t>
            </a:r>
            <a:r>
              <a:rPr lang="ru-RU" sz="4400" dirty="0" smtClean="0">
                <a:latin typeface="Times New Roman" pitchFamily="18" charset="0"/>
                <a:cs typeface="Times New Roman" pitchFamily="18" charset="0"/>
              </a:rPr>
              <a:t>, российские и зарубежные учёные ведут её разработку.</a:t>
            </a:r>
          </a:p>
          <a:p>
            <a:endParaRPr lang="ru-RU" sz="4400" dirty="0"/>
          </a:p>
        </p:txBody>
      </p:sp>
    </p:spTree>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TotalTime>
  <Words>1490</Words>
  <Application>Microsoft Office PowerPoint</Application>
  <PresentationFormat>Экран (4:3)</PresentationFormat>
  <Paragraphs>129</Paragraphs>
  <Slides>41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Тема Office</vt:lpstr>
      <vt:lpstr>КОРОНАВИРУС  ОТВЕТЫ НА ГЛАВНЫЕ ВОПРОСЫ </vt:lpstr>
      <vt:lpstr>Что такое коронавирус и как происходит заражение?</vt:lpstr>
      <vt:lpstr>Какие симптомы у коронавируса?</vt:lpstr>
      <vt:lpstr>Как передается коронавирус?</vt:lpstr>
      <vt:lpstr> Какие меры по профилактике коронавируса существуют?  </vt:lpstr>
      <vt:lpstr> Помогают ли маски при инфекционных заболеваниях? </vt:lpstr>
      <vt:lpstr> В течение какого времени могут проявляться симптомы новой коронавирусной инфекции? </vt:lpstr>
      <vt:lpstr> Какие осложнения могут быть после коронавирусной инфекции? </vt:lpstr>
      <vt:lpstr> Где сделать вакцинацию от коронавируса? </vt:lpstr>
      <vt:lpstr> Где я могу сдать анализ на коронавирус? </vt:lpstr>
      <vt:lpstr>  Тест на наличие коронавируса проводится по желанию или по показаниям?  </vt:lpstr>
      <vt:lpstr> В каких странах неблагополучная эпидситуация? </vt:lpstr>
      <vt:lpstr> Что делать, если я прилетел из-за границы? </vt:lpstr>
      <vt:lpstr> Как мне понять, что мне нужно на карантин? </vt:lpstr>
      <vt:lpstr> Куда обращаться после получения постановления Роспотребнадзора? </vt:lpstr>
      <vt:lpstr> Сколько длится карантин? </vt:lpstr>
      <vt:lpstr> Что нельзя делать во время карантина? </vt:lpstr>
      <vt:lpstr> Сколько времени будут продолжаться ежедневные посещения врачами? </vt:lpstr>
      <vt:lpstr> Если я нахожусь в изоляции, должны ли члены моей семьи, не посещавшие опасные страны, тоже сидеть дома? </vt:lpstr>
      <vt:lpstr> Сколько стоит нахождение в стационаре? </vt:lpstr>
      <vt:lpstr>Как и сколько времени идет диагностика? Правда ли, что она трёхэтапная? Что она включает?</vt:lpstr>
      <vt:lpstr> Какие анализы берутся для диагностики данной инфекции? </vt:lpstr>
      <vt:lpstr> Как лечат людей, пока они ждут результатов анализов? Какими медикаментами? </vt:lpstr>
      <vt:lpstr>На основании чего госпитализируют предположительно зараженных?</vt:lpstr>
      <vt:lpstr> Кто подлежит госпитализации вместе с заболевшим? </vt:lpstr>
      <vt:lpstr> Как организована дезинфекция помещений в больницах, куда отвозят пациентов с подозрением на коронавирус? </vt:lpstr>
      <vt:lpstr> Почему персонал покидает больницу, хотя сами контактировали с пациентами? </vt:lpstr>
      <vt:lpstr> Могут ли родственники посещать пациента, который находится в режиме изоляции в больнице? </vt:lpstr>
      <vt:lpstr> Можно ли пользоваться телефоном, находясь в режиме изоляции? </vt:lpstr>
      <vt:lpstr>Сколько пациентов может лежать в одной палате?</vt:lpstr>
      <vt:lpstr>Могут ли родственники приносить еду и другие необходимые вещи в стационар?</vt:lpstr>
      <vt:lpstr> Как организовано питание пациентов, находящихся в стационаре? </vt:lpstr>
      <vt:lpstr>  Какие меры необходимо соблюдать после       выписки из стационара?  </vt:lpstr>
      <vt:lpstr> Можно ли получить больничный на период самоизоляции? </vt:lpstr>
      <vt:lpstr>  Что мне делать, если я прилетел из страны с неблагополучной эпидситуацией по коронавирусу, и у меня поднялась температура? </vt:lpstr>
      <vt:lpstr>Как осуществляется пропуск на границе России в связи с коронавирусом?</vt:lpstr>
      <vt:lpstr> Я приехал из Италии, чувствую  себя хорошо. Что будет, если не соблюдать режим изоляции? </vt:lpstr>
      <vt:lpstr> Кто компенсирует разницу между оплатой больничного и реальной зарплатой, если я был в самоизоляции и здоров? </vt:lpstr>
      <vt:lpstr>Если человек живет один, можно ли  в режиме самоизоляции выносить на улицу мусор, принимать посылки от курьера, сходить в аптеку и за продуктами? </vt:lpstr>
      <vt:lpstr>При какой температуре сотрудника должны отстранить          от работы?</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КОРОНАВИРУС  ОТВЕТЫ НА ГЛАВНЫЕ ВОПРОСЫ</dc:title>
  <dc:creator>Брыковская Анастасия Руслановна</dc:creator>
  <cp:lastModifiedBy>Облицова Е.В.</cp:lastModifiedBy>
  <cp:revision>20</cp:revision>
  <dcterms:created xsi:type="dcterms:W3CDTF">2020-03-12T14:23:10Z</dcterms:created>
  <dcterms:modified xsi:type="dcterms:W3CDTF">2020-03-25T06:15:47Z</dcterms:modified>
</cp:coreProperties>
</file>