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87" r:id="rId3"/>
    <p:sldId id="262" r:id="rId4"/>
    <p:sldId id="275" r:id="rId5"/>
    <p:sldId id="276" r:id="rId6"/>
    <p:sldId id="278" r:id="rId7"/>
    <p:sldId id="264" r:id="rId8"/>
    <p:sldId id="284" r:id="rId9"/>
    <p:sldId id="266" r:id="rId10"/>
    <p:sldId id="285" r:id="rId11"/>
    <p:sldId id="28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6400800" cy="8416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C:\Users\pc\Desktop\Фотографии -1\Ниатаярви\112SSCAM\SDC12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548680"/>
            <a:ext cx="90364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КАРЕЛЬСКАЯ МЕЖРАЙОННАЯ ПРИРОДООХРАННАЯ </a:t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chemeClr val="bg1"/>
                </a:solidFill>
              </a:rPr>
              <a:t>ПРОКУРАТУРА </a:t>
            </a:r>
            <a:endParaRPr lang="ru-RU" sz="4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774786"/>
            <a:ext cx="2051720" cy="2060848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advTm="294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pc\Desktop\Пожары\DSC011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2525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/>
              <a:t>статья 261 УК РФ</a:t>
            </a:r>
          </a:p>
          <a:p>
            <a:pPr algn="ctr"/>
            <a:endParaRPr lang="ru-RU" sz="8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8000" b="1" dirty="0" smtClean="0">
                <a:solidFill>
                  <a:srgbClr val="C00000"/>
                </a:solidFill>
              </a:rPr>
              <a:t>ДО ЧЕТЫРЕХ ЛЕТ ЛИШЕНИЯ СВОБОДЫ  </a:t>
            </a:r>
          </a:p>
        </p:txBody>
      </p:sp>
    </p:spTree>
  </p:cSld>
  <p:clrMapOvr>
    <a:masterClrMapping/>
  </p:clrMapOvr>
  <p:transition advTm="380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427984" cy="37170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pc\Desktop\Пожары\Егор\wwlC6l17tU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4788024" cy="3140968"/>
          </a:xfrm>
          <a:prstGeom prst="rect">
            <a:avLst/>
          </a:prstGeom>
          <a:noFill/>
        </p:spPr>
      </p:pic>
      <p:pic>
        <p:nvPicPr>
          <p:cNvPr id="11267" name="Picture 3" descr="C:\Users\pc\Desktop\Фотографии -1\Фотографии все\P1060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3717032"/>
          </a:xfrm>
          <a:prstGeom prst="rect">
            <a:avLst/>
          </a:prstGeom>
          <a:noFill/>
        </p:spPr>
      </p:pic>
      <p:pic>
        <p:nvPicPr>
          <p:cNvPr id="6" name="Picture 2" descr="C:\Users\pc\Desktop\Пожары\Фото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17032"/>
            <a:ext cx="4716016" cy="33209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32656"/>
            <a:ext cx="4427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БЕРЕГИТЕ ЛЕС</a:t>
            </a:r>
          </a:p>
          <a:p>
            <a:pPr algn="ctr"/>
            <a:r>
              <a:rPr lang="ru-RU" sz="6000" b="1" dirty="0" smtClean="0"/>
              <a:t>ОТ </a:t>
            </a:r>
            <a:r>
              <a:rPr lang="ru-RU" sz="6000" b="1" dirty="0" smtClean="0">
                <a:solidFill>
                  <a:srgbClr val="FF0000"/>
                </a:solidFill>
              </a:rPr>
              <a:t>ПОЖАРА!</a:t>
            </a:r>
            <a:r>
              <a:rPr lang="ru-RU" sz="6000" b="1" dirty="0" smtClean="0">
                <a:solidFill>
                  <a:schemeClr val="bg1"/>
                </a:solidFill>
              </a:rPr>
              <a:t> 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517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6600" b="1" dirty="0" smtClean="0">
                <a:cs typeface="Aharoni" pitchFamily="2" charset="-79"/>
              </a:rPr>
              <a:t/>
            </a:r>
            <a:br>
              <a:rPr lang="ru-RU" sz="6600" b="1" dirty="0" smtClean="0">
                <a:cs typeface="Aharoni" pitchFamily="2" charset="-79"/>
              </a:rPr>
            </a:br>
            <a:r>
              <a:rPr lang="ru-RU" sz="6600" b="1" dirty="0" smtClean="0">
                <a:cs typeface="Aharoni" pitchFamily="2" charset="-79"/>
              </a:rPr>
              <a:t>ОБРАЩАЕТ ВНИМАНИЕ </a:t>
            </a:r>
          </a:p>
          <a:p>
            <a:pPr algn="ctr">
              <a:buNone/>
            </a:pPr>
            <a:endParaRPr lang="ru-RU" sz="6600" b="1" dirty="0" smtClean="0">
              <a:cs typeface="Aharoni" pitchFamily="2" charset="-79"/>
            </a:endParaRPr>
          </a:p>
          <a:p>
            <a:pPr algn="ctr">
              <a:buNone/>
            </a:pPr>
            <a:r>
              <a:rPr lang="ru-RU" sz="6600" b="1" dirty="0" smtClean="0">
                <a:cs typeface="Aharoni" pitchFamily="2" charset="-79"/>
              </a:rPr>
              <a:t>ЖИТЕЛЕЙ И ГОСТЕЙ </a:t>
            </a:r>
          </a:p>
          <a:p>
            <a:pPr algn="ctr">
              <a:buNone/>
            </a:pPr>
            <a:r>
              <a:rPr lang="ru-RU" sz="6600" b="1" dirty="0" smtClean="0">
                <a:cs typeface="Aharoni" pitchFamily="2" charset="-79"/>
              </a:rPr>
              <a:t>РЕСПУБЛИКИ КАРЕЛИЯ </a:t>
            </a:r>
          </a:p>
          <a:p>
            <a:endParaRPr lang="ru-RU" dirty="0"/>
          </a:p>
        </p:txBody>
      </p:sp>
    </p:spTree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pc\Desktop\Пожары\Петруха\IMG_1685 (Large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9144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buNone/>
            </a:pPr>
            <a:r>
              <a:rPr lang="ru-RU" sz="7200" b="1" dirty="0" smtClean="0"/>
              <a:t>ПРИЧИНОЙ</a:t>
            </a:r>
          </a:p>
          <a:p>
            <a:pPr algn="ctr">
              <a:spcBef>
                <a:spcPts val="2400"/>
              </a:spcBef>
              <a:buNone/>
            </a:pPr>
            <a:r>
              <a:rPr lang="ru-RU" sz="8800" b="1" dirty="0" smtClean="0"/>
              <a:t>90% </a:t>
            </a:r>
          </a:p>
          <a:p>
            <a:pPr algn="ctr">
              <a:spcBef>
                <a:spcPts val="2400"/>
              </a:spcBef>
              <a:buNone/>
            </a:pPr>
            <a:r>
              <a:rPr lang="ru-RU" sz="5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лесных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и торфяных </a:t>
            </a:r>
            <a:r>
              <a:rPr lang="ru-RU" sz="5400" b="1" dirty="0" smtClean="0">
                <a:solidFill>
                  <a:srgbClr val="FF0000"/>
                </a:solidFill>
              </a:rPr>
              <a:t>пожаров </a:t>
            </a:r>
            <a:r>
              <a:rPr lang="ru-RU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является неосторожное обращение</a:t>
            </a:r>
            <a:r>
              <a:rPr lang="ru-RU" sz="5400" b="1" dirty="0" smtClean="0">
                <a:solidFill>
                  <a:srgbClr val="FF0000"/>
                </a:solidFill>
              </a:rPr>
              <a:t> с огнем</a:t>
            </a:r>
            <a:endParaRPr lang="ru-RU" sz="5400" b="1" dirty="0"/>
          </a:p>
        </p:txBody>
      </p:sp>
    </p:spTree>
  </p:cSld>
  <p:clrMapOvr>
    <a:masterClrMapping/>
  </p:clrMapOvr>
  <p:transition advTm="377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pc\Desktop\Пожары\Петруха\IMG_20180623_164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800" dirty="0" smtClean="0">
              <a:solidFill>
                <a:srgbClr val="FF0000"/>
              </a:solidFill>
            </a:endParaRPr>
          </a:p>
          <a:p>
            <a:pPr algn="ctr"/>
            <a:endParaRPr lang="ru-RU" sz="8800" dirty="0" smtClean="0">
              <a:solidFill>
                <a:srgbClr val="FF0000"/>
              </a:solidFill>
            </a:endParaRPr>
          </a:p>
          <a:p>
            <a:pPr algn="ctr"/>
            <a:endParaRPr lang="ru-RU" sz="8800" dirty="0" smtClean="0">
              <a:solidFill>
                <a:srgbClr val="FF0000"/>
              </a:solidFill>
            </a:endParaRPr>
          </a:p>
          <a:p>
            <a:pPr algn="ctr"/>
            <a:endParaRPr lang="ru-RU" sz="5400" dirty="0" smtClean="0">
              <a:solidFill>
                <a:srgbClr val="FF0000"/>
              </a:solidFill>
            </a:endParaRPr>
          </a:p>
          <a:p>
            <a:r>
              <a:rPr lang="ru-RU" sz="5400" dirty="0" smtClean="0">
                <a:solidFill>
                  <a:srgbClr val="FF0000"/>
                </a:solidFill>
              </a:rPr>
              <a:t>НЕПОТУШЕННЫЕ </a:t>
            </a:r>
          </a:p>
          <a:p>
            <a:r>
              <a:rPr lang="ru-RU" sz="5400" dirty="0" smtClean="0">
                <a:solidFill>
                  <a:srgbClr val="FF0000"/>
                </a:solidFill>
              </a:rPr>
              <a:t>КОСТРЫ 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366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pc\Desktop\Пожары\Петруха\IMG_21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-180528" y="54868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0" dirty="0" smtClean="0">
                <a:solidFill>
                  <a:srgbClr val="FF0000"/>
                </a:solidFill>
              </a:rPr>
              <a:t>БРОШЕННЫЙ В ЛЕСУ МУСОР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379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pc\Desktop\Пожары\Петруха\IMG_0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9573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504" y="620688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НЕСАНКЦИОНИРОВАННЫЕ СВАЛКИ 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375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16016" cy="3429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ОСНОВНЫЕ ПРИЧИНЫ ВОЗНИКНОВЕНИЯ </a:t>
            </a:r>
            <a:r>
              <a:rPr lang="ru-RU" b="1" dirty="0" smtClean="0">
                <a:solidFill>
                  <a:srgbClr val="FF0000"/>
                </a:solidFill>
              </a:rPr>
              <a:t>ПОЖАРОВ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C:\Users\pc\Desktop\Пожары\Фото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5990" y="1"/>
            <a:ext cx="4668010" cy="3501008"/>
          </a:xfrm>
          <a:prstGeom prst="rect">
            <a:avLst/>
          </a:prstGeom>
          <a:noFill/>
        </p:spPr>
      </p:pic>
      <p:pic>
        <p:nvPicPr>
          <p:cNvPr id="7" name="Picture 2" descr="C:\Users\pc\Desktop\Пожары\Егор\IMGP2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4644007" cy="3429000"/>
          </a:xfrm>
          <a:prstGeom prst="rect">
            <a:avLst/>
          </a:prstGeom>
          <a:noFill/>
        </p:spPr>
      </p:pic>
      <p:pic>
        <p:nvPicPr>
          <p:cNvPr id="8" name="Picture 2" descr="C:\Users\pc\Desktop\Пожары\Фото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0"/>
            <a:ext cx="4499991" cy="3428999"/>
          </a:xfrm>
          <a:prstGeom prst="rect">
            <a:avLst/>
          </a:prstGeom>
          <a:noFill/>
        </p:spPr>
      </p:pic>
    </p:spTree>
  </p:cSld>
  <p:clrMapOvr>
    <a:masterClrMapping/>
  </p:clrMapOvr>
  <p:transition advTm="371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4800" b="1" dirty="0" smtClean="0">
                <a:solidFill>
                  <a:schemeClr val="tx1"/>
                </a:solidFill>
              </a:rPr>
              <a:t>УНИЧТОЖЕНИЕ ИЛИ ПОВРЕЖДЕНИЕ ЛЕСНЫХ НАСАЖДЕНИЙ, НАРУШЕНИЕ ПРАВИЛ ПОЖАРНОЙ БЕЗОПАСНОСТИ В ЛЕСАХ </a:t>
            </a:r>
          </a:p>
          <a:p>
            <a:pPr algn="ctr">
              <a:buNone/>
            </a:pPr>
            <a:r>
              <a:rPr lang="ru-RU" sz="4800" b="1" smtClean="0">
                <a:solidFill>
                  <a:srgbClr val="C00000"/>
                </a:solidFill>
              </a:rPr>
              <a:t>ВЛЕЧЕТ </a:t>
            </a:r>
          </a:p>
          <a:p>
            <a:pPr algn="ctr">
              <a:buNone/>
            </a:pPr>
            <a:r>
              <a:rPr lang="ru-RU" sz="4800" b="1" smtClean="0">
                <a:solidFill>
                  <a:srgbClr val="C00000"/>
                </a:solidFill>
              </a:rPr>
              <a:t>АДМИНИСТРАТИВНУЮ </a:t>
            </a:r>
            <a:r>
              <a:rPr lang="ru-RU" sz="4800" b="1" dirty="0" smtClean="0">
                <a:solidFill>
                  <a:srgbClr val="C00000"/>
                </a:solidFill>
              </a:rPr>
              <a:t>И УГОЛОВНУЮ ОТВЕТСТВЕННОСТЬ  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468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pc\Desktop\Пожары\Фото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889248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7200" b="1" dirty="0" smtClean="0"/>
              <a:t>статья 8.32 </a:t>
            </a:r>
            <a:r>
              <a:rPr lang="ru-RU" sz="7200" b="1" dirty="0" err="1" smtClean="0"/>
              <a:t>КоАП</a:t>
            </a:r>
            <a:r>
              <a:rPr lang="ru-RU" sz="7200" b="1" dirty="0" smtClean="0"/>
              <a:t> РФ</a:t>
            </a:r>
          </a:p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/>
              <a:t>АДМИНИСТРАТИВНЫЙ ШТРАФ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FFFF00"/>
                </a:solidFill>
              </a:rPr>
              <a:t>ДО ОДНОГО МИЛЛИОНА РУБЛЕЙ </a:t>
            </a:r>
          </a:p>
        </p:txBody>
      </p:sp>
    </p:spTree>
  </p:cSld>
  <p:clrMapOvr>
    <a:masterClrMapping/>
  </p:clrMapOvr>
  <p:transition advTm="386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9591651</TotalTime>
  <Words>65</Words>
  <Application>Microsoft Office PowerPoint</Application>
  <PresentationFormat>Экран (4:3)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Aharoni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ОСНОВНЫЕ ПРИЧИНЫ ВОЗНИКНОВЕНИЯ ПОЖАРОВ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КАРЕЛЬСКАЯ МЕЖРАЙОННАЯ ПРИРОДООХРАННАЯ ПРОКУРАТУРА </dc:title>
  <dc:creator>pc</dc:creator>
  <cp:lastModifiedBy>Антонов Петр Владимирович</cp:lastModifiedBy>
  <cp:revision>51</cp:revision>
  <dcterms:created xsi:type="dcterms:W3CDTF">2020-03-25T22:05:56Z</dcterms:created>
  <dcterms:modified xsi:type="dcterms:W3CDTF">2020-03-27T13:32:15Z</dcterms:modified>
</cp:coreProperties>
</file>