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59" r:id="rId3"/>
    <p:sldId id="276" r:id="rId4"/>
    <p:sldId id="299" r:id="rId5"/>
    <p:sldId id="278" r:id="rId6"/>
    <p:sldId id="311" r:id="rId7"/>
    <p:sldId id="279" r:id="rId8"/>
    <p:sldId id="302" r:id="rId9"/>
    <p:sldId id="313" r:id="rId10"/>
    <p:sldId id="303" r:id="rId11"/>
    <p:sldId id="304" r:id="rId12"/>
    <p:sldId id="310" r:id="rId13"/>
    <p:sldId id="309" r:id="rId14"/>
    <p:sldId id="312" r:id="rId15"/>
    <p:sldId id="296" r:id="rId16"/>
    <p:sldId id="297" r:id="rId17"/>
    <p:sldId id="288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2019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76372</c:v>
                </c:pt>
                <c:pt idx="1">
                  <c:v>6641</c:v>
                </c:pt>
                <c:pt idx="2">
                  <c:v>1924.8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2020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93612</c:v>
                </c:pt>
                <c:pt idx="1">
                  <c:v>5273.9</c:v>
                </c:pt>
                <c:pt idx="2">
                  <c:v>3172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2020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93944.4</c:v>
                </c:pt>
                <c:pt idx="1">
                  <c:v>5272.7</c:v>
                </c:pt>
                <c:pt idx="2">
                  <c:v>3176.7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22120"/>
        <c:axId val="185826824"/>
      </c:barChart>
      <c:catAx>
        <c:axId val="185822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826824"/>
        <c:crosses val="autoZero"/>
        <c:auto val="1"/>
        <c:lblAlgn val="ctr"/>
        <c:lblOffset val="100"/>
        <c:noMultiLvlLbl val="0"/>
      </c:catAx>
      <c:valAx>
        <c:axId val="185826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22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74.8</c:v>
                </c:pt>
                <c:pt idx="1">
                  <c:v>3.6</c:v>
                </c:pt>
                <c:pt idx="2">
                  <c:v>9</c:v>
                </c:pt>
                <c:pt idx="3">
                  <c:v>4</c:v>
                </c:pt>
                <c:pt idx="4">
                  <c:v>3.2</c:v>
                </c:pt>
                <c:pt idx="5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93944.4</c:v>
                </c:pt>
                <c:pt idx="1">
                  <c:v>4488.6000000000004</c:v>
                </c:pt>
                <c:pt idx="2">
                  <c:v>11292.1</c:v>
                </c:pt>
                <c:pt idx="3">
                  <c:v>4987.5</c:v>
                </c:pt>
                <c:pt idx="4">
                  <c:v>3988</c:v>
                </c:pt>
                <c:pt idx="5">
                  <c:v>6823.6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963649213457681"/>
          <c:y val="1.971968850966358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уд.вес</c:v>
                </c:pt>
              </c:strCache>
            </c:strRef>
          </c:tx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9531286114722894E-2"/>
                  <c:y val="1.4995154613585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Соцполитика</c:v>
                </c:pt>
                <c:pt idx="9">
                  <c:v>Физкультура и спорт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0.00</c:formatCode>
                <c:ptCount val="13"/>
                <c:pt idx="0">
                  <c:v>6.0499048700606561</c:v>
                </c:pt>
                <c:pt idx="1">
                  <c:v>0.16697735757279084</c:v>
                </c:pt>
                <c:pt idx="2">
                  <c:v>0.54389035911359129</c:v>
                </c:pt>
                <c:pt idx="3">
                  <c:v>0.76807058350994029</c:v>
                </c:pt>
                <c:pt idx="4">
                  <c:v>27.048254884522759</c:v>
                </c:pt>
                <c:pt idx="5">
                  <c:v>53.545700613723881</c:v>
                </c:pt>
                <c:pt idx="6">
                  <c:v>3.1072692690228649</c:v>
                </c:pt>
                <c:pt idx="7">
                  <c:v>0</c:v>
                </c:pt>
                <c:pt idx="8">
                  <c:v>3.6088890111412266</c:v>
                </c:pt>
                <c:pt idx="9">
                  <c:v>3.2082303641967305</c:v>
                </c:pt>
                <c:pt idx="10">
                  <c:v>0.15577817020154464</c:v>
                </c:pt>
                <c:pt idx="11">
                  <c:v>0.4002937611404197</c:v>
                </c:pt>
                <c:pt idx="12">
                  <c:v>1.3967407557935794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тыс.руб.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Соцполитика</c:v>
                </c:pt>
                <c:pt idx="9">
                  <c:v>Физкультура и спорт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43108.7</c:v>
                </c:pt>
                <c:pt idx="1">
                  <c:v>1189.8</c:v>
                </c:pt>
                <c:pt idx="2">
                  <c:v>3875.5</c:v>
                </c:pt>
                <c:pt idx="3">
                  <c:v>5472.9</c:v>
                </c:pt>
                <c:pt idx="4">
                  <c:v>192732.79999999999</c:v>
                </c:pt>
                <c:pt idx="5">
                  <c:v>381540.8</c:v>
                </c:pt>
                <c:pt idx="6">
                  <c:v>22140.9</c:v>
                </c:pt>
                <c:pt idx="7">
                  <c:v>0</c:v>
                </c:pt>
                <c:pt idx="8">
                  <c:v>25715.200000000001</c:v>
                </c:pt>
                <c:pt idx="9">
                  <c:v>22860.3</c:v>
                </c:pt>
                <c:pt idx="10">
                  <c:v>1110</c:v>
                </c:pt>
                <c:pt idx="11">
                  <c:v>2852.3</c:v>
                </c:pt>
                <c:pt idx="12">
                  <c:v>9952.5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уд.вес2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Соцполитика</c:v>
                </c:pt>
                <c:pt idx="9">
                  <c:v>Физкультура и спорт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Лист1!$D$2:$D$14</c:f>
              <c:numCache>
                <c:formatCode>0.00</c:formatCode>
                <c:ptCount val="13"/>
                <c:pt idx="0">
                  <c:v>6.0499048700606561</c:v>
                </c:pt>
                <c:pt idx="1">
                  <c:v>0.16697735757279084</c:v>
                </c:pt>
                <c:pt idx="2">
                  <c:v>0.54389035911359129</c:v>
                </c:pt>
                <c:pt idx="3">
                  <c:v>0.76807058350994029</c:v>
                </c:pt>
                <c:pt idx="4">
                  <c:v>27.048254884522759</c:v>
                </c:pt>
                <c:pt idx="5">
                  <c:v>53.545700613723881</c:v>
                </c:pt>
                <c:pt idx="6">
                  <c:v>3.1072692690228649</c:v>
                </c:pt>
                <c:pt idx="7">
                  <c:v>0</c:v>
                </c:pt>
                <c:pt idx="8">
                  <c:v>3.6088890111412266</c:v>
                </c:pt>
                <c:pt idx="9">
                  <c:v>3.2082303641967305</c:v>
                </c:pt>
                <c:pt idx="10">
                  <c:v>0.15577817020154464</c:v>
                </c:pt>
                <c:pt idx="11">
                  <c:v>0.4002937611404197</c:v>
                </c:pt>
                <c:pt idx="12">
                  <c:v>1.3967407557935794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План тыс.руб.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Соцполитика</c:v>
                </c:pt>
                <c:pt idx="9">
                  <c:v>Физкультура и спорт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Лист1!$E$2:$E$14</c:f>
              <c:numCache>
                <c:formatCode>General</c:formatCode>
                <c:ptCount val="13"/>
                <c:pt idx="0">
                  <c:v>44477.5</c:v>
                </c:pt>
                <c:pt idx="1">
                  <c:v>1189.8</c:v>
                </c:pt>
                <c:pt idx="2">
                  <c:v>3996.4</c:v>
                </c:pt>
                <c:pt idx="3">
                  <c:v>7166.3</c:v>
                </c:pt>
                <c:pt idx="4">
                  <c:v>266554.09999999998</c:v>
                </c:pt>
                <c:pt idx="5">
                  <c:v>393570.6</c:v>
                </c:pt>
                <c:pt idx="6">
                  <c:v>22532.400000000001</c:v>
                </c:pt>
                <c:pt idx="7">
                  <c:v>0</c:v>
                </c:pt>
                <c:pt idx="8">
                  <c:v>26816.799999999999</c:v>
                </c:pt>
                <c:pt idx="9">
                  <c:v>23875.7</c:v>
                </c:pt>
                <c:pt idx="10">
                  <c:v>1110</c:v>
                </c:pt>
                <c:pt idx="11">
                  <c:v>3257.9</c:v>
                </c:pt>
                <c:pt idx="12">
                  <c:v>9952.5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% к плану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Соцполитика</c:v>
                </c:pt>
                <c:pt idx="9">
                  <c:v>Физкультура и спорт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Лист1!$F$2:$F$14</c:f>
              <c:numCache>
                <c:formatCode>0.00</c:formatCode>
                <c:ptCount val="13"/>
                <c:pt idx="0">
                  <c:v>96.922488898881454</c:v>
                </c:pt>
                <c:pt idx="1">
                  <c:v>100</c:v>
                </c:pt>
                <c:pt idx="2">
                  <c:v>96.97477729956961</c:v>
                </c:pt>
                <c:pt idx="3">
                  <c:v>76.369953811590349</c:v>
                </c:pt>
                <c:pt idx="4">
                  <c:v>72.305321884000278</c:v>
                </c:pt>
                <c:pt idx="5">
                  <c:v>96.943420062372539</c:v>
                </c:pt>
                <c:pt idx="6">
                  <c:v>98.262501997124147</c:v>
                </c:pt>
                <c:pt idx="7">
                  <c:v>0</c:v>
                </c:pt>
                <c:pt idx="8">
                  <c:v>95.892127323170556</c:v>
                </c:pt>
                <c:pt idx="9">
                  <c:v>95.747140397977859</c:v>
                </c:pt>
                <c:pt idx="10">
                  <c:v>100</c:v>
                </c:pt>
                <c:pt idx="11">
                  <c:v>87.550262438994451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174493401073239"/>
          <c:y val="0"/>
          <c:w val="0.378255065989268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351,8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111,5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236,0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rgbClr val="D77DD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14,5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2,1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16,5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5,4 млн.руб.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7,3 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1,5 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Охрана семьи и детства</a:t>
          </a:r>
        </a:p>
        <a:p>
          <a:r>
            <a:rPr lang="ru-RU" sz="1600" b="1" dirty="0" smtClean="0"/>
            <a:t>11,6 млн.руб.</a:t>
          </a:r>
          <a:endParaRPr lang="ru-RU" sz="1600" b="1" dirty="0"/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rgbClr val="362BC3"/>
        </a:solidFill>
        <a:ln>
          <a:solidFill>
            <a:schemeClr val="accent1"/>
          </a:solidFill>
        </a:ln>
      </dgm:spPr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31112" y="578198"/>
          <a:ext cx="4044567" cy="4044567"/>
        </a:xfrm>
        <a:prstGeom prst="blockArc">
          <a:avLst>
            <a:gd name="adj1" fmla="val 12036170"/>
            <a:gd name="adj2" fmla="val 16386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997650" y="661422"/>
          <a:ext cx="4044567" cy="4044567"/>
        </a:xfrm>
        <a:prstGeom prst="blockArc">
          <a:avLst>
            <a:gd name="adj1" fmla="val 7787560"/>
            <a:gd name="adj2" fmla="val 12192286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287521" y="959897"/>
          <a:ext cx="4044567" cy="4044567"/>
        </a:xfrm>
        <a:prstGeom prst="blockArc">
          <a:avLst>
            <a:gd name="adj1" fmla="val 2287017"/>
            <a:gd name="adj2" fmla="val 8512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418172" y="809632"/>
          <a:ext cx="4044567" cy="4044567"/>
        </a:xfrm>
        <a:prstGeom prst="blockArc">
          <a:avLst>
            <a:gd name="adj1" fmla="val 19685078"/>
            <a:gd name="adj2" fmla="val 2633691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293144" y="575057"/>
          <a:ext cx="4044567" cy="4044567"/>
        </a:xfrm>
        <a:prstGeom prst="blockArc">
          <a:avLst>
            <a:gd name="adj1" fmla="val 15930605"/>
            <a:gd name="adj2" fmla="val 20148022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1871347" y="1762592"/>
          <a:ext cx="2578877" cy="1681621"/>
        </a:xfrm>
        <a:prstGeom prst="ellipse">
          <a:avLst/>
        </a:prstGeom>
        <a:solidFill>
          <a:srgbClr val="99FF66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351,8 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015" y="2008860"/>
        <a:ext cx="1823541" cy="1189085"/>
      </dsp:txXfrm>
    </dsp:sp>
    <dsp:sp modelId="{E6812F7A-29A2-4B53-B1D4-2B5B89BD17FC}">
      <dsp:nvSpPr>
        <dsp:cNvPr id="0" name=""/>
        <dsp:cNvSpPr/>
      </dsp:nvSpPr>
      <dsp:spPr>
        <a:xfrm>
          <a:off x="2136688" y="-54924"/>
          <a:ext cx="2048196" cy="13658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111,5 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6639" y="145103"/>
        <a:ext cx="1448294" cy="965813"/>
      </dsp:txXfrm>
    </dsp:sp>
    <dsp:sp modelId="{49A95409-AA6A-49DF-8129-D4F2BB9EF4F4}">
      <dsp:nvSpPr>
        <dsp:cNvPr id="0" name=""/>
        <dsp:cNvSpPr/>
      </dsp:nvSpPr>
      <dsp:spPr>
        <a:xfrm>
          <a:off x="3946098" y="976564"/>
          <a:ext cx="2342261" cy="16220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236,0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9114" y="1214109"/>
        <a:ext cx="1656229" cy="1146966"/>
      </dsp:txXfrm>
    </dsp:sp>
    <dsp:sp modelId="{BF924337-8280-4AF8-9A2A-8B3DF7FB59FA}">
      <dsp:nvSpPr>
        <dsp:cNvPr id="0" name=""/>
        <dsp:cNvSpPr/>
      </dsp:nvSpPr>
      <dsp:spPr>
        <a:xfrm>
          <a:off x="3637040" y="3454701"/>
          <a:ext cx="2453820" cy="1493656"/>
        </a:xfrm>
        <a:prstGeom prst="ellipse">
          <a:avLst/>
        </a:prstGeom>
        <a:solidFill>
          <a:srgbClr val="D77DD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14,5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6394" y="3673442"/>
        <a:ext cx="1735112" cy="1056174"/>
      </dsp:txXfrm>
    </dsp:sp>
    <dsp:sp modelId="{E90FE364-E529-419C-BA40-468F0CAB75F6}">
      <dsp:nvSpPr>
        <dsp:cNvPr id="0" name=""/>
        <dsp:cNvSpPr/>
      </dsp:nvSpPr>
      <dsp:spPr>
        <a:xfrm>
          <a:off x="416916" y="3435815"/>
          <a:ext cx="2677486" cy="1531428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2,1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25" y="3660087"/>
        <a:ext cx="1893268" cy="1082884"/>
      </dsp:txXfrm>
    </dsp:sp>
    <dsp:sp modelId="{46BC8F46-6764-4D4B-A9E9-56A835728750}">
      <dsp:nvSpPr>
        <dsp:cNvPr id="0" name=""/>
        <dsp:cNvSpPr/>
      </dsp:nvSpPr>
      <dsp:spPr>
        <a:xfrm>
          <a:off x="0" y="1080119"/>
          <a:ext cx="2408689" cy="1650490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16,5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744" y="1321828"/>
        <a:ext cx="1703201" cy="116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846505" y="-88486"/>
          <a:ext cx="2477895" cy="1051858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Пенсионное обеспечение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5,4 млн.руб.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897852" y="-37139"/>
        <a:ext cx="2375201" cy="949164"/>
      </dsp:txXfrm>
    </dsp:sp>
    <dsp:sp modelId="{595EC460-6EB2-44B5-A857-29BA9224B081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3209592" y="447781"/>
              </a:moveTo>
              <a:arcTo wR="1961970" hR="1961970" stAng="18569218" swAng="19533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4636046" y="1805175"/>
          <a:ext cx="2822753" cy="1188473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7,3 млн.руб.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4694062" y="1863191"/>
        <a:ext cx="2706721" cy="1072441"/>
      </dsp:txXfrm>
    </dsp:sp>
    <dsp:sp modelId="{E272972E-13C5-4205-A076-D70502890D6C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3827222" y="2570379"/>
              </a:moveTo>
              <a:arcTo wR="1961970" hR="1961970" stAng="1083919" swAng="262362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3171242" y="3519081"/>
          <a:ext cx="1828421" cy="168460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1,5 млн.руб.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53477" y="3601316"/>
        <a:ext cx="1663951" cy="1520132"/>
      </dsp:txXfrm>
    </dsp:sp>
    <dsp:sp modelId="{17E1B58F-E3F9-4F86-A0E3-EDEB7AE3A240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1036979" y="3692207"/>
              </a:moveTo>
              <a:arcTo wR="1961970" hR="1961970" stAng="7087746" swAng="213147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1209272" y="1539652"/>
          <a:ext cx="1828421" cy="171951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11,6 млн.руб.</a:t>
          </a:r>
          <a:endParaRPr lang="ru-RU" sz="1600" b="1" kern="1200" dirty="0"/>
        </a:p>
      </dsp:txBody>
      <dsp:txXfrm>
        <a:off x="1293212" y="1623592"/>
        <a:ext cx="1660541" cy="1551639"/>
      </dsp:txXfrm>
    </dsp:sp>
    <dsp:sp modelId="{BEE478A5-B259-4C62-89A0-284551E5FA98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202127" y="1094629"/>
              </a:moveTo>
              <a:arcTo wR="1961970" hR="1961970" stAng="12374187" swAng="146144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382501" y="0"/>
          <a:ext cx="5400675" cy="5400675"/>
        </a:xfrm>
        <a:prstGeom prst="triangle">
          <a:avLst/>
        </a:prstGeom>
        <a:solidFill>
          <a:srgbClr val="362BC3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03758" y="432608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место 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30047" y="458897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08278"/>
            <a:ext cx="9144000" cy="4165714"/>
          </a:xfrm>
          <a:prstGeom prst="rect">
            <a:avLst/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altLang="ko-KR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800761"/>
              </p:ext>
            </p:extLst>
          </p:nvPr>
        </p:nvGraphicFramePr>
        <p:xfrm>
          <a:off x="323528" y="1412776"/>
          <a:ext cx="8668072" cy="511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178010"/>
              </p:ext>
            </p:extLst>
          </p:nvPr>
        </p:nvGraphicFramePr>
        <p:xfrm>
          <a:off x="251521" y="1881897"/>
          <a:ext cx="8352928" cy="4427423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007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44,5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43,1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97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06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49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2020 год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42676"/>
              </p:ext>
            </p:extLst>
          </p:nvPr>
        </p:nvGraphicFramePr>
        <p:xfrm>
          <a:off x="251521" y="1340768"/>
          <a:ext cx="8442682" cy="5328592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2019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364 943,4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404 299,0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391 391,7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16 676,6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18 765,6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18 380,2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254,9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245,9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17 259,4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23 875,7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22 860,3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75374"/>
              </p:ext>
            </p:extLst>
          </p:nvPr>
        </p:nvGraphicFramePr>
        <p:xfrm>
          <a:off x="977480" y="238125"/>
          <a:ext cx="7716725" cy="5463200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2019 года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27 835,7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50 499,9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29 861,3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60 675,5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303 019,8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246 147,3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528,7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3 122,4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3 122,4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«Обеспечение безопасности и жизнедеятельности населения"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340,2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3 996,4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3 875,5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7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Муниципальная программа «Обеспечение жильем молодых семей"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1 671,1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1 671,1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/>
              <a:t>удельный вес расходов по программам  в общем объеме расходов </a:t>
            </a:r>
            <a:r>
              <a:rPr lang="ru-RU" sz="1800" dirty="0" smtClean="0">
                <a:latin typeface="Arial" charset="0"/>
              </a:rPr>
              <a:t>за</a:t>
            </a:r>
            <a:r>
              <a:rPr lang="ru-RU" sz="1800" b="1" dirty="0" smtClean="0"/>
              <a:t> 2020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1916113"/>
            <a:ext cx="3786213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- Осуществление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администрацией 34,4 %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4,2%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место- Развитие физкультуры и </a:t>
            </a: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- 3,2%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–Развитие культуры </a:t>
            </a:r>
          </a:p>
          <a:p>
            <a:pPr lvl="0" fontAlgn="ctr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 района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2,6%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500562" y="1268413"/>
            <a:ext cx="3743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54,8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0.liveinternet.ru/images/attach/c/6/93/620/93620142_2031587_budgetsemy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r="153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kazan-day.ru/www/news/2014/10/8116310.3262062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25345"/>
              </p:ext>
            </p:extLst>
          </p:nvPr>
        </p:nvGraphicFramePr>
        <p:xfrm>
          <a:off x="539552" y="3645024"/>
          <a:ext cx="7751557" cy="2942929"/>
        </p:xfrm>
        <a:graphic>
          <a:graphicData uri="http://schemas.openxmlformats.org/drawingml/2006/table">
            <a:tbl>
              <a:tblPr/>
              <a:tblGrid>
                <a:gridCol w="5919407"/>
                <a:gridCol w="183215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17 174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35 000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75207"/>
              </p:ext>
            </p:extLst>
          </p:nvPr>
        </p:nvGraphicFramePr>
        <p:xfrm>
          <a:off x="107504" y="4077072"/>
          <a:ext cx="8928992" cy="2649855"/>
        </p:xfrm>
        <a:graphic>
          <a:graphicData uri="http://schemas.openxmlformats.org/drawingml/2006/table">
            <a:tbl>
              <a:tblPr/>
              <a:tblGrid>
                <a:gridCol w="6696744"/>
                <a:gridCol w="2232248"/>
              </a:tblGrid>
              <a:tr h="1254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55 374 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39514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53 200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тыс.руб.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83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2 174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2020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011353"/>
              </p:ext>
            </p:extLst>
          </p:nvPr>
        </p:nvGraphicFramePr>
        <p:xfrm>
          <a:off x="539553" y="1325188"/>
          <a:ext cx="8165060" cy="496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2020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2020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494 896,3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794 220,1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713 381,0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123 145,0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127 218,6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125 524,2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371 751,3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667 001,5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587 856,8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488 556,4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804 500,1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712 551,7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429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6 339,9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-10 280,0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829,3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25366"/>
              </p:ext>
            </p:extLst>
          </p:nvPr>
        </p:nvGraphicFramePr>
        <p:xfrm>
          <a:off x="251521" y="1772816"/>
          <a:ext cx="8424934" cy="4764140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118 585,3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127 218,6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125 524,2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89 536,4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102 057,9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102 393,8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29 048,9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25 160,7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23 130,4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28038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789391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Удельный вес расходов всего по экономической структуре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922414"/>
              </p:ext>
            </p:extLst>
          </p:nvPr>
        </p:nvGraphicFramePr>
        <p:xfrm>
          <a:off x="323528" y="1554162"/>
          <a:ext cx="8668072" cy="4175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57"/>
                <a:gridCol w="5257058"/>
                <a:gridCol w="2889357"/>
              </a:tblGrid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районного бюджета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в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 начислениями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1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1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Перечисления другим бюджетам бюджетной системы Российской Федерации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1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стоимости основных средств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Работы, услуги по содержанию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22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35532740"/>
              </p:ext>
            </p:extLst>
          </p:nvPr>
        </p:nvGraphicFramePr>
        <p:xfrm>
          <a:off x="0" y="476672"/>
          <a:ext cx="8964488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35677"/>
            <a:ext cx="8686800" cy="838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функциональному признаку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08432854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1" y="2420888"/>
            <a:ext cx="3672408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89289"/>
              </p:ext>
            </p:extLst>
          </p:nvPr>
        </p:nvGraphicFramePr>
        <p:xfrm>
          <a:off x="4107145" y="1142087"/>
          <a:ext cx="4896544" cy="7845269"/>
        </p:xfrm>
        <a:graphic>
          <a:graphicData uri="http://schemas.openxmlformats.org/drawingml/2006/table">
            <a:tbl>
              <a:tblPr/>
              <a:tblGrid>
                <a:gridCol w="2909124"/>
                <a:gridCol w="496855"/>
                <a:gridCol w="496855"/>
                <a:gridCol w="496855"/>
                <a:gridCol w="496855"/>
              </a:tblGrid>
              <a:tr h="17282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192,7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183,0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Карелия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179,8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 переселение граждан из аварийного жилья, мероприятия по сносу аварийных домов, формирование зем.участков под аварийными домами, для разработки ПСД под снос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аварийн.строений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оценка недвижимости).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25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3,2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оценку, ремонт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жильяна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оплату взносов в Фонд капремонта,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софинансирование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субсидии на снос аварийных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домов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0,3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- 0,2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ремонт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комм.сетей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п.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Тойвола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0,1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9,5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- 6,3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ППМИ, поддержку ТОС, поощрение победителей конкурса по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лучшая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муниц.практика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3,2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софин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субсидии по ППМИ, ТОС, благоустройство города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7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5387</TotalTime>
  <Words>892</Words>
  <Application>Microsoft Office PowerPoint</Application>
  <PresentationFormat>Экран (4:3)</PresentationFormat>
  <Paragraphs>262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돋움</vt:lpstr>
      <vt:lpstr>Franklin Gothic Book</vt:lpstr>
      <vt:lpstr>Franklin Gothic Medium</vt:lpstr>
      <vt:lpstr>Helios</vt:lpstr>
      <vt:lpstr>Times New Roman</vt:lpstr>
      <vt:lpstr>Wingdings</vt:lpstr>
      <vt:lpstr>Wingdings 2</vt:lpstr>
      <vt:lpstr>Трек</vt:lpstr>
      <vt:lpstr>Презентация PowerPoint</vt:lpstr>
      <vt:lpstr>    Основные параметры исполнения бюджета муниципального образования «Суоярвский  район»  за 2020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Удельный вес расходов всего по экономической структуре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2020 год</vt:lpstr>
      <vt:lpstr>Презентация PowerPoint</vt:lpstr>
      <vt:lpstr>удельный вес расходов по программам  в общем объеме расходов за 2020 год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Пользователь Windows</cp:lastModifiedBy>
  <cp:revision>289</cp:revision>
  <cp:lastPrinted>2021-04-20T12:00:26Z</cp:lastPrinted>
  <dcterms:modified xsi:type="dcterms:W3CDTF">2021-04-20T12:31:54Z</dcterms:modified>
</cp:coreProperties>
</file>