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61" d="100"/>
          <a:sy n="61" d="100"/>
        </p:scale>
        <p:origin x="-102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2020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20539.2</c:v>
                </c:pt>
                <c:pt idx="1">
                  <c:v>1282.7</c:v>
                </c:pt>
                <c:pt idx="2">
                  <c:v>759.2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96255</c:v>
                </c:pt>
                <c:pt idx="1">
                  <c:v>1969</c:v>
                </c:pt>
                <c:pt idx="2">
                  <c:v>2805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2021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22161.4</c:v>
                </c:pt>
                <c:pt idx="1">
                  <c:v>1618.8</c:v>
                </c:pt>
                <c:pt idx="2">
                  <c:v>820.1</c:v>
                </c:pt>
              </c:numCache>
            </c:numRef>
          </c:val>
        </c:ser>
        <c:dLbls/>
        <c:axId val="81891328"/>
        <c:axId val="81892864"/>
      </c:barChart>
      <c:catAx>
        <c:axId val="81891328"/>
        <c:scaling>
          <c:orientation val="minMax"/>
        </c:scaling>
        <c:axPos val="b"/>
        <c:numFmt formatCode="General" sourceLinked="0"/>
        <c:tickLblPos val="nextTo"/>
        <c:crossAx val="81892864"/>
        <c:crosses val="autoZero"/>
        <c:auto val="1"/>
        <c:lblAlgn val="ctr"/>
        <c:lblOffset val="100"/>
      </c:catAx>
      <c:valAx>
        <c:axId val="81892864"/>
        <c:scaling>
          <c:orientation val="minMax"/>
        </c:scaling>
        <c:axPos val="l"/>
        <c:majorGridlines/>
        <c:numFmt formatCode="General" sourceLinked="1"/>
        <c:tickLblPos val="nextTo"/>
        <c:crossAx val="818913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14,5%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71.099999999999994</c:v>
                </c:pt>
                <c:pt idx="1">
                  <c:v>3.3</c:v>
                </c:pt>
                <c:pt idx="2">
                  <c:v>14.5</c:v>
                </c:pt>
                <c:pt idx="3">
                  <c:v>3.3</c:v>
                </c:pt>
                <c:pt idx="4">
                  <c:v>2.2999999999999998</c:v>
                </c:pt>
                <c:pt idx="5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22161.4</c:v>
                </c:pt>
                <c:pt idx="1">
                  <c:v>1035.5999999999999</c:v>
                </c:pt>
                <c:pt idx="2">
                  <c:v>4507.2</c:v>
                </c:pt>
                <c:pt idx="3">
                  <c:v>1012.9</c:v>
                </c:pt>
                <c:pt idx="4">
                  <c:v>729.4</c:v>
                </c:pt>
                <c:pt idx="5">
                  <c:v>1715.4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74,6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18,8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49,2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2,9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1,3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1,7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0,2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1,7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74,6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1347" y="1762592"/>
        <a:ext cx="2578877" cy="1681621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18,8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6688" y="-54924"/>
        <a:ext cx="2048196" cy="1365867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49,2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6098" y="976564"/>
        <a:ext cx="2342261" cy="162205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2,9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7040" y="3454701"/>
        <a:ext cx="2453820" cy="1493656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0,03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916" y="3435815"/>
        <a:ext cx="2677486" cy="1531428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3,6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80119"/>
        <a:ext cx="2408689" cy="1650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2021 года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455480"/>
              </p:ext>
            </p:extLst>
          </p:nvPr>
        </p:nvGraphicFramePr>
        <p:xfrm>
          <a:off x="251521" y="1881897"/>
          <a:ext cx="8352928" cy="4715456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41,2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61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070182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60 405,4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374 632,6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77 994,3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3 655,3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3 893,3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3 767,9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20 120,1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5 687,4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6882455"/>
              </p:ext>
            </p:extLst>
          </p:nvPr>
        </p:nvGraphicFramePr>
        <p:xfrm>
          <a:off x="977480" y="238125"/>
          <a:ext cx="7716725" cy="573752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3 101,7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60 268,4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3 481,9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11 182,8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305 749,2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71 567,0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43,2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1 квартал  2021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44,0%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3,5%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место-Развитие культуры </a:t>
            </a:r>
          </a:p>
          <a:p>
            <a:pPr algn="ctr" eaLnBrk="0" hangingPunct="0"/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2,4%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2,1%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47,9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01.04.2021 года 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5" b="4545"/>
          <a:stretch>
            <a:fillRect/>
          </a:stretch>
        </p:blipFill>
        <p:spPr>
          <a:xfrm>
            <a:off x="1835696" y="908720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xmlns="" val="21767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921069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2 826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6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1039791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45 374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7 826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9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0743062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квартал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квартал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87 781,3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764 661,0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171 824,9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28 400,2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124 400,5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59 381,1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640 260,5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140 663,0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83 885,6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778 888,0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162 772,5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3 895,7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-14 227,0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9 052,4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585952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28 400,2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124 400,5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22 581,1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101 029,0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5 819,1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23 371,5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6 561,6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77182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594034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523799"/>
              </p:ext>
            </p:extLst>
          </p:nvPr>
        </p:nvGraphicFramePr>
        <p:xfrm>
          <a:off x="304800" y="188637"/>
          <a:ext cx="8686800" cy="679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2020 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39 раз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57 725,9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74 551,6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3 655,3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079,2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887,7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767,9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5 687,4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2 раза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677,3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83 885,7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6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76737228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90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0110885"/>
              </p:ext>
            </p:extLst>
          </p:nvPr>
        </p:nvGraphicFramePr>
        <p:xfrm>
          <a:off x="4107145" y="1142087"/>
          <a:ext cx="4896544" cy="669559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62,0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61,9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61,8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0,1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 оплату взносов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за оказание экспертных услуг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0,08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0,08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3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9142347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0851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5656</TotalTime>
  <Words>908</Words>
  <Application>Microsoft Office PowerPoint</Application>
  <PresentationFormat>Экран (4:3)</PresentationFormat>
  <Paragraphs>294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Слайд 6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 2021 годА</vt:lpstr>
      <vt:lpstr>Слайд 12</vt:lpstr>
      <vt:lpstr>удельный вес расходов по программам  в общем объеме расходов за 1 квартал  2021 года </vt:lpstr>
      <vt:lpstr>Просроченная кредиторская задолженность</vt:lpstr>
      <vt:lpstr>Источники финансирования дефицита бюджета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310</cp:revision>
  <cp:lastPrinted>2021-04-20T12:00:26Z</cp:lastPrinted>
  <dcterms:modified xsi:type="dcterms:W3CDTF">2021-05-28T06:25:20Z</dcterms:modified>
</cp:coreProperties>
</file>