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8" r:id="rId2"/>
    <p:sldId id="259" r:id="rId3"/>
    <p:sldId id="276" r:id="rId4"/>
    <p:sldId id="299" r:id="rId5"/>
    <p:sldId id="278" r:id="rId6"/>
    <p:sldId id="311" r:id="rId7"/>
    <p:sldId id="279" r:id="rId8"/>
    <p:sldId id="302" r:id="rId9"/>
    <p:sldId id="313" r:id="rId10"/>
    <p:sldId id="303" r:id="rId11"/>
    <p:sldId id="304" r:id="rId12"/>
    <p:sldId id="310" r:id="rId13"/>
    <p:sldId id="309" r:id="rId14"/>
    <p:sldId id="312" r:id="rId15"/>
    <p:sldId id="296" r:id="rId16"/>
    <p:sldId id="297" r:id="rId17"/>
    <p:sldId id="288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4" autoAdjust="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2019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76372</c:v>
                </c:pt>
                <c:pt idx="1">
                  <c:v>6641</c:v>
                </c:pt>
                <c:pt idx="2">
                  <c:v>1924.8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2020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93612</c:v>
                </c:pt>
                <c:pt idx="1">
                  <c:v>5273.9</c:v>
                </c:pt>
                <c:pt idx="2">
                  <c:v>3172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2020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93944.4</c:v>
                </c:pt>
                <c:pt idx="1">
                  <c:v>5272.7</c:v>
                </c:pt>
                <c:pt idx="2">
                  <c:v>3176.7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026896"/>
        <c:axId val="154028072"/>
      </c:barChart>
      <c:catAx>
        <c:axId val="15402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028072"/>
        <c:crosses val="autoZero"/>
        <c:auto val="1"/>
        <c:lblAlgn val="ctr"/>
        <c:lblOffset val="100"/>
        <c:noMultiLvlLbl val="0"/>
      </c:catAx>
      <c:valAx>
        <c:axId val="154028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0268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5,2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14,5%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6,3%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4,2%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74.8</c:v>
                </c:pt>
                <c:pt idx="1">
                  <c:v>3.6</c:v>
                </c:pt>
                <c:pt idx="2">
                  <c:v>9</c:v>
                </c:pt>
                <c:pt idx="3">
                  <c:v>4</c:v>
                </c:pt>
                <c:pt idx="4">
                  <c:v>3.2</c:v>
                </c:pt>
                <c:pt idx="5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тыс.руб.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93944.4</c:v>
                </c:pt>
                <c:pt idx="1">
                  <c:v>4488.6000000000004</c:v>
                </c:pt>
                <c:pt idx="2">
                  <c:v>11292.1</c:v>
                </c:pt>
                <c:pt idx="3">
                  <c:v>4987.5</c:v>
                </c:pt>
                <c:pt idx="4">
                  <c:v>3988</c:v>
                </c:pt>
                <c:pt idx="5">
                  <c:v>6823.6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963649213457681"/>
          <c:y val="1.971968850966358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уд.вес</c:v>
                </c:pt>
              </c:strCache>
            </c:strRef>
          </c:tx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5.9531286114722894E-2"/>
                  <c:y val="1.49951546135851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Соцполитика</c:v>
                </c:pt>
                <c:pt idx="9">
                  <c:v>Физкультура и спорт</c:v>
                </c:pt>
                <c:pt idx="10">
                  <c:v>СМИ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Лист1!$B$2:$B$14</c:f>
              <c:numCache>
                <c:formatCode>0.00</c:formatCode>
                <c:ptCount val="13"/>
                <c:pt idx="0">
                  <c:v>6.0499048700606561</c:v>
                </c:pt>
                <c:pt idx="1">
                  <c:v>0.16697735757279084</c:v>
                </c:pt>
                <c:pt idx="2">
                  <c:v>0.54389035911359129</c:v>
                </c:pt>
                <c:pt idx="3">
                  <c:v>0.76807058350994029</c:v>
                </c:pt>
                <c:pt idx="4">
                  <c:v>27.048254884522759</c:v>
                </c:pt>
                <c:pt idx="5">
                  <c:v>53.545700613723881</c:v>
                </c:pt>
                <c:pt idx="6">
                  <c:v>3.1072692690228649</c:v>
                </c:pt>
                <c:pt idx="7">
                  <c:v>0</c:v>
                </c:pt>
                <c:pt idx="8">
                  <c:v>3.6088890111412266</c:v>
                </c:pt>
                <c:pt idx="9">
                  <c:v>3.2082303641967305</c:v>
                </c:pt>
                <c:pt idx="10">
                  <c:v>0.15577817020154464</c:v>
                </c:pt>
                <c:pt idx="11">
                  <c:v>0.4002937611404197</c:v>
                </c:pt>
                <c:pt idx="12">
                  <c:v>1.3967407557935794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тыс.руб.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Соцполитика</c:v>
                </c:pt>
                <c:pt idx="9">
                  <c:v>Физкультура и спорт</c:v>
                </c:pt>
                <c:pt idx="10">
                  <c:v>СМИ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43108.7</c:v>
                </c:pt>
                <c:pt idx="1">
                  <c:v>1189.8</c:v>
                </c:pt>
                <c:pt idx="2">
                  <c:v>3875.5</c:v>
                </c:pt>
                <c:pt idx="3">
                  <c:v>5472.9</c:v>
                </c:pt>
                <c:pt idx="4">
                  <c:v>192732.79999999999</c:v>
                </c:pt>
                <c:pt idx="5">
                  <c:v>381540.8</c:v>
                </c:pt>
                <c:pt idx="6">
                  <c:v>22140.9</c:v>
                </c:pt>
                <c:pt idx="7">
                  <c:v>0</c:v>
                </c:pt>
                <c:pt idx="8">
                  <c:v>25715.200000000001</c:v>
                </c:pt>
                <c:pt idx="9">
                  <c:v>22860.3</c:v>
                </c:pt>
                <c:pt idx="10">
                  <c:v>1110</c:v>
                </c:pt>
                <c:pt idx="11">
                  <c:v>2852.3</c:v>
                </c:pt>
                <c:pt idx="12">
                  <c:v>9952.5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уд.вес2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Соцполитика</c:v>
                </c:pt>
                <c:pt idx="9">
                  <c:v>Физкультура и спорт</c:v>
                </c:pt>
                <c:pt idx="10">
                  <c:v>СМИ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Лист1!$D$2:$D$14</c:f>
              <c:numCache>
                <c:formatCode>0.00</c:formatCode>
                <c:ptCount val="13"/>
                <c:pt idx="0">
                  <c:v>6.0499048700606561</c:v>
                </c:pt>
                <c:pt idx="1">
                  <c:v>0.16697735757279084</c:v>
                </c:pt>
                <c:pt idx="2">
                  <c:v>0.54389035911359129</c:v>
                </c:pt>
                <c:pt idx="3">
                  <c:v>0.76807058350994029</c:v>
                </c:pt>
                <c:pt idx="4">
                  <c:v>27.048254884522759</c:v>
                </c:pt>
                <c:pt idx="5">
                  <c:v>53.545700613723881</c:v>
                </c:pt>
                <c:pt idx="6">
                  <c:v>3.1072692690228649</c:v>
                </c:pt>
                <c:pt idx="7">
                  <c:v>0</c:v>
                </c:pt>
                <c:pt idx="8">
                  <c:v>3.6088890111412266</c:v>
                </c:pt>
                <c:pt idx="9">
                  <c:v>3.2082303641967305</c:v>
                </c:pt>
                <c:pt idx="10">
                  <c:v>0.15577817020154464</c:v>
                </c:pt>
                <c:pt idx="11">
                  <c:v>0.4002937611404197</c:v>
                </c:pt>
                <c:pt idx="12">
                  <c:v>1.3967407557935794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План тыс.руб.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Соцполитика</c:v>
                </c:pt>
                <c:pt idx="9">
                  <c:v>Физкультура и спорт</c:v>
                </c:pt>
                <c:pt idx="10">
                  <c:v>СМИ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Лист1!$E$2:$E$14</c:f>
              <c:numCache>
                <c:formatCode>General</c:formatCode>
                <c:ptCount val="13"/>
                <c:pt idx="0">
                  <c:v>44477.5</c:v>
                </c:pt>
                <c:pt idx="1">
                  <c:v>1189.8</c:v>
                </c:pt>
                <c:pt idx="2">
                  <c:v>3996.4</c:v>
                </c:pt>
                <c:pt idx="3">
                  <c:v>7166.3</c:v>
                </c:pt>
                <c:pt idx="4">
                  <c:v>266554.09999999998</c:v>
                </c:pt>
                <c:pt idx="5">
                  <c:v>393570.6</c:v>
                </c:pt>
                <c:pt idx="6">
                  <c:v>22532.400000000001</c:v>
                </c:pt>
                <c:pt idx="7">
                  <c:v>0</c:v>
                </c:pt>
                <c:pt idx="8">
                  <c:v>26816.799999999999</c:v>
                </c:pt>
                <c:pt idx="9">
                  <c:v>23875.7</c:v>
                </c:pt>
                <c:pt idx="10">
                  <c:v>1110</c:v>
                </c:pt>
                <c:pt idx="11">
                  <c:v>3257.9</c:v>
                </c:pt>
                <c:pt idx="12">
                  <c:v>9952.5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% к плану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Здравоохранение</c:v>
                </c:pt>
                <c:pt idx="8">
                  <c:v>Соцполитика</c:v>
                </c:pt>
                <c:pt idx="9">
                  <c:v>Физкультура и спорт</c:v>
                </c:pt>
                <c:pt idx="10">
                  <c:v>СМИ</c:v>
                </c:pt>
                <c:pt idx="11">
                  <c:v>Обслуживание муниципального долга</c:v>
                </c:pt>
                <c:pt idx="12">
                  <c:v>Межбюджетные трансферты</c:v>
                </c:pt>
              </c:strCache>
            </c:strRef>
          </c:cat>
          <c:val>
            <c:numRef>
              <c:f>Лист1!$F$2:$F$14</c:f>
              <c:numCache>
                <c:formatCode>0.00</c:formatCode>
                <c:ptCount val="13"/>
                <c:pt idx="0">
                  <c:v>96.922488898881454</c:v>
                </c:pt>
                <c:pt idx="1">
                  <c:v>100</c:v>
                </c:pt>
                <c:pt idx="2">
                  <c:v>96.97477729956961</c:v>
                </c:pt>
                <c:pt idx="3">
                  <c:v>76.369953811590349</c:v>
                </c:pt>
                <c:pt idx="4">
                  <c:v>72.305321884000278</c:v>
                </c:pt>
                <c:pt idx="5">
                  <c:v>96.943420062372539</c:v>
                </c:pt>
                <c:pt idx="6">
                  <c:v>98.262501997124147</c:v>
                </c:pt>
                <c:pt idx="7">
                  <c:v>0</c:v>
                </c:pt>
                <c:pt idx="8">
                  <c:v>95.892127323170556</c:v>
                </c:pt>
                <c:pt idx="9">
                  <c:v>95.747140397977859</c:v>
                </c:pt>
                <c:pt idx="10">
                  <c:v>100</c:v>
                </c:pt>
                <c:pt idx="11">
                  <c:v>87.550262438994451</c:v>
                </c:pt>
                <c:pt idx="12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2174493401073239"/>
          <c:y val="0"/>
          <c:w val="0.378255065989268"/>
          <c:h val="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351,8 МЛН.РУБ.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111,5 МЛН.РУБ.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236,0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rgbClr val="D77DD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14,5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2,1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16,5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57251" custScaleY="10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79828" custScaleY="124534" custRadScaleRad="131288" custRadScaleInc="-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25192" custRadScaleInc="-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Пенсионное обеспечение</a:t>
          </a:r>
        </a:p>
        <a:p>
          <a:r>
            <a:rPr lang="ru-RU" sz="1400" b="1" dirty="0" smtClean="0">
              <a:solidFill>
                <a:srgbClr val="C00000"/>
              </a:solidFill>
            </a:rPr>
            <a:t>5,4 млн.руб.</a:t>
          </a:r>
          <a:endParaRPr lang="ru-RU" sz="1400" b="1" dirty="0">
            <a:solidFill>
              <a:srgbClr val="C00000"/>
            </a:solidFill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7,3 млн.руб.</a:t>
          </a:r>
          <a:endParaRPr lang="ru-RU" sz="1400" b="1" dirty="0">
            <a:solidFill>
              <a:srgbClr val="002060"/>
            </a:solidFill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1,5 млн.руб.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Охрана семьи и детства</a:t>
          </a:r>
        </a:p>
        <a:p>
          <a:r>
            <a:rPr lang="ru-RU" sz="1600" b="1" dirty="0" smtClean="0"/>
            <a:t>11,6 млн.руб.</a:t>
          </a:r>
          <a:endParaRPr lang="ru-RU" sz="1600" b="1" dirty="0"/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 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rgbClr val="362BC3"/>
        </a:solidFill>
        <a:ln>
          <a:solidFill>
            <a:schemeClr val="accent1"/>
          </a:solidFill>
        </a:ln>
      </dgm:spPr>
    </dgm:pt>
    <dgm:pt modelId="{F4DDAFA7-0E13-4881-BB84-F25465F54188}" type="pres">
      <dgm:prSet presAssocID="{82C1A2F7-7505-43F9-BB8E-F6DFA497E5F0}" presName="theList" presStyleCnt="0"/>
      <dgm:spPr/>
    </dgm:pt>
    <dgm:pt modelId="{AEC60166-9A95-4844-999E-5D555999CD02}" type="pres">
      <dgm:prSet presAssocID="{C870A8AD-F322-4B9F-BB91-D3603DC679C4}" presName="aNode" presStyleLbl="fgAcc1" presStyleIdx="0" presStyleCnt="5" custAng="0" custScaleY="165761" custLinFactY="-21239" custLinFactNeighborX="26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0" y="2108278"/>
            <a:ext cx="9144000" cy="4165714"/>
          </a:xfrm>
          <a:prstGeom prst="rect">
            <a:avLst/>
          </a:prstGeom>
          <a:solidFill>
            <a:srgbClr val="00B0F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944000"/>
            <a:ext cx="9144000" cy="2777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8172450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altLang="ko-KR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 ИСПОЛНЕНИИ БЮДЖЕТА </a:t>
            </a: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             «Суоярвский район»</a:t>
            </a:r>
            <a:endParaRPr lang="ru-RU" altLang="ko-KR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2020 год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754"/>
            <a:ext cx="8640960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800761"/>
              </p:ext>
            </p:extLst>
          </p:nvPr>
        </p:nvGraphicFramePr>
        <p:xfrm>
          <a:off x="323528" y="1412776"/>
          <a:ext cx="8668072" cy="511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851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Общегосударственное управление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178010"/>
              </p:ext>
            </p:extLst>
          </p:nvPr>
        </p:nvGraphicFramePr>
        <p:xfrm>
          <a:off x="251521" y="1881897"/>
          <a:ext cx="8352928" cy="4427423"/>
        </p:xfrm>
        <a:graphic>
          <a:graphicData uri="http://schemas.openxmlformats.org/drawingml/2006/table">
            <a:tbl>
              <a:tblPr/>
              <a:tblGrid>
                <a:gridCol w="3696990"/>
                <a:gridCol w="532107"/>
                <a:gridCol w="502545"/>
                <a:gridCol w="1461045"/>
                <a:gridCol w="1569010"/>
                <a:gridCol w="591231"/>
              </a:tblGrid>
              <a:tr h="2007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294" marR="9294" marT="929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9294" marR="9294" marT="92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в %</a:t>
                      </a: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2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44,5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43,1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97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39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0674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4908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4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реализации муниципальных </a:t>
            </a:r>
            <a:b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  за 2020 год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42676"/>
              </p:ext>
            </p:extLst>
          </p:nvPr>
        </p:nvGraphicFramePr>
        <p:xfrm>
          <a:off x="251521" y="1340768"/>
          <a:ext cx="8442682" cy="5328592"/>
        </p:xfrm>
        <a:graphic>
          <a:graphicData uri="http://schemas.openxmlformats.org/drawingml/2006/table">
            <a:tbl>
              <a:tblPr/>
              <a:tblGrid>
                <a:gridCol w="3434908"/>
                <a:gridCol w="1465873"/>
                <a:gridCol w="1235092"/>
                <a:gridCol w="1235092"/>
                <a:gridCol w="1071717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 тыс. руб.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2019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2020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исп-ия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от плана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программа "Развитие образования в Суоярвском районе"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364 943,4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404 299,0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391 391,7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Муниципальная программа "Молодежь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 Муниципальная программа "Развитие культуры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16 676,6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18 765,6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18 380,2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 Муниципальная программа "Ветеран"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254,9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245,9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физической культуры и спорта в Суоярвском районе"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17 259,4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23 875,7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22 860,3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775374"/>
              </p:ext>
            </p:extLst>
          </p:nvPr>
        </p:nvGraphicFramePr>
        <p:xfrm>
          <a:off x="977480" y="238125"/>
          <a:ext cx="7716725" cy="5463200"/>
        </p:xfrm>
        <a:graphic>
          <a:graphicData uri="http://schemas.openxmlformats.org/drawingml/2006/table">
            <a:tbl>
              <a:tblPr/>
              <a:tblGrid>
                <a:gridCol w="3613390"/>
                <a:gridCol w="1049308"/>
                <a:gridCol w="1049308"/>
                <a:gridCol w="1049308"/>
                <a:gridCol w="955411"/>
              </a:tblGrid>
              <a:tr h="595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2019 года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2020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Муниципальная программа "Управление муниципальными финансами"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27 835,7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50 499,9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29 861,3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7. Муниципальная программа "Осуществление полномочий местной администрацией"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60 675,5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303 019,8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246 147,3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8. Муниципальная программа развития и поддержки малого и среднего предпринимательства в Суоярвском районе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528,7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3 122,4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3 122,4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9. Муниципальная программа «Обеспечение безопасности и жизнедеятельности населения"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340,2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3 996,4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3 875,5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76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10. Муниципальная программа «Обеспечение жильем молодых семей"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1 671,1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1 671,1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15</a:t>
            </a:r>
          </a:p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8775" y="333375"/>
            <a:ext cx="7515225" cy="1038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/>
              <a:t>удельный вес расходов по программам  в общем объеме расходов </a:t>
            </a:r>
            <a:r>
              <a:rPr lang="ru-RU" sz="1800" dirty="0" smtClean="0">
                <a:latin typeface="Arial" charset="0"/>
              </a:rPr>
              <a:t>за</a:t>
            </a:r>
            <a:r>
              <a:rPr lang="ru-RU" sz="1800" b="1" dirty="0" smtClean="0"/>
              <a:t> 2020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914400" y="99536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4500563" y="1214422"/>
            <a:ext cx="3527425" cy="7016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4500562" y="1916113"/>
            <a:ext cx="3786213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 - Осуществление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полномочий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местной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администрацией 34,4 %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4500562" y="2852738"/>
            <a:ext cx="3786213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муниципальными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финансами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4,2%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4500562" y="3714753"/>
            <a:ext cx="3857651" cy="10001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место- Развитие физкультуры и </a:t>
            </a: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спорта - 3,2%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4500563" y="4714885"/>
            <a:ext cx="3857651" cy="12144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–Развитие культуры </a:t>
            </a:r>
          </a:p>
          <a:p>
            <a:pPr lvl="0" fontAlgn="ctr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Суоярвского района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2,6%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4500562" y="1268413"/>
            <a:ext cx="37438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  <a:p>
            <a:pPr algn="ctr" eaLnBrk="0" hangingPunct="0"/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1место –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54,8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 руб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0.liveinternet.ru/images/attach/c/6/93/620/93620142_2031587_budgetsemy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9" r="153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kazan-day.ru/www/news/2014/10/8116310.3262062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blast45.ru/uploads/publications/8519/big/a890f619b420e58e8d7dc964b9959cc57e4e23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742"/>
            <a:ext cx="8424936" cy="51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финансирования дефицита бюджета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25345"/>
              </p:ext>
            </p:extLst>
          </p:nvPr>
        </p:nvGraphicFramePr>
        <p:xfrm>
          <a:off x="539552" y="3645024"/>
          <a:ext cx="7751557" cy="2942929"/>
        </p:xfrm>
        <a:graphic>
          <a:graphicData uri="http://schemas.openxmlformats.org/drawingml/2006/table">
            <a:tbl>
              <a:tblPr/>
              <a:tblGrid>
                <a:gridCol w="5919407"/>
                <a:gridCol w="1832150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ru-RU" sz="7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</a:tr>
              <a:tr h="568475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</a:t>
                      </a:r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17 174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  <a:p>
                      <a:pPr algn="l" fontAlgn="b"/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35 000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td2.mycdn.me/image?id=849829012355&amp;t=20&amp;plc=WEB&amp;tkn=*GUnCAnkyLlQBT-IlbMTXc_zMx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85"/>
            <a:ext cx="8964488" cy="4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075207"/>
              </p:ext>
            </p:extLst>
          </p:nvPr>
        </p:nvGraphicFramePr>
        <p:xfrm>
          <a:off x="107504" y="4077072"/>
          <a:ext cx="8928992" cy="2649855"/>
        </p:xfrm>
        <a:graphic>
          <a:graphicData uri="http://schemas.openxmlformats.org/drawingml/2006/table">
            <a:tbl>
              <a:tblPr/>
              <a:tblGrid>
                <a:gridCol w="6696744"/>
                <a:gridCol w="2232248"/>
              </a:tblGrid>
              <a:tr h="12546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униципальный </a:t>
                      </a: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начало года</a:t>
                      </a:r>
                      <a:endParaRPr lang="ru-RU" sz="3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55 374 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b"/>
                      <a:endParaRPr lang="ru-RU" sz="2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839514"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конец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53 200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тыс.руб.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83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2 174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http://cs4-1.4pda.to/62682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1783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2020 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011353"/>
              </p:ext>
            </p:extLst>
          </p:nvPr>
        </p:nvGraphicFramePr>
        <p:xfrm>
          <a:off x="539553" y="1325188"/>
          <a:ext cx="8165060" cy="496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058553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2019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 на 2020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2020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494 896,3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794 220,1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713 381,0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896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793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123 145,0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127 218,6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125 524,2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63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371 751,3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667 001,5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587 856,8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488 556,4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804 500,1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712 551,7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429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3.Дефицит/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6 339,9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-10 280,0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829,3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862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1143000"/>
            <a:ext cx="5616624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525366"/>
              </p:ext>
            </p:extLst>
          </p:nvPr>
        </p:nvGraphicFramePr>
        <p:xfrm>
          <a:off x="251521" y="1772816"/>
          <a:ext cx="8424934" cy="4764140"/>
        </p:xfrm>
        <a:graphic>
          <a:graphicData uri="http://schemas.openxmlformats.org/drawingml/2006/table">
            <a:tbl>
              <a:tblPr/>
              <a:tblGrid>
                <a:gridCol w="2376263"/>
                <a:gridCol w="1440160"/>
                <a:gridCol w="1296144"/>
                <a:gridCol w="1224136"/>
                <a:gridCol w="1116848"/>
                <a:gridCol w="971383"/>
              </a:tblGrid>
              <a:tr h="217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поступлений на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плану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118 585,3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127 218,6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125 524,2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89 536,4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102 057,9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102 393,8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29 048,9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25 160,7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23 130,4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1" y="5897"/>
            <a:ext cx="2016047" cy="227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280386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789391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Удельный вес расходов всего по экономической структуре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922414"/>
              </p:ext>
            </p:extLst>
          </p:nvPr>
        </p:nvGraphicFramePr>
        <p:xfrm>
          <a:off x="323528" y="1554162"/>
          <a:ext cx="8668072" cy="4175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657"/>
                <a:gridCol w="5257058"/>
                <a:gridCol w="2889357"/>
              </a:tblGrid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районного бюджета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Уд.вес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, в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с начислениями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91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Коммунальные услуги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113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Перечисления другим бюджетам бюджетной системы Российской Федерации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1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стоимости основных средств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услуги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8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Работы, услуги по содержанию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22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35532740"/>
              </p:ext>
            </p:extLst>
          </p:nvPr>
        </p:nvGraphicFramePr>
        <p:xfrm>
          <a:off x="0" y="476672"/>
          <a:ext cx="8964488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835677"/>
            <a:ext cx="8686800" cy="838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функциональному признаку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7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8488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08432854"/>
              </p:ext>
            </p:extLst>
          </p:nvPr>
        </p:nvGraphicFramePr>
        <p:xfrm>
          <a:off x="1475656" y="1412776"/>
          <a:ext cx="62883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09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1" y="2420888"/>
            <a:ext cx="3672408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189289"/>
              </p:ext>
            </p:extLst>
          </p:nvPr>
        </p:nvGraphicFramePr>
        <p:xfrm>
          <a:off x="4107145" y="1142087"/>
          <a:ext cx="4896544" cy="7845269"/>
        </p:xfrm>
        <a:graphic>
          <a:graphicData uri="http://schemas.openxmlformats.org/drawingml/2006/table">
            <a:tbl>
              <a:tblPr/>
              <a:tblGrid>
                <a:gridCol w="2909124"/>
                <a:gridCol w="496855"/>
                <a:gridCol w="496855"/>
                <a:gridCol w="496855"/>
                <a:gridCol w="496855"/>
              </a:tblGrid>
              <a:tr h="1728201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Всего расходы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192,7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в том числе: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183,0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Республики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Карелия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179,8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 переселение граждан из аварийного жилья, мероприятия по сносу аварийных домов, формирование зем.участков под аварийными домами, для разработки ПСД под снос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аварийн.строений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оценка недвижимости).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25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3,2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оценку, ремонт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жильяна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оплату взносов в Фонд капремонта,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софинансирование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субсидии на снос аварийных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домов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Коммунальное хозяйство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0,3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бюджета Республики Карелия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- 0,2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ремонт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комм.сетей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п.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Тойвола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0,1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– 9,5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бюджета Республики Карелия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- 6,3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ППМИ, поддержку ТОС, поощрение победителей конкурса по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благоустр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лучшая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муниц.практика</a:t>
                      </a:r>
                      <a:endParaRPr lang="ru-RU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3,2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софин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субсидии по ППМИ, ТОС, благоустройство города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73">
                <a:tc gridSpan="4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793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5387</TotalTime>
  <Words>891</Words>
  <Application>Microsoft Office PowerPoint</Application>
  <PresentationFormat>Экран (4:3)</PresentationFormat>
  <Paragraphs>260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돋움</vt:lpstr>
      <vt:lpstr>Arial</vt:lpstr>
      <vt:lpstr>Calibri</vt:lpstr>
      <vt:lpstr>Franklin Gothic Book</vt:lpstr>
      <vt:lpstr>Franklin Gothic Medium</vt:lpstr>
      <vt:lpstr>Helios</vt:lpstr>
      <vt:lpstr>Times New Roman</vt:lpstr>
      <vt:lpstr>Wingdings</vt:lpstr>
      <vt:lpstr>Wingdings 2</vt:lpstr>
      <vt:lpstr>Трек</vt:lpstr>
      <vt:lpstr>Презентация PowerPoint</vt:lpstr>
      <vt:lpstr>    Основные параметры исполнения бюджета муниципального образования «Суоярвский  район»  за 2020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 </vt:lpstr>
      <vt:lpstr>Удельный вес расходов всего по экономической структуре</vt:lpstr>
      <vt:lpstr>Презентация PowerPoint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2020 год</vt:lpstr>
      <vt:lpstr>Презентация PowerPoint</vt:lpstr>
      <vt:lpstr>удельный вес расходов по программам  в общем объеме расходов за 2020 год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User</cp:lastModifiedBy>
  <cp:revision>289</cp:revision>
  <cp:lastPrinted>2021-04-20T12:00:26Z</cp:lastPrinted>
  <dcterms:modified xsi:type="dcterms:W3CDTF">2021-12-09T13:41:55Z</dcterms:modified>
</cp:coreProperties>
</file>