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полугодие 2020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42961.3</c:v>
                </c:pt>
                <c:pt idx="1">
                  <c:v>2372.1999999999998</c:v>
                </c:pt>
                <c:pt idx="2">
                  <c:v>1324.3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97095.8</c:v>
                </c:pt>
                <c:pt idx="1">
                  <c:v>2643</c:v>
                </c:pt>
                <c:pt idx="2">
                  <c:v>3279.4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полугодие 2021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46209.1</c:v>
                </c:pt>
                <c:pt idx="1">
                  <c:v>1769.3</c:v>
                </c:pt>
                <c:pt idx="2">
                  <c:v>1592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83992"/>
        <c:axId val="138383600"/>
      </c:barChart>
      <c:catAx>
        <c:axId val="138383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383600"/>
        <c:crosses val="autoZero"/>
        <c:auto val="1"/>
        <c:lblAlgn val="ctr"/>
        <c:lblOffset val="100"/>
        <c:noMultiLvlLbl val="0"/>
      </c:catAx>
      <c:valAx>
        <c:axId val="13838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83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74,7%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1,7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12,6%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74.7</c:v>
                </c:pt>
                <c:pt idx="1">
                  <c:v>1.7</c:v>
                </c:pt>
                <c:pt idx="2">
                  <c:v>12.6</c:v>
                </c:pt>
                <c:pt idx="3">
                  <c:v>3.7</c:v>
                </c:pt>
                <c:pt idx="4">
                  <c:v>2.4</c:v>
                </c:pt>
                <c:pt idx="5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46209.1</c:v>
                </c:pt>
                <c:pt idx="1">
                  <c:v>1047.8</c:v>
                </c:pt>
                <c:pt idx="2">
                  <c:v>7774.5</c:v>
                </c:pt>
                <c:pt idx="3">
                  <c:v>2298.5</c:v>
                </c:pt>
                <c:pt idx="4">
                  <c:v>1487.3</c:v>
                </c:pt>
                <c:pt idx="5">
                  <c:v>3020.1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196,4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50,3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129,3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6,8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0,9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9,1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2,6 </a:t>
          </a:r>
          <a:r>
            <a:rPr lang="ru-RU" sz="1400" b="1" dirty="0" err="1" smtClean="0">
              <a:solidFill>
                <a:srgbClr val="C00000"/>
              </a:solidFill>
            </a:rPr>
            <a:t>млн.руб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6,7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0,7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3,7 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полугодие 2021 года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5848"/>
              </p:ext>
            </p:extLst>
          </p:nvPr>
        </p:nvGraphicFramePr>
        <p:xfrm>
          <a:off x="251521" y="1881897"/>
          <a:ext cx="8352928" cy="4715456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13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8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1 п/г 2021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45854"/>
              </p:ext>
            </p:extLst>
          </p:nvPr>
        </p:nvGraphicFramePr>
        <p:xfrm>
          <a:off x="251521" y="1340768"/>
          <a:ext cx="8442682" cy="5649358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1 п/г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п/г 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плана/к 2020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174 032,2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379 810,2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203 667,9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</a:p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274,0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406,6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8 301,8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15 861,1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7 765,8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176,0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7 913,4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28 557,2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10 062,7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127,2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10338"/>
              </p:ext>
            </p:extLst>
          </p:nvPr>
        </p:nvGraphicFramePr>
        <p:xfrm>
          <a:off x="977480" y="238125"/>
          <a:ext cx="7716725" cy="601184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1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к плану/к 2020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6 213,1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65 394,3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7 172,1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40 896,9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450 169,7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178 788,7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437,2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2 577,6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«Обеспечение жильем молодых семей"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1 квартал  2021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43,7%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Развитие физкультуры и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2,5%</a:t>
            </a:r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место-Развитие культуры </a:t>
            </a:r>
          </a:p>
          <a:p>
            <a:pPr algn="ctr" eaLnBrk="0" hangingPunct="0"/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1,9%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–Управление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1,8%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49,8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01.07.2021 года 5 453,3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вся сумма по оплате коммунальных услуг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4545"/>
          <a:stretch>
            <a:fillRect/>
          </a:stretch>
        </p:blipFill>
        <p:spPr>
          <a:xfrm>
            <a:off x="1835696" y="908720"/>
            <a:ext cx="5029200" cy="3657600"/>
          </a:xfrm>
        </p:spPr>
      </p:pic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47798"/>
              </p:ext>
            </p:extLst>
          </p:nvPr>
        </p:nvGraphicFramePr>
        <p:xfrm>
          <a:off x="539552" y="3645024"/>
          <a:ext cx="7751557" cy="2942929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6 015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86050"/>
              </p:ext>
            </p:extLst>
          </p:nvPr>
        </p:nvGraphicFramePr>
        <p:xfrm>
          <a:off x="107504" y="4077072"/>
          <a:ext cx="8928992" cy="301561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53 200 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отчетную дату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42 185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тыс.руб.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11 015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полугодие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22372"/>
              </p:ext>
            </p:extLst>
          </p:nvPr>
        </p:nvGraphicFramePr>
        <p:xfrm>
          <a:off x="539553" y="1325188"/>
          <a:ext cx="8165060" cy="4933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1 полугодие 2020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2021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1 полугодие 2021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255 862,0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927 858,0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420 610,2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55 212,0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128 387,6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61 837,3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200 650,0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799 470,4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358 772,9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241 822,0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942 085,0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409 106,0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14 040,0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-14 227,0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11 504,2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50234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полугодие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полугодие  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55 212,0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128 387,6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61 837,3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46 657,8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103 018,2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49 570,4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8 554,2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25 369,4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12 266,9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35052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1961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357536"/>
              </p:ext>
            </p:extLst>
          </p:nvPr>
        </p:nvGraphicFramePr>
        <p:xfrm>
          <a:off x="304800" y="188637"/>
          <a:ext cx="8686800" cy="654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737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расходов бюджета муниципального образования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п/г 2020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п/г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или снижение к 2020 году,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540,9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2 577,6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18 458,7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в 8,3 раза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169 441,0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196 400,4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8 301,8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111,3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13 756,9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913,4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10 062,7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1 364,1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1 380,8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308,0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4 876,5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241 822,0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8627472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672408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4108"/>
              </p:ext>
            </p:extLst>
          </p:nvPr>
        </p:nvGraphicFramePr>
        <p:xfrm>
          <a:off x="4107145" y="1142087"/>
          <a:ext cx="4896544" cy="6695594"/>
        </p:xfrm>
        <a:graphic>
          <a:graphicData uri="http://schemas.openxmlformats.org/drawingml/2006/table">
            <a:tbl>
              <a:tblPr/>
              <a:tblGrid>
                <a:gridCol w="2909124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153,7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153,4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153,0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0,4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 оплату взносов в Фонд капремонта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0,02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0,02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за оказание экспертных услуг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0,3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благоустройство города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104"/>
            <a:ext cx="35471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643349"/>
              </p:ext>
            </p:extLst>
          </p:nvPr>
        </p:nvGraphicFramePr>
        <p:xfrm>
          <a:off x="323528" y="1412776"/>
          <a:ext cx="8668072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5975</TotalTime>
  <Words>930</Words>
  <Application>Microsoft Office PowerPoint</Application>
  <PresentationFormat>Экран (4:3)</PresentationFormat>
  <Paragraphs>303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돋움</vt:lpstr>
      <vt:lpstr>Arial</vt:lpstr>
      <vt:lpstr>Calibri</vt:lpstr>
      <vt:lpstr>Franklin Gothic Book</vt:lpstr>
      <vt:lpstr>Franklin Gothic Medium</vt:lpstr>
      <vt:lpstr>Helios</vt:lpstr>
      <vt:lpstr>Times New Roman</vt:lpstr>
      <vt:lpstr>Wingdings</vt:lpstr>
      <vt:lpstr>Wingdings 2</vt:lpstr>
      <vt:lpstr>Трек</vt:lpstr>
      <vt:lpstr>Презентация PowerPoint</vt:lpstr>
      <vt:lpstr>    Основные параметры исполнения бюджета муниципального образования «Суоярвский  район»  за 1 полугодие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п/г 2021 годА</vt:lpstr>
      <vt:lpstr>Презентация PowerPoint</vt:lpstr>
      <vt:lpstr>удельный вес расходов по программам  в общем объеме расходов за 1 квартал  2021 года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332</cp:revision>
  <cp:lastPrinted>2021-04-20T12:00:26Z</cp:lastPrinted>
  <dcterms:modified xsi:type="dcterms:W3CDTF">2021-12-09T13:38:42Z</dcterms:modified>
</cp:coreProperties>
</file>