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2" r:id="rId14"/>
    <p:sldId id="296" r:id="rId15"/>
    <p:sldId id="297" r:id="rId16"/>
    <p:sldId id="288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9 месяцев 2020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66431.899999999994</c:v>
                </c:pt>
                <c:pt idx="1">
                  <c:v>3306.5</c:v>
                </c:pt>
                <c:pt idx="2">
                  <c:v>2371.1999999999998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98320.1</c:v>
                </c:pt>
                <c:pt idx="1">
                  <c:v>2643</c:v>
                </c:pt>
                <c:pt idx="2">
                  <c:v>3279.4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9 месяцев 2021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70740.899999999994</c:v>
                </c:pt>
                <c:pt idx="1">
                  <c:v>2013.3</c:v>
                </c:pt>
                <c:pt idx="2">
                  <c:v>2297.5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033832"/>
        <c:axId val="219034224"/>
      </c:barChart>
      <c:catAx>
        <c:axId val="21903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9034224"/>
        <c:crosses val="autoZero"/>
        <c:auto val="1"/>
        <c:lblAlgn val="ctr"/>
        <c:lblOffset val="100"/>
        <c:noMultiLvlLbl val="0"/>
      </c:catAx>
      <c:valAx>
        <c:axId val="21903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033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76,5%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76.5</c:v>
                </c:pt>
                <c:pt idx="1">
                  <c:v>1.2</c:v>
                </c:pt>
                <c:pt idx="2">
                  <c:v>11.3</c:v>
                </c:pt>
                <c:pt idx="3">
                  <c:v>3.7</c:v>
                </c:pt>
                <c:pt idx="4">
                  <c:v>1.9</c:v>
                </c:pt>
                <c:pt idx="5">
                  <c:v>5.3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70740.899999999994</c:v>
                </c:pt>
                <c:pt idx="1">
                  <c:v>1095.4000000000001</c:v>
                </c:pt>
                <c:pt idx="2">
                  <c:v>10442.299999999999</c:v>
                </c:pt>
                <c:pt idx="3">
                  <c:v>3435.2</c:v>
                </c:pt>
                <c:pt idx="4">
                  <c:v>1801.4</c:v>
                </c:pt>
                <c:pt idx="5">
                  <c:v>4937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271,9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71,1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174,9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rgbClr val="D77DD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11,0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0,9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14,0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3,9 </a:t>
          </a:r>
          <a:r>
            <a:rPr lang="ru-RU" sz="1400" b="1" dirty="0" err="1" smtClean="0">
              <a:solidFill>
                <a:srgbClr val="C00000"/>
              </a:solidFill>
            </a:rPr>
            <a:t>млн.руб</a:t>
          </a:r>
          <a:r>
            <a:rPr lang="ru-RU" sz="1400" b="1" dirty="0" smtClean="0">
              <a:solidFill>
                <a:srgbClr val="C00000"/>
              </a:solidFill>
            </a:rPr>
            <a:t>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7,1 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1,0 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Охрана семьи и детства</a:t>
          </a:r>
        </a:p>
        <a:p>
          <a:r>
            <a:rPr lang="ru-RU" sz="1600" b="1" dirty="0" smtClean="0"/>
            <a:t>10,3 млн.руб.</a:t>
          </a:r>
          <a:endParaRPr lang="ru-RU" sz="1600" b="1" dirty="0"/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rgbClr val="362BC3"/>
        </a:solidFill>
        <a:ln>
          <a:solidFill>
            <a:schemeClr val="accent1"/>
          </a:solidFill>
        </a:ln>
      </dgm:spPr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31112" y="578198"/>
          <a:ext cx="4044567" cy="4044567"/>
        </a:xfrm>
        <a:prstGeom prst="blockArc">
          <a:avLst>
            <a:gd name="adj1" fmla="val 12036170"/>
            <a:gd name="adj2" fmla="val 16386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997650" y="661422"/>
          <a:ext cx="4044567" cy="4044567"/>
        </a:xfrm>
        <a:prstGeom prst="blockArc">
          <a:avLst>
            <a:gd name="adj1" fmla="val 7787560"/>
            <a:gd name="adj2" fmla="val 12192286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287521" y="959897"/>
          <a:ext cx="4044567" cy="4044567"/>
        </a:xfrm>
        <a:prstGeom prst="blockArc">
          <a:avLst>
            <a:gd name="adj1" fmla="val 2287017"/>
            <a:gd name="adj2" fmla="val 8512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418172" y="809632"/>
          <a:ext cx="4044567" cy="4044567"/>
        </a:xfrm>
        <a:prstGeom prst="blockArc">
          <a:avLst>
            <a:gd name="adj1" fmla="val 19685078"/>
            <a:gd name="adj2" fmla="val 2633691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293144" y="575057"/>
          <a:ext cx="4044567" cy="4044567"/>
        </a:xfrm>
        <a:prstGeom prst="blockArc">
          <a:avLst>
            <a:gd name="adj1" fmla="val 15930605"/>
            <a:gd name="adj2" fmla="val 20148022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1871347" y="1762592"/>
          <a:ext cx="2578877" cy="1681621"/>
        </a:xfrm>
        <a:prstGeom prst="ellipse">
          <a:avLst/>
        </a:prstGeom>
        <a:solidFill>
          <a:srgbClr val="99FF66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271,9 МЛН.РУБ.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9015" y="2008860"/>
        <a:ext cx="1823541" cy="1189085"/>
      </dsp:txXfrm>
    </dsp:sp>
    <dsp:sp modelId="{E6812F7A-29A2-4B53-B1D4-2B5B89BD17FC}">
      <dsp:nvSpPr>
        <dsp:cNvPr id="0" name=""/>
        <dsp:cNvSpPr/>
      </dsp:nvSpPr>
      <dsp:spPr>
        <a:xfrm>
          <a:off x="2136688" y="-54924"/>
          <a:ext cx="2048196" cy="13658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71,1 МЛН.РУБ.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6639" y="145103"/>
        <a:ext cx="1448294" cy="965813"/>
      </dsp:txXfrm>
    </dsp:sp>
    <dsp:sp modelId="{49A95409-AA6A-49DF-8129-D4F2BB9EF4F4}">
      <dsp:nvSpPr>
        <dsp:cNvPr id="0" name=""/>
        <dsp:cNvSpPr/>
      </dsp:nvSpPr>
      <dsp:spPr>
        <a:xfrm>
          <a:off x="3946098" y="976564"/>
          <a:ext cx="2342261" cy="16220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174,9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9114" y="1214109"/>
        <a:ext cx="1656229" cy="1146966"/>
      </dsp:txXfrm>
    </dsp:sp>
    <dsp:sp modelId="{BF924337-8280-4AF8-9A2A-8B3DF7FB59FA}">
      <dsp:nvSpPr>
        <dsp:cNvPr id="0" name=""/>
        <dsp:cNvSpPr/>
      </dsp:nvSpPr>
      <dsp:spPr>
        <a:xfrm>
          <a:off x="3637040" y="3454701"/>
          <a:ext cx="2453820" cy="1493656"/>
        </a:xfrm>
        <a:prstGeom prst="ellipse">
          <a:avLst/>
        </a:prstGeom>
        <a:solidFill>
          <a:srgbClr val="D77DD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11,0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6394" y="3673442"/>
        <a:ext cx="1735112" cy="1056174"/>
      </dsp:txXfrm>
    </dsp:sp>
    <dsp:sp modelId="{E90FE364-E529-419C-BA40-468F0CAB75F6}">
      <dsp:nvSpPr>
        <dsp:cNvPr id="0" name=""/>
        <dsp:cNvSpPr/>
      </dsp:nvSpPr>
      <dsp:spPr>
        <a:xfrm>
          <a:off x="416916" y="3435815"/>
          <a:ext cx="2677486" cy="1531428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0,9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025" y="3660087"/>
        <a:ext cx="1893268" cy="1082884"/>
      </dsp:txXfrm>
    </dsp:sp>
    <dsp:sp modelId="{46BC8F46-6764-4D4B-A9E9-56A835728750}">
      <dsp:nvSpPr>
        <dsp:cNvPr id="0" name=""/>
        <dsp:cNvSpPr/>
      </dsp:nvSpPr>
      <dsp:spPr>
        <a:xfrm>
          <a:off x="0" y="1080119"/>
          <a:ext cx="2408689" cy="1650490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14,0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744" y="1321828"/>
        <a:ext cx="1703201" cy="1167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846505" y="-88486"/>
          <a:ext cx="2477895" cy="1051858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Пенсионное обеспечение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3,9 </a:t>
          </a:r>
          <a:r>
            <a:rPr lang="ru-RU" sz="1400" b="1" kern="1200" dirty="0" err="1" smtClean="0">
              <a:solidFill>
                <a:srgbClr val="C00000"/>
              </a:solidFill>
            </a:rPr>
            <a:t>млн.руб</a:t>
          </a:r>
          <a:r>
            <a:rPr lang="ru-RU" sz="1400" b="1" kern="1200" dirty="0" smtClean="0">
              <a:solidFill>
                <a:srgbClr val="C00000"/>
              </a:solidFill>
            </a:rPr>
            <a:t>.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897852" y="-37139"/>
        <a:ext cx="2375201" cy="949164"/>
      </dsp:txXfrm>
    </dsp:sp>
    <dsp:sp modelId="{595EC460-6EB2-44B5-A857-29BA9224B081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3209592" y="447781"/>
              </a:moveTo>
              <a:arcTo wR="1961970" hR="1961970" stAng="18569218" swAng="19533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4636046" y="1805175"/>
          <a:ext cx="2822753" cy="1188473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7,1 млн.руб.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4694062" y="1863191"/>
        <a:ext cx="2706721" cy="1072441"/>
      </dsp:txXfrm>
    </dsp:sp>
    <dsp:sp modelId="{E272972E-13C5-4205-A076-D70502890D6C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3827222" y="2570379"/>
              </a:moveTo>
              <a:arcTo wR="1961970" hR="1961970" stAng="1083919" swAng="262362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3171242" y="3519081"/>
          <a:ext cx="1828421" cy="168460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1,0 млн.руб.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53477" y="3601316"/>
        <a:ext cx="1663951" cy="1520132"/>
      </dsp:txXfrm>
    </dsp:sp>
    <dsp:sp modelId="{17E1B58F-E3F9-4F86-A0E3-EDEB7AE3A240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1036979" y="3692207"/>
              </a:moveTo>
              <a:arcTo wR="1961970" hR="1961970" stAng="7087746" swAng="213147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1209272" y="1539652"/>
          <a:ext cx="1828421" cy="171951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10,3 млн.руб.</a:t>
          </a:r>
          <a:endParaRPr lang="ru-RU" sz="1600" b="1" kern="1200" dirty="0"/>
        </a:p>
      </dsp:txBody>
      <dsp:txXfrm>
        <a:off x="1293212" y="1623592"/>
        <a:ext cx="1660541" cy="1551639"/>
      </dsp:txXfrm>
    </dsp:sp>
    <dsp:sp modelId="{BEE478A5-B259-4C62-89A0-284551E5FA98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202127" y="1094629"/>
              </a:moveTo>
              <a:arcTo wR="1961970" hR="1961970" stAng="12374187" swAng="146144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382501" y="0"/>
          <a:ext cx="5400675" cy="5400675"/>
        </a:xfrm>
        <a:prstGeom prst="triangle">
          <a:avLst/>
        </a:prstGeom>
        <a:solidFill>
          <a:srgbClr val="362BC3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60166-9A95-4844-999E-5D555999CD02}">
      <dsp:nvSpPr>
        <dsp:cNvPr id="0" name=""/>
        <dsp:cNvSpPr/>
      </dsp:nvSpPr>
      <dsp:spPr>
        <a:xfrm>
          <a:off x="3803758" y="432608"/>
          <a:ext cx="3510438" cy="538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место - </a:t>
          </a:r>
          <a:r>
            <a:rPr lang="ru-RU" sz="2000" b="1" kern="1200" dirty="0" smtClean="0"/>
            <a:t>образование</a:t>
          </a:r>
          <a:r>
            <a:rPr lang="ru-RU" sz="1600" kern="1200" dirty="0" smtClean="0"/>
            <a:t>, 1 558 894,0 тыс. руб. (3 %)</a:t>
          </a:r>
          <a:endParaRPr lang="ru-RU" sz="1600" kern="1200" dirty="0"/>
        </a:p>
      </dsp:txBody>
      <dsp:txXfrm>
        <a:off x="3830047" y="458897"/>
        <a:ext cx="3457860" cy="485953"/>
      </dsp:txXfrm>
    </dsp:sp>
    <dsp:sp modelId="{741D02DA-440F-461D-B7C8-B66025D1526B}">
      <dsp:nvSpPr>
        <dsp:cNvPr id="0" name=""/>
        <dsp:cNvSpPr/>
      </dsp:nvSpPr>
      <dsp:spPr>
        <a:xfrm>
          <a:off x="3826752" y="1026663"/>
          <a:ext cx="3510438" cy="1001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место - </a:t>
          </a:r>
          <a:r>
            <a:rPr lang="ru-RU" sz="2000" b="1" kern="1200" dirty="0" smtClean="0"/>
            <a:t>жилищно-коммунальное хозяйство</a:t>
          </a:r>
          <a:r>
            <a:rPr lang="ru-RU" sz="1600" kern="1200" dirty="0" smtClean="0"/>
            <a:t>, 1 426 323,6тыс. руб. (27 %)</a:t>
          </a:r>
          <a:endParaRPr lang="ru-RU" sz="1600" kern="1200" dirty="0"/>
        </a:p>
      </dsp:txBody>
      <dsp:txXfrm>
        <a:off x="3875652" y="1075563"/>
        <a:ext cx="3412638" cy="903919"/>
      </dsp:txXfrm>
    </dsp:sp>
    <dsp:sp modelId="{5A217C64-ACE9-4870-9285-015028409749}">
      <dsp:nvSpPr>
        <dsp:cNvPr id="0" name=""/>
        <dsp:cNvSpPr/>
      </dsp:nvSpPr>
      <dsp:spPr>
        <a:xfrm>
          <a:off x="3826752" y="2061241"/>
          <a:ext cx="3510438" cy="930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место – </a:t>
          </a:r>
          <a:r>
            <a:rPr lang="ru-RU" sz="2000" b="1" kern="1200" dirty="0" smtClean="0"/>
            <a:t>здравоохранение</a:t>
          </a:r>
          <a:r>
            <a:rPr lang="ru-RU" sz="1600" kern="1200" dirty="0" smtClean="0"/>
            <a:t>, 538 242,1тыс. руб. (10 %)</a:t>
          </a:r>
          <a:endParaRPr lang="ru-RU" sz="1600" kern="1200" dirty="0"/>
        </a:p>
      </dsp:txBody>
      <dsp:txXfrm>
        <a:off x="3872152" y="2106641"/>
        <a:ext cx="3419638" cy="839226"/>
      </dsp:txXfrm>
    </dsp:sp>
    <dsp:sp modelId="{547AC031-B965-4BBE-9802-D43145D9E8A7}">
      <dsp:nvSpPr>
        <dsp:cNvPr id="0" name=""/>
        <dsp:cNvSpPr/>
      </dsp:nvSpPr>
      <dsp:spPr>
        <a:xfrm>
          <a:off x="3826752" y="3095818"/>
          <a:ext cx="3510438" cy="960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место – </a:t>
          </a:r>
          <a:r>
            <a:rPr lang="ru-RU" sz="1800" b="1" kern="1200" dirty="0" smtClean="0"/>
            <a:t>межбюджетные </a:t>
          </a:r>
          <a:r>
            <a:rPr lang="ru-RU" sz="1800" b="1" kern="1200" smtClean="0"/>
            <a:t>трансферты поселениям</a:t>
          </a:r>
          <a:r>
            <a:rPr lang="ru-RU" sz="1600" kern="1200" smtClean="0"/>
            <a:t>, 377 162,3 </a:t>
          </a:r>
          <a:r>
            <a:rPr lang="ru-RU" sz="1600" kern="1200" dirty="0" smtClean="0"/>
            <a:t>тыс. руб. (7 %)</a:t>
          </a:r>
          <a:endParaRPr lang="ru-RU" sz="1600" kern="1200" dirty="0"/>
        </a:p>
      </dsp:txBody>
      <dsp:txXfrm>
        <a:off x="3873647" y="3142713"/>
        <a:ext cx="3416648" cy="866867"/>
      </dsp:txXfrm>
    </dsp:sp>
    <dsp:sp modelId="{C1C42924-E828-4E46-A330-3E64BD2EF635}">
      <dsp:nvSpPr>
        <dsp:cNvPr id="0" name=""/>
        <dsp:cNvSpPr/>
      </dsp:nvSpPr>
      <dsp:spPr>
        <a:xfrm>
          <a:off x="3826752" y="4241679"/>
          <a:ext cx="3510438" cy="68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место - </a:t>
          </a:r>
          <a:r>
            <a:rPr lang="ru-RU" sz="2000" b="1" kern="1200" dirty="0" smtClean="0"/>
            <a:t>общегосударственные вопросы</a:t>
          </a:r>
          <a:r>
            <a:rPr lang="ru-RU" sz="1600" kern="1200" dirty="0" smtClean="0"/>
            <a:t>, 341 554,2 тыс. руб. (6 %)</a:t>
          </a:r>
          <a:endParaRPr lang="ru-RU" sz="1600" kern="1200" dirty="0"/>
        </a:p>
      </dsp:txBody>
      <dsp:txXfrm>
        <a:off x="3860056" y="4274983"/>
        <a:ext cx="3443830" cy="6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08278"/>
            <a:ext cx="9144000" cy="4165714"/>
          </a:xfrm>
          <a:prstGeom prst="rect">
            <a:avLst/>
          </a:prstGeom>
          <a:solidFill>
            <a:srgbClr val="00B0F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            «Суоярвский район»</a:t>
            </a:r>
            <a:endParaRPr lang="ru-RU" altLang="ko-K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9 месяцев 2021 года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453880"/>
              </p:ext>
            </p:extLst>
          </p:nvPr>
        </p:nvGraphicFramePr>
        <p:xfrm>
          <a:off x="251521" y="1881897"/>
          <a:ext cx="8352928" cy="4715456"/>
        </p:xfrm>
        <a:graphic>
          <a:graphicData uri="http://schemas.openxmlformats.org/drawingml/2006/table">
            <a:tbl>
              <a:tblPr/>
              <a:tblGrid>
                <a:gridCol w="3696990"/>
                <a:gridCol w="532107"/>
                <a:gridCol w="502545"/>
                <a:gridCol w="1461045"/>
                <a:gridCol w="1569010"/>
                <a:gridCol w="591231"/>
              </a:tblGrid>
              <a:tr h="213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73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0,004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0,002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84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9 месяцев 2021 </a:t>
            </a:r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17954"/>
              </p:ext>
            </p:extLst>
          </p:nvPr>
        </p:nvGraphicFramePr>
        <p:xfrm>
          <a:off x="251521" y="1340768"/>
          <a:ext cx="8442682" cy="5649358"/>
        </p:xfrm>
        <a:graphic>
          <a:graphicData uri="http://schemas.openxmlformats.org/drawingml/2006/table">
            <a:tbl>
              <a:tblPr/>
              <a:tblGrid>
                <a:gridCol w="3434908"/>
                <a:gridCol w="1465873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9 мес. 2020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мес. 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плана/к 2020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в Суоярвском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249 878,7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398 186,0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280 324,9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</a:p>
                    <a:p>
                      <a:pPr lvl="1" algn="l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274,0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299,3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13 331,3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15 861,1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12 025,7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"Ветеран"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174,7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186,0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184,5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в Суоярвском районе"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13 860,3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31 420,9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18 141,0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57,7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130,9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55290"/>
              </p:ext>
            </p:extLst>
          </p:nvPr>
        </p:nvGraphicFramePr>
        <p:xfrm>
          <a:off x="977480" y="238125"/>
          <a:ext cx="7716725" cy="6011840"/>
        </p:xfrm>
        <a:graphic>
          <a:graphicData uri="http://schemas.openxmlformats.org/drawingml/2006/table">
            <a:tbl>
              <a:tblPr/>
              <a:tblGrid>
                <a:gridCol w="3613390"/>
                <a:gridCol w="1049308"/>
                <a:gridCol w="1049308"/>
                <a:gridCol w="1049308"/>
                <a:gridCol w="955411"/>
              </a:tblGrid>
              <a:tr h="59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9 мес. 2020 года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9 мес.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к плану/к 2020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12 143,6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91 197,8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22 084,9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181,9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"Осуществление полномочий местной администрацией"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104 733,6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487 228,0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284 307,8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271,5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Муниципальная программа развития и поддержки малого и среднего предпринимательства в Суоярвском районе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2 179,1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2 834,9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Муниципальная программа «Обеспечение безопасности и жизнедеятельности населения"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3 849,5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170,6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7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Муниципальная программа «Обеспечение жильем молодых семей"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1 671,1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1 392,6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1 392,6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/>
              <a:t>удельный вес расходов по программам  в общем объеме расходов </a:t>
            </a:r>
            <a:r>
              <a:rPr lang="ru-RU" sz="1800" dirty="0" smtClean="0">
                <a:latin typeface="Arial" charset="0"/>
              </a:rPr>
              <a:t>за</a:t>
            </a:r>
            <a:r>
              <a:rPr lang="ru-RU" sz="1800" b="1" dirty="0" smtClean="0"/>
              <a:t> 9 месяцев  2021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500563" y="1214422"/>
            <a:ext cx="3527425" cy="7016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1916113"/>
            <a:ext cx="3786213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- Развитие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45,3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lvl="0" algn="ctr" eaLnBrk="0" hangingPunct="0"/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место-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Управление муниципальными </a:t>
            </a:r>
          </a:p>
          <a:p>
            <a:pPr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3,6% </a:t>
            </a:r>
            <a:endParaRPr lang="ru-RU" sz="15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 –Развитие физкультуры и </a:t>
            </a:r>
          </a:p>
          <a:p>
            <a:pPr lvl="0" fontAlgn="ctr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спорта – 2,9% </a:t>
            </a: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- Развитие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  <a:p>
            <a:pPr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 района 1,9%</a:t>
            </a:r>
          </a:p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lvl="0" algn="ctr" eaLnBrk="0" hangingPunct="0"/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392351" y="1080519"/>
            <a:ext cx="37438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lvl="0"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место – Осуществление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</a:p>
          <a:p>
            <a:pPr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администрацией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45,6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состоянию на 01.10.2021 года 0 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4545"/>
          <a:stretch>
            <a:fillRect/>
          </a:stretch>
        </p:blipFill>
        <p:spPr>
          <a:xfrm>
            <a:off x="1547664" y="764704"/>
            <a:ext cx="5029200" cy="3657600"/>
          </a:xfrm>
        </p:spPr>
      </p:pic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last45.ru/uploads/publications/8519/big/a890f619b420e58e8d7dc964b9959cc57e4e23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742"/>
            <a:ext cx="8424936" cy="5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41770"/>
              </p:ext>
            </p:extLst>
          </p:nvPr>
        </p:nvGraphicFramePr>
        <p:xfrm>
          <a:off x="539552" y="3468134"/>
          <a:ext cx="7751557" cy="3129218"/>
        </p:xfrm>
        <a:graphic>
          <a:graphicData uri="http://schemas.openxmlformats.org/drawingml/2006/table">
            <a:tbl>
              <a:tblPr/>
              <a:tblGrid>
                <a:gridCol w="5919407"/>
                <a:gridCol w="1832150"/>
              </a:tblGrid>
              <a:tr h="994517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720640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бюджетных кредитов</a:t>
                      </a:r>
                    </a:p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</a:t>
                      </a: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бюджетных </a:t>
                      </a:r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5406,7</a:t>
                      </a:r>
                    </a:p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7 104,0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18403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6747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  <a:p>
                      <a:pPr algn="l" fontAlgn="b"/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10 406,7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70138"/>
              </p:ext>
            </p:extLst>
          </p:nvPr>
        </p:nvGraphicFramePr>
        <p:xfrm>
          <a:off x="107504" y="4077072"/>
          <a:ext cx="8928992" cy="2649855"/>
        </p:xfrm>
        <a:graphic>
          <a:graphicData uri="http://schemas.openxmlformats.org/drawingml/2006/table">
            <a:tbl>
              <a:tblPr/>
              <a:tblGrid>
                <a:gridCol w="6696744"/>
                <a:gridCol w="2232248"/>
              </a:tblGrid>
              <a:tr h="1254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3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53 200 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395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отчетную дату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56 096 тыс.руб.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83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2896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месяцев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286016"/>
              </p:ext>
            </p:extLst>
          </p:nvPr>
        </p:nvGraphicFramePr>
        <p:xfrm>
          <a:off x="539553" y="1325188"/>
          <a:ext cx="8165060" cy="496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9 месяцев 2020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2021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9 месяцев 2021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399 924,6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1 014 653,5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617 135,5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85 010,2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131 861,7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92 452,2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314 914,4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882 791,8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524 683,3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401 849,5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1 028 880,5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618 719,9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429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-1 924,9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-14 227,0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-1 584,4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04734"/>
              </p:ext>
            </p:extLst>
          </p:nvPr>
        </p:nvGraphicFramePr>
        <p:xfrm>
          <a:off x="251521" y="1772816"/>
          <a:ext cx="8424934" cy="4792907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17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9 месяцев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9 месяцев  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85 010,2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131 861,7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92 452,2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72 109,7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104 242,5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75 051,7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12 900,5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27 619,2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17 400,5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5829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6294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914888"/>
              </p:ext>
            </p:extLst>
          </p:nvPr>
        </p:nvGraphicFramePr>
        <p:xfrm>
          <a:off x="304800" y="188637"/>
          <a:ext cx="8686800" cy="6542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322"/>
                <a:gridCol w="1903412"/>
                <a:gridCol w="1580533"/>
                <a:gridCol w="1580533"/>
              </a:tblGrid>
              <a:tr h="73763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расходов бюджета муниципального образования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 2020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мес.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или снижение к 2020 году,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29 696,3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32 381,5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811,4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3849,5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2550,1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4 340,8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68 976,9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245 827,6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в 3,6 раза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244 660,1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271 884,2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13 482,8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12 698,9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14 357,8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22 337,2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13 860,3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18 141,0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2 079,5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2 220,8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6 924,8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7267,7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401 849,5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618 719,9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488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95958235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672408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58882"/>
              </p:ext>
            </p:extLst>
          </p:nvPr>
        </p:nvGraphicFramePr>
        <p:xfrm>
          <a:off x="4107145" y="1142087"/>
          <a:ext cx="4896544" cy="6695594"/>
        </p:xfrm>
        <a:graphic>
          <a:graphicData uri="http://schemas.openxmlformats.org/drawingml/2006/table">
            <a:tbl>
              <a:tblPr/>
              <a:tblGrid>
                <a:gridCol w="2909124"/>
                <a:gridCol w="496855"/>
                <a:gridCol w="496855"/>
                <a:gridCol w="496855"/>
                <a:gridCol w="496855"/>
              </a:tblGrid>
              <a:tr h="17282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245,8 млн. руб.,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237,3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млн. руб.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Карелия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236,3 млн. руб.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 переселение граждан из аварийного жилья).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25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0,8 млн. руб. на  оплату взносов в Фонд капремонта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0,3 млн. руб.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0,3 млн. руб. за оказание экспертных услуг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– 8,2 млн. руб.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1,0 млн. руб. на благоустройство города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7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s://sun9-25.userapi.com/impf/D6ONvn0och8KzG1Bpu79IU16BAGqPkT4yYe52w/X8gj4OXs0mg.jpg?size=320x180&amp;quality=96&amp;sign=5f4549f10f20239c0df45541e12e5533&amp;c_uniq_tag=UcBQkJcLZXK2YLKyYrk6UEdwmfPeGhi4GtFuVbvrNPU&amp;type=video_thum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5104"/>
            <a:ext cx="354712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650133"/>
              </p:ext>
            </p:extLst>
          </p:nvPr>
        </p:nvGraphicFramePr>
        <p:xfrm>
          <a:off x="323528" y="1412776"/>
          <a:ext cx="8668072" cy="511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6415</TotalTime>
  <Words>964</Words>
  <Application>Microsoft Office PowerPoint</Application>
  <PresentationFormat>Экран (4:3)</PresentationFormat>
  <Paragraphs>308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돋움</vt:lpstr>
      <vt:lpstr>Arial</vt:lpstr>
      <vt:lpstr>Calibri</vt:lpstr>
      <vt:lpstr>Franklin Gothic Book</vt:lpstr>
      <vt:lpstr>Franklin Gothic Medium</vt:lpstr>
      <vt:lpstr>Helios</vt:lpstr>
      <vt:lpstr>Times New Roman</vt:lpstr>
      <vt:lpstr>Wingdings</vt:lpstr>
      <vt:lpstr>Wingdings 2</vt:lpstr>
      <vt:lpstr>Трек</vt:lpstr>
      <vt:lpstr>Презентация PowerPoint</vt:lpstr>
      <vt:lpstr>    Основные параметры исполнения бюджета муниципального образования «Суоярвский  район»  за 9 месяцев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9 месяцев 2021 годА</vt:lpstr>
      <vt:lpstr>Презентация PowerPoint</vt:lpstr>
      <vt:lpstr>удельный вес расходов по программам  в общем объеме расходов за 9 месяцев  2021 года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</dc:title>
  <dc:creator>СИСАДМИН</dc:creator>
  <cp:lastModifiedBy>User</cp:lastModifiedBy>
  <cp:revision>438</cp:revision>
  <cp:lastPrinted>2021-04-20T12:00:26Z</cp:lastPrinted>
  <dcterms:modified xsi:type="dcterms:W3CDTF">2021-12-01T06:29:04Z</dcterms:modified>
</cp:coreProperties>
</file>