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319" r:id="rId1"/>
  </p:sldMasterIdLst>
  <p:notesMasterIdLst>
    <p:notesMasterId r:id="rId28"/>
  </p:notesMasterIdLst>
  <p:handoutMasterIdLst>
    <p:handoutMasterId r:id="rId29"/>
  </p:handoutMasterIdLst>
  <p:sldIdLst>
    <p:sldId id="256" r:id="rId2"/>
    <p:sldId id="338" r:id="rId3"/>
    <p:sldId id="337" r:id="rId4"/>
    <p:sldId id="336" r:id="rId5"/>
    <p:sldId id="335" r:id="rId6"/>
    <p:sldId id="339" r:id="rId7"/>
    <p:sldId id="340" r:id="rId8"/>
    <p:sldId id="341" r:id="rId9"/>
    <p:sldId id="342" r:id="rId10"/>
    <p:sldId id="343" r:id="rId11"/>
    <p:sldId id="344" r:id="rId12"/>
    <p:sldId id="345" r:id="rId13"/>
    <p:sldId id="346" r:id="rId14"/>
    <p:sldId id="347" r:id="rId15"/>
    <p:sldId id="315" r:id="rId16"/>
    <p:sldId id="313" r:id="rId17"/>
    <p:sldId id="327" r:id="rId18"/>
    <p:sldId id="323" r:id="rId19"/>
    <p:sldId id="324" r:id="rId20"/>
    <p:sldId id="325" r:id="rId21"/>
    <p:sldId id="326" r:id="rId22"/>
    <p:sldId id="334" r:id="rId23"/>
    <p:sldId id="333" r:id="rId24"/>
    <p:sldId id="332" r:id="rId25"/>
    <p:sldId id="331" r:id="rId26"/>
    <p:sldId id="328" r:id="rId27"/>
  </p:sldIdLst>
  <p:sldSz cx="12192000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CB603B71-EEB3-4350-915B-514EE74DD4C4}">
          <p14:sldIdLst>
            <p14:sldId id="256"/>
            <p14:sldId id="338"/>
            <p14:sldId id="337"/>
            <p14:sldId id="336"/>
            <p14:sldId id="335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15"/>
            <p14:sldId id="313"/>
            <p14:sldId id="327"/>
            <p14:sldId id="323"/>
            <p14:sldId id="324"/>
            <p14:sldId id="325"/>
            <p14:sldId id="326"/>
            <p14:sldId id="334"/>
            <p14:sldId id="333"/>
            <p14:sldId id="332"/>
            <p14:sldId id="331"/>
            <p14:sldId id="3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горевна" initials="И" lastIdx="2" clrIdx="0">
    <p:extLst>
      <p:ext uri="{19B8F6BF-5375-455C-9EA6-DF929625EA0E}">
        <p15:presenceInfo xmlns:p15="http://schemas.microsoft.com/office/powerpoint/2012/main" xmlns="" userId="S-1-5-21-335632875-1085674923-3871185530-12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3CC33"/>
    <a:srgbClr val="00D25F"/>
    <a:srgbClr val="1D370B"/>
    <a:srgbClr val="1F3A0C"/>
    <a:srgbClr val="19300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14" autoAdjust="0"/>
    <p:restoredTop sz="94854" autoAdjust="0"/>
  </p:normalViewPr>
  <p:slideViewPr>
    <p:cSldViewPr snapToGrid="0">
      <p:cViewPr varScale="1">
        <p:scale>
          <a:sx n="83" d="100"/>
          <a:sy n="83" d="100"/>
        </p:scale>
        <p:origin x="-1350" y="-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4008" y="9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2B8BCA-79EF-46A5-842D-DD6CE425841F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0B385A-89C8-426A-9ABF-6E403E72B6B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7610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087B54-1EF8-4DF8-8C43-AD765656F043}" type="datetimeFigureOut">
              <a:rPr lang="ru-RU" smtClean="0"/>
              <a:pPr/>
              <a:t>05.05.2022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457757-25DB-45C9-AF61-91CE71CA9E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0448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7757-25DB-45C9-AF61-91CE71CA9EE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2921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7757-25DB-45C9-AF61-91CE71CA9EE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53959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457757-25DB-45C9-AF61-91CE71CA9EE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21051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789D4-67E7-487A-AC4E-CDCEFAECAA1C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6191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AB573-5F9B-4C22-8DF3-2B2ED8B476E5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11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450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40050-D397-44FC-8581-67C2DE5360CD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805336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51409-BF07-4F42-BAFD-054B0C05AD38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285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C0782C-586C-4C58-BE3D-5C7CFA9E93B7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4242013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C64B-27EC-4A56-BD71-F9B2E3A41446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240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E9D4-4035-4FE9-841A-3ABEB269CF29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3826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DEB77-A8DC-413A-A479-DC3BC9B25067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05577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B38AF-39E2-435D-80DA-FB8EF427D65F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6714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7677D-C18E-4720-9978-CA0F7CB551CD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2057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87280-5E09-48F0-B668-D225B20EE21E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7761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36A80-BD71-4772-9CE7-99CFE9D597A6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351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96D6C-C47C-4965-AE8A-374BB3856527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38899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C0D68-6136-40BD-A2B7-FBAF1B404FD6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9103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44EEE-0B00-4FE6-9214-B491B5525F03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1464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9315C-55D2-4943-8F91-DD656A0C26B6}" type="datetime1">
              <a:rPr lang="en-US" smtClean="0"/>
              <a:pPr/>
              <a:t>5/5/2022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737514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62B23-EC63-4726-8CD5-8935B7B214E5}" type="datetime1">
              <a:rPr lang="en-US" smtClean="0"/>
              <a:pPr/>
              <a:t>5/5/2022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22241" y="6221933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11</a:t>
            </a:r>
            <a:endParaRPr lang="ru-RU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022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0" r:id="rId1"/>
    <p:sldLayoutId id="2147484321" r:id="rId2"/>
    <p:sldLayoutId id="2147484322" r:id="rId3"/>
    <p:sldLayoutId id="2147484323" r:id="rId4"/>
    <p:sldLayoutId id="2147484324" r:id="rId5"/>
    <p:sldLayoutId id="2147484325" r:id="rId6"/>
    <p:sldLayoutId id="2147484326" r:id="rId7"/>
    <p:sldLayoutId id="2147484327" r:id="rId8"/>
    <p:sldLayoutId id="2147484328" r:id="rId9"/>
    <p:sldLayoutId id="2147484329" r:id="rId10"/>
    <p:sldLayoutId id="2147484330" r:id="rId11"/>
    <p:sldLayoutId id="2147484331" r:id="rId12"/>
    <p:sldLayoutId id="2147484332" r:id="rId13"/>
    <p:sldLayoutId id="2147484333" r:id="rId14"/>
    <p:sldLayoutId id="2147484334" r:id="rId15"/>
    <p:sldLayoutId id="2147484335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e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9.jpe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2.jpe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jpe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3530" y="1116623"/>
            <a:ext cx="8490447" cy="3379316"/>
          </a:xfrm>
          <a:scene3d>
            <a:camera prst="orthographicFront"/>
            <a:lightRig rig="threePt" dir="t"/>
          </a:scene3d>
          <a:sp3d>
            <a:bevelT w="152400" h="50800" prst="softRound"/>
            <a:bevelB w="139700" h="139700" prst="divot"/>
          </a:sp3d>
        </p:spPr>
        <p:txBody>
          <a:bodyPr anchor="t">
            <a:normAutofit fontScale="90000"/>
            <a:sp3d extrusionH="57150">
              <a:bevelT w="381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ГОСУДАРСТВЕННАЯ </a:t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ИНФОРМАЦИОННАЯ СИСТЕМА </a:t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ЖИЛИЩНО-КОММУНАЛЬНОГО ХОЗЯЙСТВА </a:t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28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ГИС ЖКХ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C893B2EF-6AB9-4F58-8298-0D4621FD1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7685" y="3799506"/>
            <a:ext cx="8825595" cy="1481913"/>
          </a:xfrm>
        </p:spPr>
        <p:txBody>
          <a:bodyPr>
            <a:normAutofit/>
          </a:bodyPr>
          <a:lstStyle/>
          <a:p>
            <a:pPr algn="ctr"/>
            <a:r>
              <a:rPr lang="ru-RU" sz="25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назначение</a:t>
            </a:r>
            <a:br>
              <a:rPr lang="ru-RU" sz="25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25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преимущества</a:t>
            </a:r>
            <a:endParaRPr lang="ru-RU" sz="2500" dirty="0"/>
          </a:p>
        </p:txBody>
      </p:sp>
      <p:pic>
        <p:nvPicPr>
          <p:cNvPr id="4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586" y="75502"/>
            <a:ext cx="360011" cy="46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561597" y="75503"/>
            <a:ext cx="495314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93CBA306-832F-4EF5-AEC3-D6B456AF98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4378962"/>
            <a:ext cx="1775006" cy="1922923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AEBE03D-EEF3-4C01-AB80-B2DE26533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96427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1136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СУБСИДИИ И КОМПЕНСАЦИИ РАСХОДОВ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FD6B196-F878-43CD-9A5F-8352E6D7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08" y="1202714"/>
            <a:ext cx="5810250" cy="267652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C690625-6F11-4867-B933-DA922B6A5D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0058" y="2788261"/>
            <a:ext cx="5810250" cy="28670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55419DB-97E6-49B9-B92B-79804EABD9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6214" y="3903911"/>
            <a:ext cx="4543425" cy="29146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B3AD32D-85E5-42C7-B104-3BA077F9AE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5799" y="1032306"/>
            <a:ext cx="1578586" cy="1578586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1C265A25-5AAD-477E-A330-2F01BE2C7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95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2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2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ЗАПРОСЫ О НАЛИЧИИ ПРОСУЖЕННОЙ ЗАДОЛЖЕННОСТИ ЗА ЖКУ В ГИС ЖКХ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1FC02C5-121B-4F60-8895-B16FF70F43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957" y="1738264"/>
            <a:ext cx="5588340" cy="179265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2C4AE57-F96E-4858-8265-C50A74509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4877" y="3530923"/>
            <a:ext cx="6895709" cy="15440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30C96BC4-7C26-4C6C-B751-BF6CFE870B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3503" y="5074926"/>
            <a:ext cx="6899475" cy="128941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9ABC5A5-EE3C-4597-81D7-068F0C04C27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3307" y="1437171"/>
            <a:ext cx="1700671" cy="1700671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20A7247A-F61F-49C0-AC70-A738C2F11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25421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3" y="587351"/>
            <a:ext cx="108057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ИНФОРМАЦИЯ О ДОГОВОРАХ ПО ДОМУ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69538E8-631B-4C2A-9C88-9A628E10F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4" y="2092935"/>
            <a:ext cx="5224719" cy="376349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0770A8-3A00-49B3-B075-33E2CDB90E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4577" y="1475643"/>
            <a:ext cx="5848350" cy="27813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55C13A3-5CDF-4C7D-A0A9-31A64D9D52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6759" y="4402429"/>
            <a:ext cx="1959855" cy="1959855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EFAEC32-367A-4F4A-9C1B-1B5E40A4C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33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1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КАПИТАЛЬНЫЙ РЕМОНТ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DF056F6-5AA4-4561-8EE1-A9EBDF150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15" y="1201974"/>
            <a:ext cx="5006872" cy="361607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941F248D-10F6-46C6-A0D9-8D318AE8D4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739" y="1201974"/>
            <a:ext cx="5190392" cy="560596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C4B1360-21C7-40B8-B59F-C3489FDA5E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0219" y="4941277"/>
            <a:ext cx="1264208" cy="1608992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37B095A-037C-42F5-918B-1208BB930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18203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5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5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6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E34D3F00-AF23-4C87-BA68-B1B67FF1F909}"/>
              </a:ext>
            </a:extLst>
          </p:cNvPr>
          <p:cNvSpPr txBox="1">
            <a:spLocks/>
          </p:cNvSpPr>
          <p:nvPr/>
        </p:nvSpPr>
        <p:spPr>
          <a:xfrm>
            <a:off x="342900" y="1116623"/>
            <a:ext cx="10032023" cy="42818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w="139700" h="139700" prst="divot"/>
          </a:sp3d>
        </p:spPr>
        <p:txBody>
          <a:bodyPr anchor="t">
            <a:normAutofit fontScale="5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70000"/>
              </a:lnSpc>
            </a:pPr>
            <a: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</a:t>
            </a:r>
          </a:p>
          <a:p>
            <a:pPr algn="ctr">
              <a:lnSpc>
                <a:spcPct val="170000"/>
              </a:lnSpc>
            </a:pPr>
            <a: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ГОСУДАРСТВЕННОЙ ИНФОРМАЦИОННОЙ СИСТЕМЫ </a:t>
            </a:r>
            <a:b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ЖИЛИЩНО-КОММУНАЛЬНОГО ХОЗЯЙСТВА </a:t>
            </a:r>
            <a:b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</a:t>
            </a:r>
            <a:r>
              <a:rPr lang="ru-RU" sz="4800" b="1" u="sng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ГИС ЖКХ</a:t>
            </a:r>
            <a:r>
              <a:rPr lang="ru-RU" sz="4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)</a:t>
            </a:r>
            <a:r>
              <a:rPr lang="ru-RU" sz="4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4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4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br>
              <a:rPr lang="ru-RU" sz="47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xmlns="" id="{103D5033-E307-4DC9-A9A4-D786159E7CFC}"/>
              </a:ext>
            </a:extLst>
          </p:cNvPr>
          <p:cNvSpPr txBox="1">
            <a:spLocks/>
          </p:cNvSpPr>
          <p:nvPr/>
        </p:nvSpPr>
        <p:spPr>
          <a:xfrm>
            <a:off x="2637692" y="4466492"/>
            <a:ext cx="5747052" cy="109812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удобство </a:t>
            </a:r>
            <a:b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lang="ru-RU" sz="2800" b="1" i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функциональность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4E3D333-81E4-47CD-80CE-E25781CA55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13" y="3537635"/>
            <a:ext cx="2247900" cy="166687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714D49DA-ECE0-4958-8E3B-7FD59B10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880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558" y="67113"/>
            <a:ext cx="318781" cy="409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 bwMode="auto">
          <a:xfrm>
            <a:off x="503339" y="67113"/>
            <a:ext cx="5108895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</a:t>
            </a:r>
            <a:r>
              <a:rPr lang="en-US" sz="1200" dirty="0">
                <a:latin typeface="+mn-lt"/>
                <a:cs typeface="+mn-cs"/>
              </a:rPr>
              <a:t> </a:t>
            </a:r>
            <a:r>
              <a:rPr lang="ru-RU" sz="1200" dirty="0">
                <a:latin typeface="+mn-lt"/>
                <a:cs typeface="+mn-cs"/>
              </a:rPr>
              <a:t>строительному, жилищному и дорожному надзору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56EB2A51-1D83-4DEB-8709-5391D88A91E3}"/>
              </a:ext>
            </a:extLst>
          </p:cNvPr>
          <p:cNvSpPr/>
          <p:nvPr/>
        </p:nvSpPr>
        <p:spPr>
          <a:xfrm>
            <a:off x="2022231" y="597877"/>
            <a:ext cx="76246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МОБИЛЬНОЕ ПРИЛОЖЕНИЕ ГИС ЖКХ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70A44C4-B0AB-4204-9652-7D8AE18183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339" y="1274885"/>
            <a:ext cx="2766645" cy="2766645"/>
          </a:xfrm>
          <a:prstGeom prst="rect">
            <a:avLst/>
          </a:prstGeom>
          <a:effectLst>
            <a:reflection blurRad="6350" stA="50000" endA="300" endPos="55500" dist="101600" dir="5400000" sy="-100000" algn="bl" rotWithShape="0"/>
          </a:effectLst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6958C69F-F1D7-4CCD-8DCC-0F174ED062A0}"/>
              </a:ext>
            </a:extLst>
          </p:cNvPr>
          <p:cNvSpPr/>
          <p:nvPr/>
        </p:nvSpPr>
        <p:spPr>
          <a:xfrm>
            <a:off x="3560885" y="1274885"/>
            <a:ext cx="8537330" cy="4788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платежных документов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детализации начислений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информации о лицевом счете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Внесение показаний по индивидуальным приборам учета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истории показаний приборов учета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истории поверок приборов учета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Оплата ЖКУ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списка обращений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Отправка обращений различным организациям и органам власти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ответов по обращению 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Голосование по вопросам повестки общих собраний собственников помещений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результатов голосований общих собраний собственников помещений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статистики начислений и потребления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1600" i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информации об обслуживающей организации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DD780D63-B87B-4D30-A186-BDD37DBBB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677" y="1143055"/>
            <a:ext cx="773668" cy="773668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CC5089D2-20F3-499F-99BB-BFDB50074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090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7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7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7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7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7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7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97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7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7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7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7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7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7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700"/>
                            </p:stCondLst>
                            <p:childTnLst>
                              <p:par>
                                <p:cTn id="74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A24BCA2-D821-470C-960A-6D6E1C08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428" y="1178170"/>
            <a:ext cx="3378324" cy="5081842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B79C39E1-0BE6-40EC-BEEC-E552F4E39192}"/>
              </a:ext>
            </a:extLst>
          </p:cNvPr>
          <p:cNvSpPr/>
          <p:nvPr/>
        </p:nvSpPr>
        <p:spPr>
          <a:xfrm>
            <a:off x="507868" y="597989"/>
            <a:ext cx="9937394" cy="369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ГЛАВНЫЙ ЭКРАН ПРИЛОЖЕНИЯ ГИС ЖКХ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E3AF0007-3304-44D4-8D22-10893164A8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7669" y="2915194"/>
            <a:ext cx="1301262" cy="130126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FAB6BCA8-818D-42F1-B091-2B96DF8F3B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685" y="1203678"/>
            <a:ext cx="4039478" cy="249343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5A1267A7-B59F-43B0-8CC5-D626B3287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0EC810E2-6191-4CB8-A3AC-BE2751905B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212" y="3766575"/>
            <a:ext cx="4088423" cy="249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3380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85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0027885-5036-464C-B904-691BE9C0D6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867" y="1336431"/>
            <a:ext cx="4251971" cy="28574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549D4E6-B960-4B1F-A411-445B44E54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632" y="1336431"/>
            <a:ext cx="3748639" cy="4501661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58A0D4B-03E2-4FB9-AB61-2313CB8B5FD8}"/>
              </a:ext>
            </a:extLst>
          </p:cNvPr>
          <p:cNvSpPr/>
          <p:nvPr/>
        </p:nvSpPr>
        <p:spPr>
          <a:xfrm>
            <a:off x="507868" y="629166"/>
            <a:ext cx="10684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МЕНЮ ПРИЛОЖЕНИЯ ГИС ЖКХ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8E4521F-0592-4A62-A005-64F834F202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649" y="5040503"/>
            <a:ext cx="1481505" cy="1337121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3647D8B-0274-411C-BC8D-3995B0EA1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43019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5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445F8C0-37F1-4A0F-A585-64C2844961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194" y="1645919"/>
            <a:ext cx="4348572" cy="370836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D4FFD8-CB33-494E-ADD8-FFA79DF434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1672" y="2766200"/>
            <a:ext cx="4346494" cy="370836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12E74373-DC8B-462B-BAF7-8645B62FD4E9}"/>
              </a:ext>
            </a:extLst>
          </p:cNvPr>
          <p:cNvSpPr/>
          <p:nvPr/>
        </p:nvSpPr>
        <p:spPr>
          <a:xfrm>
            <a:off x="597876" y="587351"/>
            <a:ext cx="9882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РАБОТА С НЕСКОЛЬКИМИ АДРЕСАМИ В ПРИЛОЖЕНИИ ГИС ЖКХ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2D1B1F4-4013-4004-A2BA-B8536BEBBB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6246" y="1137814"/>
            <a:ext cx="1640992" cy="1350409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EE43D5-6159-48AD-BC07-7812A740E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9633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6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6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6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313C0DF4-6271-4590-B6C7-F42FECE0038A}"/>
              </a:ext>
            </a:extLst>
          </p:cNvPr>
          <p:cNvSpPr/>
          <p:nvPr/>
        </p:nvSpPr>
        <p:spPr>
          <a:xfrm>
            <a:off x="1028700" y="587351"/>
            <a:ext cx="9293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ПОДКЛЮЧЕНИЕ ЛИЦЕВЫХ СЧЕТОВ В ПРИЛОЖЕНИИ ГИС ЖКХ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A7E8356-EC4A-466B-934A-FD4A693E9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796" y="1461242"/>
            <a:ext cx="3855943" cy="424560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88EEA5B-A265-4795-97F1-43BEA2D003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73" y="5372743"/>
            <a:ext cx="1057165" cy="14113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63F0536-A6FD-4392-A448-C00E2A46B5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2825" y="1466850"/>
            <a:ext cx="3771225" cy="4292112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93D3D75-9421-4743-BCA8-2154A1061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70182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АВТОРИЗАЦИЯ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C14309B-E346-4DB2-A700-746D0D1B4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34" y="2361364"/>
            <a:ext cx="4110436" cy="145293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7FA8B68-F3F9-4431-889A-D137387291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112" y="1546714"/>
            <a:ext cx="3105150" cy="5153025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872A74F9-E6D5-4A62-8CCE-59709BE23134}"/>
              </a:ext>
            </a:extLst>
          </p:cNvPr>
          <p:cNvSpPr/>
          <p:nvPr/>
        </p:nvSpPr>
        <p:spPr>
          <a:xfrm>
            <a:off x="703384" y="1837591"/>
            <a:ext cx="53193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b="1" dirty="0">
                <a:latin typeface="Verdana" panose="020B0604030504040204" pitchFamily="34" charset="0"/>
                <a:ea typeface="Verdana" panose="020B0604030504040204" pitchFamily="34" charset="0"/>
              </a:rPr>
              <a:t>https://dom.gosuslugi.ru</a:t>
            </a:r>
            <a:endParaRPr lang="ru-RU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16B8BBB-FA98-47BB-A891-377B4FC1C0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4236" y="4914900"/>
            <a:ext cx="853357" cy="1452933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D9B7E900-91C8-42EF-AFB2-0EDCAC76A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9F8787E8-D1F6-4208-BB07-8F1B8E8EE07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2196" y="2323633"/>
            <a:ext cx="2691585" cy="347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99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50"/>
                            </p:stCondLst>
                            <p:childTnLst>
                              <p:par>
                                <p:cTn id="11" presetID="1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1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31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31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310"/>
                            </p:stCondLst>
                            <p:childTnLst>
                              <p:par>
                                <p:cTn id="32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27D655CE-9505-4CBE-B3F1-E0C430C89FA4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ОПЛАТА СЧЕТОВ В ПРИЛОЖЕНИИ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E6B6CDE-00BE-4423-BA89-5FE500565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232" y="1434005"/>
            <a:ext cx="3162147" cy="416669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1A70FD88-86D8-482D-8D69-94E5EA33CB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4887" y="1450674"/>
            <a:ext cx="3062992" cy="416669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C940365-B025-4D89-99CD-18B11975E8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867" y="5713697"/>
            <a:ext cx="1881325" cy="1094240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604A78A0-9A4E-43D5-A352-A7D5AADD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0A2C7C8-FDE4-4A5D-8110-4F58514A8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4387" y="1434005"/>
            <a:ext cx="3349572" cy="5261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451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ОПЛАТА СЧЕТОВ В ПРИЛОЖЕНИИ ГИС ЖКХ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635F8774-8068-45FB-821B-8588909FFB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383" y="1032306"/>
            <a:ext cx="3824311" cy="523834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95E31351-7253-4B96-8454-5F306DE99E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2292" y="1076266"/>
            <a:ext cx="4369777" cy="226311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CEFC9014-B13B-43D4-A803-8BD7DA1ABA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2456" y="3771900"/>
            <a:ext cx="1695816" cy="1695816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433D5F71-B470-42F1-8110-7DB4DBB0F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801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413239" y="587351"/>
            <a:ext cx="85725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СПОСОБ ОПЛАТЫ СЧЕТОВ В ПРИЛОЖЕНИИ ГИС ЖКХ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157321B3-A2A7-4973-A951-400C5C6E9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984" y="1560170"/>
            <a:ext cx="3502543" cy="4471353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A0830A19-3526-4E33-BC38-51B951043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648" y="1503484"/>
            <a:ext cx="3916380" cy="458472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BE3FD85B-224E-407C-BE95-F90502119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6941" y="2797786"/>
            <a:ext cx="1048759" cy="152803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8C9B517-36F1-4E9C-A62A-943C5C920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2775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90588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ПРОСМОТР ПРИБОРОВ УЧЕТА В ПРИЛОЖЕНИИ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04576F63-854E-4C2E-AFCA-532881EC48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454" y="1590700"/>
            <a:ext cx="3105150" cy="420416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9663F0A-18BB-4575-84B4-CAF17F378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9216" y="1590700"/>
            <a:ext cx="3159489" cy="488043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FA848C6-5967-4237-9356-AA2D80C190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04359" y="2567354"/>
            <a:ext cx="1257877" cy="1679331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18B403EC-BB51-4FE2-A9F6-B88BDB551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5416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5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5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НАПРАВЛЕНИЕ ОБРАЩЕНИЙ ОРГАНИЗАЦИЯМ </a:t>
            </a:r>
          </a:p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 ПРИЛОЖЕНИИ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C4643E2E-E7B0-41EA-A979-663D14732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98" y="1418321"/>
            <a:ext cx="2593732" cy="380811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C8461E45-5826-448A-BC55-B1AE555AF3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3969" y="1827277"/>
            <a:ext cx="2489049" cy="407236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B02B517-C5B3-4936-A8C4-3B03097E4F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477" y="2262382"/>
            <a:ext cx="2711442" cy="400826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36D8422-6C27-4648-84AE-92382E0140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5416" y="1216578"/>
            <a:ext cx="1122711" cy="1088242"/>
          </a:xfrm>
          <a:prstGeom prst="rect">
            <a:avLst/>
          </a:prstGeom>
        </p:spPr>
      </p:pic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xmlns="" id="{B329C96B-3B8E-4CF5-A99D-02C4966BE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8356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9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9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9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9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ИНФОРМАЦИОННЫЕ РЕСУРСЫ КОМИТЕТА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B87CEC-3AF8-435E-A389-DF6073E7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9082" y="1534092"/>
            <a:ext cx="8306848" cy="576262"/>
          </a:xfrm>
        </p:spPr>
        <p:txBody>
          <a:bodyPr>
            <a:normAutofit/>
          </a:bodyPr>
          <a:lstStyle/>
          <a:p>
            <a:r>
              <a:rPr lang="ru-RU" sz="2400" dirty="0"/>
              <a:t>      </a:t>
            </a:r>
            <a:r>
              <a:rPr lang="ru-RU" sz="2400" dirty="0">
                <a:solidFill>
                  <a:schemeClr val="tx1"/>
                </a:solidFill>
              </a:rPr>
              <a:t>+7 (8142) 26-41-30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805C193D-8AEF-4A6A-9EF1-DEE9E990D4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2761" y="2612983"/>
            <a:ext cx="4185622" cy="369333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      inspect.gov.karelia.ru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xmlns="" id="{3D27CEEF-8DBF-4DDA-ACD7-E085E38E91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33184" y="1942018"/>
            <a:ext cx="4185618" cy="576262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     vk.com/</a:t>
            </a:r>
            <a:r>
              <a:rPr lang="ru-RU" dirty="0" err="1">
                <a:solidFill>
                  <a:schemeClr val="tx1"/>
                </a:solidFill>
              </a:rPr>
              <a:t>goskomitetrk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05222D7-FAA0-474E-A632-E9B58582BF7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64382" y="1639426"/>
            <a:ext cx="267335" cy="2673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73693CD-9DFE-43D9-BC12-C5FE62E94613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24132" y="2679858"/>
            <a:ext cx="271780" cy="23558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56126EEF-0219-4841-ACE9-6DAC820AC37A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621923" y="2110354"/>
            <a:ext cx="392015" cy="407926"/>
          </a:xfrm>
          <a:prstGeom prst="rect">
            <a:avLst/>
          </a:prstGeom>
        </p:spPr>
      </p:pic>
      <p:sp>
        <p:nvSpPr>
          <p:cNvPr id="19" name="Текст 2">
            <a:extLst>
              <a:ext uri="{FF2B5EF4-FFF2-40B4-BE49-F238E27FC236}">
                <a16:creationId xmlns:a16="http://schemas.microsoft.com/office/drawing/2014/main" xmlns="" id="{51AF1E3F-8A86-4A8F-B9D2-3298887CB368}"/>
              </a:ext>
            </a:extLst>
          </p:cNvPr>
          <p:cNvSpPr txBox="1">
            <a:spLocks/>
          </p:cNvSpPr>
          <p:nvPr/>
        </p:nvSpPr>
        <p:spPr>
          <a:xfrm>
            <a:off x="819353" y="3400151"/>
            <a:ext cx="4185623" cy="57626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       </a:t>
            </a:r>
          </a:p>
        </p:txBody>
      </p:sp>
      <p:sp>
        <p:nvSpPr>
          <p:cNvPr id="24" name="Текст 2">
            <a:extLst>
              <a:ext uri="{FF2B5EF4-FFF2-40B4-BE49-F238E27FC236}">
                <a16:creationId xmlns:a16="http://schemas.microsoft.com/office/drawing/2014/main" xmlns="" id="{ACA2D0D5-03E5-40CD-9C92-B20E3265265B}"/>
              </a:ext>
            </a:extLst>
          </p:cNvPr>
          <p:cNvSpPr txBox="1">
            <a:spLocks/>
          </p:cNvSpPr>
          <p:nvPr/>
        </p:nvSpPr>
        <p:spPr>
          <a:xfrm>
            <a:off x="759476" y="3379485"/>
            <a:ext cx="4185622" cy="36933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2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tx1"/>
                </a:solidFill>
              </a:rPr>
              <a:t>       </a:t>
            </a: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AE7107AA-55A9-4A47-8301-82FD5A34753A}"/>
              </a:ext>
            </a:extLst>
          </p:cNvPr>
          <p:cNvSpPr/>
          <p:nvPr/>
        </p:nvSpPr>
        <p:spPr>
          <a:xfrm>
            <a:off x="1522820" y="3469908"/>
            <a:ext cx="36212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ok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.</a:t>
            </a:r>
            <a:r>
              <a:rPr lang="en-US" sz="2400" dirty="0" err="1">
                <a:latin typeface="+mj-lt"/>
                <a:ea typeface="Calibri" panose="020F0502020204030204" pitchFamily="34" charset="0"/>
              </a:rPr>
              <a:t>ru</a:t>
            </a:r>
            <a:r>
              <a:rPr lang="ru-RU" sz="2400" dirty="0">
                <a:latin typeface="+mj-lt"/>
                <a:ea typeface="Calibri" panose="020F0502020204030204" pitchFamily="34" charset="0"/>
              </a:rPr>
              <a:t>/</a:t>
            </a:r>
            <a:r>
              <a:rPr lang="en-US" sz="2400" dirty="0" err="1">
                <a:latin typeface="+mj-lt"/>
                <a:ea typeface="Calibri" panose="020F0502020204030204" pitchFamily="34" charset="0"/>
              </a:rPr>
              <a:t>goskomitetkarelia</a:t>
            </a:r>
            <a:endParaRPr lang="ru-RU" sz="2400" dirty="0">
              <a:latin typeface="+mj-lt"/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C693D16-CF08-4806-AA54-900F7D8E35D3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1013972" y="3593478"/>
            <a:ext cx="281940" cy="281940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6EC43D2-293E-4140-B3E5-3912738B0F03}"/>
              </a:ext>
            </a:extLst>
          </p:cNvPr>
          <p:cNvSpPr/>
          <p:nvPr/>
        </p:nvSpPr>
        <p:spPr>
          <a:xfrm>
            <a:off x="6240087" y="2991905"/>
            <a:ext cx="34948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+mj-lt"/>
                <a:ea typeface="Calibri" panose="020F0502020204030204" pitchFamily="34" charset="0"/>
              </a:rPr>
              <a:t>t.me/</a:t>
            </a:r>
            <a:r>
              <a:rPr lang="en-US" sz="2400" dirty="0" err="1">
                <a:latin typeface="+mj-lt"/>
                <a:ea typeface="Calibri" panose="020F0502020204030204" pitchFamily="34" charset="0"/>
              </a:rPr>
              <a:t>goskomitetKarelia</a:t>
            </a:r>
            <a:endParaRPr lang="ru-RU" sz="2400" dirty="0">
              <a:latin typeface="+mj-lt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1BEA9B24-4E4C-4523-9D02-24CF93295F3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21922" y="3102511"/>
            <a:ext cx="329993" cy="326489"/>
          </a:xfrm>
          <a:prstGeom prst="rect">
            <a:avLst/>
          </a:prstGeom>
          <a:noFill/>
        </p:spPr>
      </p:pic>
      <p:sp>
        <p:nvSpPr>
          <p:cNvPr id="34" name="Номер слайда 33">
            <a:extLst>
              <a:ext uri="{FF2B5EF4-FFF2-40B4-BE49-F238E27FC236}">
                <a16:creationId xmlns:a16="http://schemas.microsoft.com/office/drawing/2014/main" xmlns="" id="{4E193B0A-5AEB-4D89-AA20-C43F7A025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424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9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9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9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9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9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99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900"/>
                            </p:stCondLst>
                            <p:childTnLst>
                              <p:par>
                                <p:cTn id="4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build="p"/>
      <p:bldP spid="7" grpId="0" build="p"/>
      <p:bldP spid="27" grpId="0"/>
      <p:bldP spid="3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7C70A2C9-58F0-4475-8161-830BBAED810D}"/>
              </a:ext>
            </a:extLst>
          </p:cNvPr>
          <p:cNvSpPr txBox="1">
            <a:spLocks/>
          </p:cNvSpPr>
          <p:nvPr/>
        </p:nvSpPr>
        <p:spPr>
          <a:xfrm>
            <a:off x="1872762" y="1740877"/>
            <a:ext cx="7611215" cy="275506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  <a:bevelB w="139700" h="139700" prst="divot"/>
          </a:sp3d>
        </p:spPr>
        <p:txBody>
          <a:bodyPr anchor="t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ru-RU" sz="41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  <a: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/>
            </a:r>
            <a:br>
              <a:rPr lang="ru-RU" sz="2800" b="1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</a:br>
            <a:endParaRPr lang="ru-RU" sz="2800" b="1" i="1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14B86F0-9F1C-4A89-9B82-B07216E3B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520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404445" y="587351"/>
            <a:ext cx="107617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ГЛАВНАЯ СТРАНИЦА ЛИЧНОГО КАБИНЕТА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791E318B-F7FB-45A5-8592-571B58A2C0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344" y="1419745"/>
            <a:ext cx="3964866" cy="52887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C267747E-E911-4D86-AB8D-CF2EE078F2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6592" y="3214000"/>
            <a:ext cx="5791200" cy="4953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9696E3B-6B65-40E6-A924-06F35D6F1F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6592" y="3784356"/>
            <a:ext cx="5791200" cy="2924175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14F86EA-06BC-48AE-89D4-1703D11AA9EF}"/>
              </a:ext>
            </a:extLst>
          </p:cNvPr>
          <p:cNvSpPr/>
          <p:nvPr/>
        </p:nvSpPr>
        <p:spPr>
          <a:xfrm>
            <a:off x="5266592" y="1419745"/>
            <a:ext cx="57912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>
                <a:latin typeface="Verdana" panose="020B0604030504040204" pitchFamily="34" charset="0"/>
                <a:ea typeface="Verdana" panose="020B0604030504040204" pitchFamily="34" charset="0"/>
              </a:rPr>
              <a:t>ПОДКЛЮЧЕНИЕ ЛИЦЕВОГО СЧЕТА К ЛИЧНОМУ КАБИНЕТУ ГИС ЖКХ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E7C9CEA-B7CE-40CB-8ADD-657D451357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3163" y="1973744"/>
            <a:ext cx="1784848" cy="1084210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9522714-75A9-43F0-88ED-A50CC4048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214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5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25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25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250"/>
                            </p:stCondLst>
                            <p:childTnLst>
                              <p:par>
                                <p:cTn id="3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РАБОТА С ПРИБОРАМИ УЧЕТА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930C4FC9-7B4C-4AD0-8CF6-B408A0F9E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144" y="1206744"/>
            <a:ext cx="5810250" cy="2686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DC2A0CF-C041-44AF-A608-B6D94B79C5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1554" y="4142854"/>
            <a:ext cx="7220965" cy="2249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2EBCC48-A637-4FF4-967A-3D57C56020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28438" y="1354169"/>
            <a:ext cx="1370136" cy="1658939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533EC76A-B1F3-4EF1-A768-8464F203B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1369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5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85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85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499073" y="587351"/>
            <a:ext cx="113441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ПЕРЕДАЧА ПОКАЗАНИЙ ПРИБОРОВ УЧЕТА В</a:t>
            </a:r>
          </a:p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435B5EDF-2ADD-438D-B4AE-28DD881FFF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073" y="1537554"/>
            <a:ext cx="5810250" cy="265747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ADCC83C-EDB0-425B-A607-B840B8BC0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517" y="3112477"/>
            <a:ext cx="5819775" cy="299085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3670E87-C7C2-44A5-A16D-850BB6568E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4860" y="4410991"/>
            <a:ext cx="1818909" cy="181890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5DD585B2-A741-4135-B992-F423157EF7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07931" y="5119689"/>
            <a:ext cx="931984" cy="931984"/>
          </a:xfrm>
          <a:prstGeom prst="rect">
            <a:avLst/>
          </a:prstGeom>
        </p:spPr>
      </p:pic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E9A7608-2E7E-4201-9B4F-FD621C69E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63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3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300"/>
                            </p:stCondLst>
                            <p:childTnLst>
                              <p:par>
                                <p:cTn id="2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36BA66C-A597-41E2-B528-A9FB5250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15" y="1413883"/>
            <a:ext cx="5819775" cy="2714625"/>
          </a:xfrm>
          <a:prstGeom prst="rect">
            <a:avLst/>
          </a:prstGeom>
        </p:spPr>
      </p:pic>
      <p:pic>
        <p:nvPicPr>
          <p:cNvPr id="10" name="Рисунок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ОТПРАВЛЕНИЕ ОБРАЩЕНИЙ В ГИС ЖКХ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42C4E3F-2F49-4205-AD80-2C716DCB7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8508" y="4826977"/>
            <a:ext cx="1542986" cy="170161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9B06011-D6E2-4BE7-A1D8-EF4EA13F93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6152" y="1203698"/>
            <a:ext cx="5810250" cy="5419725"/>
          </a:xfrm>
          <a:prstGeom prst="rect">
            <a:avLst/>
          </a:prstGeom>
        </p:spPr>
      </p:pic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460F86C-F576-46FF-9DB5-38DFE3927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67841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800"/>
                            </p:stCondLst>
                            <p:childTnLst>
                              <p:par>
                                <p:cTn id="1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ВЫБОР ТЕМЫ ОБРАЩЕНИЯ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934EDB0-3EFE-481B-92FF-7C3F6B9C26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834" y="1160585"/>
            <a:ext cx="6769712" cy="52665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A08CE58-A119-4262-82A4-9D6070E0B0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" y="1891445"/>
            <a:ext cx="2143125" cy="2143125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E029201-983D-4753-8BAD-3E85FFC42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62903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0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703384" y="587351"/>
            <a:ext cx="101463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ОПЛАТА ЖКУ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3C4B7DAA-6036-4D6F-AE31-CBFEC5B63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551" y="1329837"/>
            <a:ext cx="5819775" cy="268605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DF3526C-B4CB-40BE-B3BA-6F22C0A589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931" y="1421450"/>
            <a:ext cx="4638675" cy="15335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5499066-22C2-493C-90E7-09D69DF4C3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739" y="3046588"/>
            <a:ext cx="5876925" cy="10763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F567667-5823-4F95-A330-190A0A2230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43082" y="4229939"/>
            <a:ext cx="5800725" cy="225742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6E08B82F-BD3A-42BF-8678-EA98BB98785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16076" y="4292326"/>
            <a:ext cx="1268523" cy="1906251"/>
          </a:xfrm>
          <a:prstGeom prst="rect">
            <a:avLst/>
          </a:prstGeom>
        </p:spPr>
      </p:pic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xmlns="" id="{42984C20-A121-46B0-8480-C65352BEA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8386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25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25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250"/>
                            </p:stCondLst>
                            <p:childTnLst>
                              <p:par>
                                <p:cTn id="2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1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315" y="73886"/>
            <a:ext cx="297758" cy="402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 bwMode="auto">
          <a:xfrm>
            <a:off x="507867" y="50063"/>
            <a:ext cx="5006872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12000"/>
              </a:prstClr>
            </a:outerShdw>
            <a:reflection endPos="0" dir="5400000" sy="-100000" algn="bl" rotWithShape="0"/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latin typeface="+mn-lt"/>
                <a:cs typeface="+mn-cs"/>
              </a:rPr>
              <a:t>Государственный комитет Республики Карелия по строительному, жилищному и дорожному надзору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69E15614-2D72-43A7-9B9A-6FA8F45F115A}"/>
              </a:ext>
            </a:extLst>
          </p:cNvPr>
          <p:cNvSpPr/>
          <p:nvPr/>
        </p:nvSpPr>
        <p:spPr>
          <a:xfrm>
            <a:off x="201315" y="587351"/>
            <a:ext cx="113693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Verdana" panose="020B0604030504040204" pitchFamily="34" charset="0"/>
                <a:ea typeface="Verdana" panose="020B0604030504040204" pitchFamily="34" charset="0"/>
              </a:rPr>
              <a:t>ВАРИАНТЫ ОПЛАТЫ ЗА ЖКУ В ГИС ЖКХ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23DA45BD-BC04-45E6-8067-6A7F7EACD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4665" y="1382321"/>
            <a:ext cx="8514789" cy="396340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E56F675-87A4-40A9-AD24-80109C755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23" y="2553712"/>
            <a:ext cx="1616742" cy="1616742"/>
          </a:xfrm>
          <a:prstGeom prst="rect">
            <a:avLst/>
          </a:prstGeom>
        </p:spPr>
      </p:pic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E3E1D462-D279-4AFD-8238-969ED1A43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8727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7858</TotalTime>
  <Words>567</Words>
  <Application>Microsoft Office PowerPoint</Application>
  <PresentationFormat>Произвольный</PresentationFormat>
  <Paragraphs>109</Paragraphs>
  <Slides>26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Аспект</vt:lpstr>
      <vt:lpstr>ГОСУДАРСТВЕННАЯ  ИНФОРМАЦИОННАЯ СИСТЕМА  ЖИЛИЩНО-КОММУНАЛЬНОГО ХОЗЯЙСТВА  (ГИС ЖКХ)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     +7 (8142) 26-41-30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Расширенное заседание Коллегии  Государственной жилищной инспекции  Республики Карелия  О результатах деятельности Государственной жилищной инспекции Республики Карелия за 2016 год и задачах на 2017 год</dc:title>
  <dc:creator>Igor Slyusarenko</dc:creator>
  <cp:lastModifiedBy>SUD</cp:lastModifiedBy>
  <cp:revision>659</cp:revision>
  <cp:lastPrinted>2021-11-15T13:07:00Z</cp:lastPrinted>
  <dcterms:created xsi:type="dcterms:W3CDTF">2017-03-21T07:26:03Z</dcterms:created>
  <dcterms:modified xsi:type="dcterms:W3CDTF">2022-05-05T11:58:44Z</dcterms:modified>
</cp:coreProperties>
</file>