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notesMasterIdLst>
    <p:notesMasterId r:id="rId19"/>
  </p:notesMasterIdLst>
  <p:sldIdLst>
    <p:sldId id="268" r:id="rId2"/>
    <p:sldId id="259" r:id="rId3"/>
    <p:sldId id="276" r:id="rId4"/>
    <p:sldId id="299" r:id="rId5"/>
    <p:sldId id="278" r:id="rId6"/>
    <p:sldId id="314" r:id="rId7"/>
    <p:sldId id="302" r:id="rId8"/>
    <p:sldId id="313" r:id="rId9"/>
    <p:sldId id="303" r:id="rId10"/>
    <p:sldId id="304" r:id="rId11"/>
    <p:sldId id="310" r:id="rId12"/>
    <p:sldId id="309" r:id="rId13"/>
    <p:sldId id="312" r:id="rId14"/>
    <p:sldId id="296" r:id="rId15"/>
    <p:sldId id="297" r:id="rId16"/>
    <p:sldId id="288" r:id="rId17"/>
    <p:sldId id="29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D77DD3"/>
    <a:srgbClr val="99FF66"/>
    <a:srgbClr val="8D5B7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4" autoAdjust="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9 месяцев 2021 год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70740.899999999994</c:v>
                </c:pt>
                <c:pt idx="1">
                  <c:v>2013.3</c:v>
                </c:pt>
                <c:pt idx="2">
                  <c:v>2297.5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104763.6</c:v>
                </c:pt>
                <c:pt idx="1">
                  <c:v>3499.5</c:v>
                </c:pt>
                <c:pt idx="2">
                  <c:v>2862.4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9 месяцев 2022 года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71605.5</c:v>
                </c:pt>
                <c:pt idx="1">
                  <c:v>1904</c:v>
                </c:pt>
                <c:pt idx="2">
                  <c:v>2255.9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529312"/>
        <c:axId val="170524216"/>
      </c:barChart>
      <c:catAx>
        <c:axId val="170529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0524216"/>
        <c:crosses val="autoZero"/>
        <c:auto val="1"/>
        <c:lblAlgn val="ctr"/>
        <c:lblOffset val="100"/>
        <c:noMultiLvlLbl val="0"/>
      </c:catAx>
      <c:valAx>
        <c:axId val="170524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529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Удельный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78,9%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2,1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2825465198940264E-2"/>
                  <c:y val="2.82986359082641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  <c:pt idx="3">
                  <c:v>Доходы от оказания платных услуг </c:v>
                </c:pt>
                <c:pt idx="4">
                  <c:v>Доходы от использования имущества </c:v>
                </c:pt>
                <c:pt idx="5">
                  <c:v>остальные платежи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78.900000000000006</c:v>
                </c:pt>
                <c:pt idx="1">
                  <c:v>2.1</c:v>
                </c:pt>
                <c:pt idx="2">
                  <c:v>2.5</c:v>
                </c:pt>
                <c:pt idx="3">
                  <c:v>9.9</c:v>
                </c:pt>
                <c:pt idx="4">
                  <c:v>3.7</c:v>
                </c:pt>
                <c:pt idx="5">
                  <c:v>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тыс.руб.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  <c:pt idx="3">
                  <c:v>Доходы от оказания платных услуг </c:v>
                </c:pt>
                <c:pt idx="4">
                  <c:v>Доходы от использования имущества </c:v>
                </c:pt>
                <c:pt idx="5">
                  <c:v>остальные платежи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71605.5</c:v>
                </c:pt>
                <c:pt idx="1">
                  <c:v>1904</c:v>
                </c:pt>
                <c:pt idx="2">
                  <c:v>2255.9</c:v>
                </c:pt>
                <c:pt idx="3">
                  <c:v>8971.4</c:v>
                </c:pt>
                <c:pt idx="4">
                  <c:v>3379.9</c:v>
                </c:pt>
                <c:pt idx="5">
                  <c:v>2605.6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71943255739664"/>
          <c:y val="2.8607703796300198E-2"/>
          <c:w val="0.33080267462120061"/>
          <c:h val="0.9463183351938984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89231-8673-4475-8B15-58C9D3F1C5EF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0067374-6164-487F-A936-788DB6792A12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425,3 МЛН.РУБ.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10848AB-F847-429B-9B0E-A501E95CFF44}" type="parTrans" cxnId="{9850ED00-0329-418E-B740-34FB212E2965}">
      <dgm:prSet/>
      <dgm:spPr/>
      <dgm:t>
        <a:bodyPr/>
        <a:lstStyle/>
        <a:p>
          <a:endParaRPr lang="ru-RU"/>
        </a:p>
      </dgm:t>
    </dgm:pt>
    <dgm:pt modelId="{5E548864-3D4B-41AA-98F7-B5BE029C332C}" type="sibTrans" cxnId="{9850ED00-0329-418E-B740-34FB212E2965}">
      <dgm:prSet/>
      <dgm:spPr/>
      <dgm:t>
        <a:bodyPr/>
        <a:lstStyle/>
        <a:p>
          <a:endParaRPr lang="ru-RU"/>
        </a:p>
      </dgm:t>
    </dgm:pt>
    <dgm:pt modelId="{871B381E-94C7-4C74-AD1F-1CFE49FC1E6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74,3 МЛН.РУБ.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E57CE1-EBEF-464C-A3EC-5D2D506E84CA}" type="parTrans" cxnId="{08A87998-1447-42C1-8A5D-82F7F0AC7698}">
      <dgm:prSet/>
      <dgm:spPr/>
      <dgm:t>
        <a:bodyPr/>
        <a:lstStyle/>
        <a:p>
          <a:endParaRPr lang="ru-RU"/>
        </a:p>
      </dgm:t>
    </dgm:pt>
    <dgm:pt modelId="{91FC3AE0-B0C6-4192-8A4A-59C7736D0157}" type="sibTrans" cxnId="{08A87998-1447-42C1-8A5D-82F7F0AC7698}">
      <dgm:prSet/>
      <dgm:spPr/>
      <dgm:t>
        <a:bodyPr/>
        <a:lstStyle/>
        <a:p>
          <a:endParaRPr lang="ru-RU"/>
        </a:p>
      </dgm:t>
    </dgm:pt>
    <dgm:pt modelId="{16C27317-4DE7-498F-A681-C1007654B9F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324,3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1A69F8B-811F-48AA-B7D8-EB83DB42E4B2}" type="parTrans" cxnId="{0A4B22BA-496B-4314-A0F9-DC2634C4F130}">
      <dgm:prSet/>
      <dgm:spPr/>
      <dgm:t>
        <a:bodyPr/>
        <a:lstStyle/>
        <a:p>
          <a:endParaRPr lang="ru-RU"/>
        </a:p>
      </dgm:t>
    </dgm:pt>
    <dgm:pt modelId="{74003CBC-7A1F-4234-B696-201FB328AE4E}" type="sibTrans" cxnId="{0A4B22BA-496B-4314-A0F9-DC2634C4F130}">
      <dgm:prSet/>
      <dgm:spPr/>
      <dgm:t>
        <a:bodyPr/>
        <a:lstStyle/>
        <a:p>
          <a:endParaRPr lang="ru-RU"/>
        </a:p>
      </dgm:t>
    </dgm:pt>
    <dgm:pt modelId="{0B03AADA-45EA-4B69-9D03-F9A64A0F52B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11,3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E85AB7A-FF0F-40AA-BE92-F5C55B21ABA0}" type="parTrans" cxnId="{F1D7AED6-DA5E-45BC-BD1F-918C46D3E9D9}">
      <dgm:prSet/>
      <dgm:spPr/>
      <dgm:t>
        <a:bodyPr/>
        <a:lstStyle/>
        <a:p>
          <a:endParaRPr lang="ru-RU"/>
        </a:p>
      </dgm:t>
    </dgm:pt>
    <dgm:pt modelId="{96DFEFEE-DCB0-4BFC-8275-EAA14D9DD443}" type="sibTrans" cxnId="{F1D7AED6-DA5E-45BC-BD1F-918C46D3E9D9}">
      <dgm:prSet/>
      <dgm:spPr/>
      <dgm:t>
        <a:bodyPr/>
        <a:lstStyle/>
        <a:p>
          <a:endParaRPr lang="ru-RU"/>
        </a:p>
      </dgm:t>
    </dgm:pt>
    <dgm:pt modelId="{75605D3C-781D-4861-AA99-6B45EECABE70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1,0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2F26917-F81E-417E-9276-BC5EAB178B23}" type="parTrans" cxnId="{239E517A-593E-4AF9-AA91-C250A71F7D3B}">
      <dgm:prSet/>
      <dgm:spPr/>
      <dgm:t>
        <a:bodyPr/>
        <a:lstStyle/>
        <a:p>
          <a:endParaRPr lang="ru-RU"/>
        </a:p>
      </dgm:t>
    </dgm:pt>
    <dgm:pt modelId="{B08A6239-35F0-422E-B6DA-6D683BA79BC1}" type="sibTrans" cxnId="{239E517A-593E-4AF9-AA91-C250A71F7D3B}">
      <dgm:prSet/>
      <dgm:spPr/>
      <dgm:t>
        <a:bodyPr/>
        <a:lstStyle/>
        <a:p>
          <a:endParaRPr lang="ru-RU"/>
        </a:p>
      </dgm:t>
    </dgm:pt>
    <dgm:pt modelId="{BD2DD881-70C2-4B46-861A-16F10811758A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14,4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183D680-BCCB-49B2-B1AE-CFA36673E438}" type="parTrans" cxnId="{771CFC87-178C-4C3F-8696-D2D77353A31F}">
      <dgm:prSet/>
      <dgm:spPr/>
      <dgm:t>
        <a:bodyPr/>
        <a:lstStyle/>
        <a:p>
          <a:endParaRPr lang="ru-RU"/>
        </a:p>
      </dgm:t>
    </dgm:pt>
    <dgm:pt modelId="{04785BB2-AF90-4864-AF5B-DC54CBA226CF}" type="sibTrans" cxnId="{771CFC87-178C-4C3F-8696-D2D77353A31F}">
      <dgm:prSet/>
      <dgm:spPr/>
      <dgm:t>
        <a:bodyPr/>
        <a:lstStyle/>
        <a:p>
          <a:endParaRPr lang="ru-RU"/>
        </a:p>
      </dgm:t>
    </dgm:pt>
    <dgm:pt modelId="{60468E70-C3A4-455F-8323-468258BE4687}" type="pres">
      <dgm:prSet presAssocID="{A8089231-8673-4475-8B15-58C9D3F1C5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0E328-0F55-4F5C-ACBC-82D3D41C03B3}" type="pres">
      <dgm:prSet presAssocID="{10067374-6164-487F-A936-788DB6792A12}" presName="centerShape" presStyleLbl="node0" presStyleIdx="0" presStyleCnt="1" custScaleX="138596" custScaleY="90375"/>
      <dgm:spPr/>
      <dgm:t>
        <a:bodyPr/>
        <a:lstStyle/>
        <a:p>
          <a:endParaRPr lang="ru-RU"/>
        </a:p>
      </dgm:t>
    </dgm:pt>
    <dgm:pt modelId="{E6812F7A-29A2-4B53-B1D4-2B5B89BD17FC}" type="pres">
      <dgm:prSet presAssocID="{871B381E-94C7-4C74-AD1F-1CFE49FC1E68}" presName="node" presStyleLbl="node1" presStyleIdx="0" presStyleCnt="5" custScaleX="157251" custScaleY="104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AFC5D-06A3-489D-BA1F-786A755795D2}" type="pres">
      <dgm:prSet presAssocID="{871B381E-94C7-4C74-AD1F-1CFE49FC1E68}" presName="dummy" presStyleCnt="0"/>
      <dgm:spPr/>
    </dgm:pt>
    <dgm:pt modelId="{07C8251D-C6C7-4708-8D09-FC6EA4A2E874}" type="pres">
      <dgm:prSet presAssocID="{91FC3AE0-B0C6-4192-8A4A-59C7736D015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9A95409-AA6A-49DF-8129-D4F2BB9EF4F4}" type="pres">
      <dgm:prSet presAssocID="{16C27317-4DE7-498F-A681-C1007654B9F1}" presName="node" presStyleLbl="node1" presStyleIdx="1" presStyleCnt="5" custScaleX="179828" custScaleY="124534" custRadScaleRad="131288" custRadScaleInc="-1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FCD52-5199-4B01-9AA0-BA58E6968179}" type="pres">
      <dgm:prSet presAssocID="{16C27317-4DE7-498F-A681-C1007654B9F1}" presName="dummy" presStyleCnt="0"/>
      <dgm:spPr/>
    </dgm:pt>
    <dgm:pt modelId="{9D6719C1-4AE3-449F-9CBD-A38EDFC99CDA}" type="pres">
      <dgm:prSet presAssocID="{74003CBC-7A1F-4234-B696-201FB328AE4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F924337-8280-4AF8-9A2A-8B3DF7FB59FA}" type="pres">
      <dgm:prSet presAssocID="{0B03AADA-45EA-4B69-9D03-F9A64A0F52BE}" presName="node" presStyleLbl="node1" presStyleIdx="2" presStyleCnt="5" custScaleX="188393" custScaleY="114676" custRadScaleRad="144837" custRadScaleInc="-2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5C6BC-F54E-4CCD-90B8-6E76B1FECC7A}" type="pres">
      <dgm:prSet presAssocID="{0B03AADA-45EA-4B69-9D03-F9A64A0F52BE}" presName="dummy" presStyleCnt="0"/>
      <dgm:spPr/>
    </dgm:pt>
    <dgm:pt modelId="{25FDDC6F-2CBC-4416-947B-8FC774B2F1F9}" type="pres">
      <dgm:prSet presAssocID="{96DFEFEE-DCB0-4BFC-8275-EAA14D9DD44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90FE364-E529-419C-BA40-468F0CAB75F6}" type="pres">
      <dgm:prSet presAssocID="{75605D3C-781D-4861-AA99-6B45EECABE70}" presName="node" presStyleLbl="node1" presStyleIdx="3" presStyleCnt="5" custScaleX="205565" custScaleY="117576" custRadScaleRad="125192" custRadScaleInc="-5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83E21-E41A-4BD8-8ACD-B0C4AEEA1DB8}" type="pres">
      <dgm:prSet presAssocID="{75605D3C-781D-4861-AA99-6B45EECABE70}" presName="dummy" presStyleCnt="0"/>
      <dgm:spPr/>
    </dgm:pt>
    <dgm:pt modelId="{D25323DC-6D64-49B7-BE5E-27FDD8CB4502}" type="pres">
      <dgm:prSet presAssocID="{B08A6239-35F0-422E-B6DA-6D683BA79BC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6BC8F46-6764-4D4B-A9E9-56A835728750}" type="pres">
      <dgm:prSet presAssocID="{BD2DD881-70C2-4B46-861A-16F10811758A}" presName="node" presStyleLbl="node1" presStyleIdx="4" presStyleCnt="5" custScaleX="184928" custScaleY="126717" custRadScaleRad="112049" custRadScaleInc="1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36343-D61C-4FFC-B7E0-246AD9E33089}" type="pres">
      <dgm:prSet presAssocID="{BD2DD881-70C2-4B46-861A-16F10811758A}" presName="dummy" presStyleCnt="0"/>
      <dgm:spPr/>
    </dgm:pt>
    <dgm:pt modelId="{7E286B0D-8AA6-4F46-BF01-DD8C63489391}" type="pres">
      <dgm:prSet presAssocID="{04785BB2-AF90-4864-AF5B-DC54CBA226CF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9EA591E-D00A-4179-8770-FD77F48892C0}" type="presOf" srcId="{04785BB2-AF90-4864-AF5B-DC54CBA226CF}" destId="{7E286B0D-8AA6-4F46-BF01-DD8C63489391}" srcOrd="0" destOrd="0" presId="urn:microsoft.com/office/officeart/2005/8/layout/radial6"/>
    <dgm:cxn modelId="{197A3852-8346-4152-9D0B-F4201946A312}" type="presOf" srcId="{91FC3AE0-B0C6-4192-8A4A-59C7736D0157}" destId="{07C8251D-C6C7-4708-8D09-FC6EA4A2E874}" srcOrd="0" destOrd="0" presId="urn:microsoft.com/office/officeart/2005/8/layout/radial6"/>
    <dgm:cxn modelId="{08A87998-1447-42C1-8A5D-82F7F0AC7698}" srcId="{10067374-6164-487F-A936-788DB6792A12}" destId="{871B381E-94C7-4C74-AD1F-1CFE49FC1E68}" srcOrd="0" destOrd="0" parTransId="{0CE57CE1-EBEF-464C-A3EC-5D2D506E84CA}" sibTransId="{91FC3AE0-B0C6-4192-8A4A-59C7736D0157}"/>
    <dgm:cxn modelId="{F1D7AED6-DA5E-45BC-BD1F-918C46D3E9D9}" srcId="{10067374-6164-487F-A936-788DB6792A12}" destId="{0B03AADA-45EA-4B69-9D03-F9A64A0F52BE}" srcOrd="2" destOrd="0" parTransId="{1E85AB7A-FF0F-40AA-BE92-F5C55B21ABA0}" sibTransId="{96DFEFEE-DCB0-4BFC-8275-EAA14D9DD443}"/>
    <dgm:cxn modelId="{18D939AE-430B-41DB-A341-214FA3B1FE4D}" type="presOf" srcId="{BD2DD881-70C2-4B46-861A-16F10811758A}" destId="{46BC8F46-6764-4D4B-A9E9-56A835728750}" srcOrd="0" destOrd="0" presId="urn:microsoft.com/office/officeart/2005/8/layout/radial6"/>
    <dgm:cxn modelId="{9850ED00-0329-418E-B740-34FB212E2965}" srcId="{A8089231-8673-4475-8B15-58C9D3F1C5EF}" destId="{10067374-6164-487F-A936-788DB6792A12}" srcOrd="0" destOrd="0" parTransId="{E10848AB-F847-429B-9B0E-A501E95CFF44}" sibTransId="{5E548864-3D4B-41AA-98F7-B5BE029C332C}"/>
    <dgm:cxn modelId="{2A572D80-561A-4D9E-B17C-87A705331A72}" type="presOf" srcId="{A8089231-8673-4475-8B15-58C9D3F1C5EF}" destId="{60468E70-C3A4-455F-8323-468258BE4687}" srcOrd="0" destOrd="0" presId="urn:microsoft.com/office/officeart/2005/8/layout/radial6"/>
    <dgm:cxn modelId="{239E517A-593E-4AF9-AA91-C250A71F7D3B}" srcId="{10067374-6164-487F-A936-788DB6792A12}" destId="{75605D3C-781D-4861-AA99-6B45EECABE70}" srcOrd="3" destOrd="0" parTransId="{22F26917-F81E-417E-9276-BC5EAB178B23}" sibTransId="{B08A6239-35F0-422E-B6DA-6D683BA79BC1}"/>
    <dgm:cxn modelId="{79B73FCD-7685-47FF-8C3E-35DC4A155A4D}" type="presOf" srcId="{871B381E-94C7-4C74-AD1F-1CFE49FC1E68}" destId="{E6812F7A-29A2-4B53-B1D4-2B5B89BD17FC}" srcOrd="0" destOrd="0" presId="urn:microsoft.com/office/officeart/2005/8/layout/radial6"/>
    <dgm:cxn modelId="{8EE78BCE-E4F5-449F-B3C0-B04FD4DC7338}" type="presOf" srcId="{74003CBC-7A1F-4234-B696-201FB328AE4E}" destId="{9D6719C1-4AE3-449F-9CBD-A38EDFC99CDA}" srcOrd="0" destOrd="0" presId="urn:microsoft.com/office/officeart/2005/8/layout/radial6"/>
    <dgm:cxn modelId="{1CAFB2A1-BB1A-4FDA-A96C-276CD826BC15}" type="presOf" srcId="{0B03AADA-45EA-4B69-9D03-F9A64A0F52BE}" destId="{BF924337-8280-4AF8-9A2A-8B3DF7FB59FA}" srcOrd="0" destOrd="0" presId="urn:microsoft.com/office/officeart/2005/8/layout/radial6"/>
    <dgm:cxn modelId="{570DF3D4-8C45-498D-872A-561FEB4575E6}" type="presOf" srcId="{75605D3C-781D-4861-AA99-6B45EECABE70}" destId="{E90FE364-E529-419C-BA40-468F0CAB75F6}" srcOrd="0" destOrd="0" presId="urn:microsoft.com/office/officeart/2005/8/layout/radial6"/>
    <dgm:cxn modelId="{BC5720D9-1C7D-41C0-8196-FD2A53122025}" type="presOf" srcId="{96DFEFEE-DCB0-4BFC-8275-EAA14D9DD443}" destId="{25FDDC6F-2CBC-4416-947B-8FC774B2F1F9}" srcOrd="0" destOrd="0" presId="urn:microsoft.com/office/officeart/2005/8/layout/radial6"/>
    <dgm:cxn modelId="{7A2568D0-89EB-4F49-9FBB-5259ED609F81}" type="presOf" srcId="{10067374-6164-487F-A936-788DB6792A12}" destId="{DAB0E328-0F55-4F5C-ACBC-82D3D41C03B3}" srcOrd="0" destOrd="0" presId="urn:microsoft.com/office/officeart/2005/8/layout/radial6"/>
    <dgm:cxn modelId="{1436AA69-18E4-4E40-A091-51D489117A6D}" type="presOf" srcId="{16C27317-4DE7-498F-A681-C1007654B9F1}" destId="{49A95409-AA6A-49DF-8129-D4F2BB9EF4F4}" srcOrd="0" destOrd="0" presId="urn:microsoft.com/office/officeart/2005/8/layout/radial6"/>
    <dgm:cxn modelId="{0A4B22BA-496B-4314-A0F9-DC2634C4F130}" srcId="{10067374-6164-487F-A936-788DB6792A12}" destId="{16C27317-4DE7-498F-A681-C1007654B9F1}" srcOrd="1" destOrd="0" parTransId="{71A69F8B-811F-48AA-B7D8-EB83DB42E4B2}" sibTransId="{74003CBC-7A1F-4234-B696-201FB328AE4E}"/>
    <dgm:cxn modelId="{771CFC87-178C-4C3F-8696-D2D77353A31F}" srcId="{10067374-6164-487F-A936-788DB6792A12}" destId="{BD2DD881-70C2-4B46-861A-16F10811758A}" srcOrd="4" destOrd="0" parTransId="{A183D680-BCCB-49B2-B1AE-CFA36673E438}" sibTransId="{04785BB2-AF90-4864-AF5B-DC54CBA226CF}"/>
    <dgm:cxn modelId="{7294DCF2-0FD0-4B25-B3E8-B3948D717635}" type="presOf" srcId="{B08A6239-35F0-422E-B6DA-6D683BA79BC1}" destId="{D25323DC-6D64-49B7-BE5E-27FDD8CB4502}" srcOrd="0" destOrd="0" presId="urn:microsoft.com/office/officeart/2005/8/layout/radial6"/>
    <dgm:cxn modelId="{740936BF-A069-44FE-BBAB-DB28654AE44B}" type="presParOf" srcId="{60468E70-C3A4-455F-8323-468258BE4687}" destId="{DAB0E328-0F55-4F5C-ACBC-82D3D41C03B3}" srcOrd="0" destOrd="0" presId="urn:microsoft.com/office/officeart/2005/8/layout/radial6"/>
    <dgm:cxn modelId="{3D3317F9-8ED9-43F9-9926-BDA82DFD6B2C}" type="presParOf" srcId="{60468E70-C3A4-455F-8323-468258BE4687}" destId="{E6812F7A-29A2-4B53-B1D4-2B5B89BD17FC}" srcOrd="1" destOrd="0" presId="urn:microsoft.com/office/officeart/2005/8/layout/radial6"/>
    <dgm:cxn modelId="{7236C2BF-A49D-4C18-8739-331F7A5DF4D9}" type="presParOf" srcId="{60468E70-C3A4-455F-8323-468258BE4687}" destId="{428AFC5D-06A3-489D-BA1F-786A755795D2}" srcOrd="2" destOrd="0" presId="urn:microsoft.com/office/officeart/2005/8/layout/radial6"/>
    <dgm:cxn modelId="{5CD403E9-A6D7-44D5-B30F-3946604FED97}" type="presParOf" srcId="{60468E70-C3A4-455F-8323-468258BE4687}" destId="{07C8251D-C6C7-4708-8D09-FC6EA4A2E874}" srcOrd="3" destOrd="0" presId="urn:microsoft.com/office/officeart/2005/8/layout/radial6"/>
    <dgm:cxn modelId="{2B44AC0D-B7E9-4D22-9293-813110250CFA}" type="presParOf" srcId="{60468E70-C3A4-455F-8323-468258BE4687}" destId="{49A95409-AA6A-49DF-8129-D4F2BB9EF4F4}" srcOrd="4" destOrd="0" presId="urn:microsoft.com/office/officeart/2005/8/layout/radial6"/>
    <dgm:cxn modelId="{67BAAEE3-1AD0-41FC-971F-765BAB4E9461}" type="presParOf" srcId="{60468E70-C3A4-455F-8323-468258BE4687}" destId="{F74FCD52-5199-4B01-9AA0-BA58E6968179}" srcOrd="5" destOrd="0" presId="urn:microsoft.com/office/officeart/2005/8/layout/radial6"/>
    <dgm:cxn modelId="{5C44F353-3AF6-4048-ABAC-422ABCCB5659}" type="presParOf" srcId="{60468E70-C3A4-455F-8323-468258BE4687}" destId="{9D6719C1-4AE3-449F-9CBD-A38EDFC99CDA}" srcOrd="6" destOrd="0" presId="urn:microsoft.com/office/officeart/2005/8/layout/radial6"/>
    <dgm:cxn modelId="{607147C2-9D07-4360-A812-58544AF42652}" type="presParOf" srcId="{60468E70-C3A4-455F-8323-468258BE4687}" destId="{BF924337-8280-4AF8-9A2A-8B3DF7FB59FA}" srcOrd="7" destOrd="0" presId="urn:microsoft.com/office/officeart/2005/8/layout/radial6"/>
    <dgm:cxn modelId="{32DAB4FE-AFCE-4103-8566-6B6E51718ECA}" type="presParOf" srcId="{60468E70-C3A4-455F-8323-468258BE4687}" destId="{8FF5C6BC-F54E-4CCD-90B8-6E76B1FECC7A}" srcOrd="8" destOrd="0" presId="urn:microsoft.com/office/officeart/2005/8/layout/radial6"/>
    <dgm:cxn modelId="{F7C51750-DDE2-4488-A0B9-3B83B8B2D77C}" type="presParOf" srcId="{60468E70-C3A4-455F-8323-468258BE4687}" destId="{25FDDC6F-2CBC-4416-947B-8FC774B2F1F9}" srcOrd="9" destOrd="0" presId="urn:microsoft.com/office/officeart/2005/8/layout/radial6"/>
    <dgm:cxn modelId="{F4AA03B9-8BB9-45A9-85C5-22BEB8A16DAB}" type="presParOf" srcId="{60468E70-C3A4-455F-8323-468258BE4687}" destId="{E90FE364-E529-419C-BA40-468F0CAB75F6}" srcOrd="10" destOrd="0" presId="urn:microsoft.com/office/officeart/2005/8/layout/radial6"/>
    <dgm:cxn modelId="{4C2E2631-FABE-43EC-8305-A3508E97C6F9}" type="presParOf" srcId="{60468E70-C3A4-455F-8323-468258BE4687}" destId="{07983E21-E41A-4BD8-8ACD-B0C4AEEA1DB8}" srcOrd="11" destOrd="0" presId="urn:microsoft.com/office/officeart/2005/8/layout/radial6"/>
    <dgm:cxn modelId="{047B1A83-3B66-4734-A68D-17700BF78ADC}" type="presParOf" srcId="{60468E70-C3A4-455F-8323-468258BE4687}" destId="{D25323DC-6D64-49B7-BE5E-27FDD8CB4502}" srcOrd="12" destOrd="0" presId="urn:microsoft.com/office/officeart/2005/8/layout/radial6"/>
    <dgm:cxn modelId="{3A919CD8-F57E-4796-854C-C765C369CF21}" type="presParOf" srcId="{60468E70-C3A4-455F-8323-468258BE4687}" destId="{46BC8F46-6764-4D4B-A9E9-56A835728750}" srcOrd="13" destOrd="0" presId="urn:microsoft.com/office/officeart/2005/8/layout/radial6"/>
    <dgm:cxn modelId="{8FB67DC8-A062-4DB5-BA86-F4A34293AA9C}" type="presParOf" srcId="{60468E70-C3A4-455F-8323-468258BE4687}" destId="{DA336343-D61C-4FFC-B7E0-246AD9E33089}" srcOrd="14" destOrd="0" presId="urn:microsoft.com/office/officeart/2005/8/layout/radial6"/>
    <dgm:cxn modelId="{6A25E3A8-10FD-4C4C-8831-BC9B3E3A9744}" type="presParOf" srcId="{60468E70-C3A4-455F-8323-468258BE4687}" destId="{7E286B0D-8AA6-4F46-BF01-DD8C6348939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7367C1-ABAA-4C7D-8F43-8B5435AC26F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6C29C9-1E53-4979-ABE6-4C1CDEC7D0AD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Пенсионное обеспечение</a:t>
          </a:r>
        </a:p>
        <a:p>
          <a:r>
            <a:rPr lang="ru-RU" sz="1400" b="1" dirty="0" smtClean="0">
              <a:solidFill>
                <a:srgbClr val="C00000"/>
              </a:solidFill>
            </a:rPr>
            <a:t>3,8 </a:t>
          </a:r>
          <a:r>
            <a:rPr lang="ru-RU" sz="1400" b="1" dirty="0" err="1" smtClean="0">
              <a:solidFill>
                <a:srgbClr val="C00000"/>
              </a:solidFill>
            </a:rPr>
            <a:t>млн.руб</a:t>
          </a:r>
          <a:r>
            <a:rPr lang="ru-RU" sz="1400" b="1" dirty="0" smtClean="0">
              <a:solidFill>
                <a:srgbClr val="C00000"/>
              </a:solidFill>
            </a:rPr>
            <a:t>.</a:t>
          </a:r>
          <a:endParaRPr lang="ru-RU" sz="1400" b="1" dirty="0">
            <a:solidFill>
              <a:srgbClr val="C00000"/>
            </a:solidFill>
          </a:endParaRPr>
        </a:p>
      </dgm:t>
    </dgm:pt>
    <dgm:pt modelId="{42A49C0E-2815-4BC8-9A0F-9DEBF6F97E05}" type="parTrans" cxnId="{C3621C51-5AE7-4A52-9CBB-3D84C94DF9FB}">
      <dgm:prSet/>
      <dgm:spPr/>
      <dgm:t>
        <a:bodyPr/>
        <a:lstStyle/>
        <a:p>
          <a:endParaRPr lang="ru-RU"/>
        </a:p>
      </dgm:t>
    </dgm:pt>
    <dgm:pt modelId="{3A275C95-C592-4A76-9337-F17D3A12B14C}" type="sibTrans" cxnId="{C3621C51-5AE7-4A52-9CBB-3D84C94DF9FB}">
      <dgm:prSet/>
      <dgm:spPr/>
      <dgm:t>
        <a:bodyPr/>
        <a:lstStyle/>
        <a:p>
          <a:endParaRPr lang="ru-RU"/>
        </a:p>
      </dgm:t>
    </dgm:pt>
    <dgm:pt modelId="{6C54B12E-C998-4A53-927C-9739773CEEE5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Социальное обеспечение населения</a:t>
          </a:r>
        </a:p>
        <a:p>
          <a:r>
            <a:rPr lang="ru-RU" sz="1400" b="1" dirty="0" smtClean="0">
              <a:solidFill>
                <a:srgbClr val="002060"/>
              </a:solidFill>
            </a:rPr>
            <a:t>2,9 млн.руб.</a:t>
          </a:r>
          <a:endParaRPr lang="ru-RU" sz="1400" b="1" dirty="0">
            <a:solidFill>
              <a:srgbClr val="002060"/>
            </a:solidFill>
          </a:endParaRPr>
        </a:p>
      </dgm:t>
    </dgm:pt>
    <dgm:pt modelId="{70DA55AB-4A6F-4042-9EB7-DEE4BE501533}" type="parTrans" cxnId="{3DD08C4F-9203-485B-A882-A8FC7874183E}">
      <dgm:prSet/>
      <dgm:spPr/>
      <dgm:t>
        <a:bodyPr/>
        <a:lstStyle/>
        <a:p>
          <a:endParaRPr lang="ru-RU"/>
        </a:p>
      </dgm:t>
    </dgm:pt>
    <dgm:pt modelId="{D1D0A934-2AC3-4DBF-B1EA-63637796AA78}" type="sibTrans" cxnId="{3DD08C4F-9203-485B-A882-A8FC7874183E}">
      <dgm:prSet/>
      <dgm:spPr/>
      <dgm:t>
        <a:bodyPr/>
        <a:lstStyle/>
        <a:p>
          <a:endParaRPr lang="ru-RU"/>
        </a:p>
      </dgm:t>
    </dgm:pt>
    <dgm:pt modelId="{A3AC41F9-8BDE-457D-AAA1-1A27299C6116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Другие вопросы в области </a:t>
          </a:r>
          <a:r>
            <a:rPr lang="ru-RU" sz="14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соц.политики</a:t>
          </a:r>
          <a:endParaRPr lang="ru-RU" sz="14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0,9 млн.руб.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49441DB-AFC7-4A56-B306-7998D7B556AA}" type="parTrans" cxnId="{31197F24-21D5-4438-A3C5-0739BA6E30A0}">
      <dgm:prSet/>
      <dgm:spPr/>
      <dgm:t>
        <a:bodyPr/>
        <a:lstStyle/>
        <a:p>
          <a:endParaRPr lang="ru-RU"/>
        </a:p>
      </dgm:t>
    </dgm:pt>
    <dgm:pt modelId="{3119BC5F-D2A4-4CCE-8C47-8F285027E040}" type="sibTrans" cxnId="{31197F24-21D5-4438-A3C5-0739BA6E30A0}">
      <dgm:prSet/>
      <dgm:spPr/>
      <dgm:t>
        <a:bodyPr/>
        <a:lstStyle/>
        <a:p>
          <a:endParaRPr lang="ru-RU"/>
        </a:p>
      </dgm:t>
    </dgm:pt>
    <dgm:pt modelId="{99A752D7-8235-4F01-8955-42C55FDE16C2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Охрана семьи и детства</a:t>
          </a:r>
        </a:p>
        <a:p>
          <a:r>
            <a:rPr lang="ru-RU" sz="1600" b="1" dirty="0" smtClean="0">
              <a:solidFill>
                <a:schemeClr val="tx1"/>
              </a:solidFill>
            </a:rPr>
            <a:t>7,8 млн.руб.</a:t>
          </a:r>
          <a:endParaRPr lang="ru-RU" sz="1600" b="1" dirty="0">
            <a:solidFill>
              <a:schemeClr val="tx1"/>
            </a:solidFill>
          </a:endParaRPr>
        </a:p>
      </dgm:t>
    </dgm:pt>
    <dgm:pt modelId="{24052E62-3DA3-483F-8717-08BED18A6A90}" type="parTrans" cxnId="{4049DEBA-DCBD-460D-8F5B-FABC0BE0E87B}">
      <dgm:prSet/>
      <dgm:spPr/>
      <dgm:t>
        <a:bodyPr/>
        <a:lstStyle/>
        <a:p>
          <a:endParaRPr lang="ru-RU"/>
        </a:p>
      </dgm:t>
    </dgm:pt>
    <dgm:pt modelId="{36316DAB-E0D0-48A4-B970-82BCBA45E246}" type="sibTrans" cxnId="{4049DEBA-DCBD-460D-8F5B-FABC0BE0E87B}">
      <dgm:prSet/>
      <dgm:spPr/>
      <dgm:t>
        <a:bodyPr/>
        <a:lstStyle/>
        <a:p>
          <a:endParaRPr lang="ru-RU"/>
        </a:p>
      </dgm:t>
    </dgm:pt>
    <dgm:pt modelId="{5DBB5D6D-616B-48B6-8216-61DC75A95459}" type="pres">
      <dgm:prSet presAssocID="{CC7367C1-ABAA-4C7D-8F43-8B5435AC26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640329-484E-4BC9-8644-696D48C68846}" type="pres">
      <dgm:prSet presAssocID="{5F6C29C9-1E53-4979-ABE6-4C1CDEC7D0AD}" presName="node" presStyleLbl="node1" presStyleIdx="0" presStyleCnt="4" custScaleX="135521" custScaleY="88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F519B-D48F-4C91-B922-DFD2729A1F00}" type="pres">
      <dgm:prSet presAssocID="{5F6C29C9-1E53-4979-ABE6-4C1CDEC7D0AD}" presName="spNode" presStyleCnt="0"/>
      <dgm:spPr/>
    </dgm:pt>
    <dgm:pt modelId="{595EC460-6EB2-44B5-A857-29BA9224B081}" type="pres">
      <dgm:prSet presAssocID="{3A275C95-C592-4A76-9337-F17D3A12B14C}" presName="sibTrans" presStyleLbl="sibTrans1D1" presStyleIdx="0" presStyleCnt="4"/>
      <dgm:spPr/>
      <dgm:t>
        <a:bodyPr/>
        <a:lstStyle/>
        <a:p>
          <a:endParaRPr lang="ru-RU"/>
        </a:p>
      </dgm:t>
    </dgm:pt>
    <dgm:pt modelId="{238E7EF5-7516-42B7-BBBF-12AF0F229A1C}" type="pres">
      <dgm:prSet presAssocID="{6C54B12E-C998-4A53-927C-9739773CEEE5}" presName="node" presStyleLbl="node1" presStyleIdx="1" presStyleCnt="4" custScaleX="154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2902A-1607-4FCC-BF98-5EDD20BD0224}" type="pres">
      <dgm:prSet presAssocID="{6C54B12E-C998-4A53-927C-9739773CEEE5}" presName="spNode" presStyleCnt="0"/>
      <dgm:spPr/>
    </dgm:pt>
    <dgm:pt modelId="{E272972E-13C5-4205-A076-D70502890D6C}" type="pres">
      <dgm:prSet presAssocID="{D1D0A934-2AC3-4DBF-B1EA-63637796AA78}" presName="sibTrans" presStyleLbl="sibTrans1D1" presStyleIdx="1" presStyleCnt="4"/>
      <dgm:spPr/>
      <dgm:t>
        <a:bodyPr/>
        <a:lstStyle/>
        <a:p>
          <a:endParaRPr lang="ru-RU"/>
        </a:p>
      </dgm:t>
    </dgm:pt>
    <dgm:pt modelId="{5396592F-E108-479F-9CF9-E1C3A2CEFB2C}" type="pres">
      <dgm:prSet presAssocID="{A3AC41F9-8BDE-457D-AAA1-1A27299C6116}" presName="node" presStyleLbl="node1" presStyleIdx="2" presStyleCnt="4" custScaleY="141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E85F3-817D-4DA7-884B-1A465F5E9A62}" type="pres">
      <dgm:prSet presAssocID="{A3AC41F9-8BDE-457D-AAA1-1A27299C6116}" presName="spNode" presStyleCnt="0"/>
      <dgm:spPr/>
    </dgm:pt>
    <dgm:pt modelId="{17E1B58F-E3F9-4F86-A0E3-EDEB7AE3A240}" type="pres">
      <dgm:prSet presAssocID="{3119BC5F-D2A4-4CCE-8C47-8F285027E040}" presName="sibTrans" presStyleLbl="sibTrans1D1" presStyleIdx="2" presStyleCnt="4"/>
      <dgm:spPr/>
      <dgm:t>
        <a:bodyPr/>
        <a:lstStyle/>
        <a:p>
          <a:endParaRPr lang="ru-RU"/>
        </a:p>
      </dgm:t>
    </dgm:pt>
    <dgm:pt modelId="{3BF58685-7487-4737-A716-6414EE8DD504}" type="pres">
      <dgm:prSet presAssocID="{99A752D7-8235-4F01-8955-42C55FDE16C2}" presName="node" presStyleLbl="node1" presStyleIdx="3" presStyleCnt="4" custScaleY="144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F8E0E-4A13-4E03-847F-5BD2DD587C69}" type="pres">
      <dgm:prSet presAssocID="{99A752D7-8235-4F01-8955-42C55FDE16C2}" presName="spNode" presStyleCnt="0"/>
      <dgm:spPr/>
    </dgm:pt>
    <dgm:pt modelId="{BEE478A5-B259-4C62-89A0-284551E5FA98}" type="pres">
      <dgm:prSet presAssocID="{36316DAB-E0D0-48A4-B970-82BCBA45E246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93BBB362-140D-4FCB-8BBB-39F372F67AA5}" type="presOf" srcId="{D1D0A934-2AC3-4DBF-B1EA-63637796AA78}" destId="{E272972E-13C5-4205-A076-D70502890D6C}" srcOrd="0" destOrd="0" presId="urn:microsoft.com/office/officeart/2005/8/layout/cycle6"/>
    <dgm:cxn modelId="{448DF72C-FD50-4904-AF92-DECD4F2C8734}" type="presOf" srcId="{3A275C95-C592-4A76-9337-F17D3A12B14C}" destId="{595EC460-6EB2-44B5-A857-29BA9224B081}" srcOrd="0" destOrd="0" presId="urn:microsoft.com/office/officeart/2005/8/layout/cycle6"/>
    <dgm:cxn modelId="{31197F24-21D5-4438-A3C5-0739BA6E30A0}" srcId="{CC7367C1-ABAA-4C7D-8F43-8B5435AC26FA}" destId="{A3AC41F9-8BDE-457D-AAA1-1A27299C6116}" srcOrd="2" destOrd="0" parTransId="{549441DB-AFC7-4A56-B306-7998D7B556AA}" sibTransId="{3119BC5F-D2A4-4CCE-8C47-8F285027E040}"/>
    <dgm:cxn modelId="{36DAC25A-5DF9-4116-8B7E-7DD600129D70}" type="presOf" srcId="{5F6C29C9-1E53-4979-ABE6-4C1CDEC7D0AD}" destId="{EB640329-484E-4BC9-8644-696D48C68846}" srcOrd="0" destOrd="0" presId="urn:microsoft.com/office/officeart/2005/8/layout/cycle6"/>
    <dgm:cxn modelId="{3DD08C4F-9203-485B-A882-A8FC7874183E}" srcId="{CC7367C1-ABAA-4C7D-8F43-8B5435AC26FA}" destId="{6C54B12E-C998-4A53-927C-9739773CEEE5}" srcOrd="1" destOrd="0" parTransId="{70DA55AB-4A6F-4042-9EB7-DEE4BE501533}" sibTransId="{D1D0A934-2AC3-4DBF-B1EA-63637796AA78}"/>
    <dgm:cxn modelId="{B3B884CB-DE69-4367-871D-82BA9562EA02}" type="presOf" srcId="{CC7367C1-ABAA-4C7D-8F43-8B5435AC26FA}" destId="{5DBB5D6D-616B-48B6-8216-61DC75A95459}" srcOrd="0" destOrd="0" presId="urn:microsoft.com/office/officeart/2005/8/layout/cycle6"/>
    <dgm:cxn modelId="{C3621C51-5AE7-4A52-9CBB-3D84C94DF9FB}" srcId="{CC7367C1-ABAA-4C7D-8F43-8B5435AC26FA}" destId="{5F6C29C9-1E53-4979-ABE6-4C1CDEC7D0AD}" srcOrd="0" destOrd="0" parTransId="{42A49C0E-2815-4BC8-9A0F-9DEBF6F97E05}" sibTransId="{3A275C95-C592-4A76-9337-F17D3A12B14C}"/>
    <dgm:cxn modelId="{F857A029-F83D-4F56-97E0-3EF801497D16}" type="presOf" srcId="{99A752D7-8235-4F01-8955-42C55FDE16C2}" destId="{3BF58685-7487-4737-A716-6414EE8DD504}" srcOrd="0" destOrd="0" presId="urn:microsoft.com/office/officeart/2005/8/layout/cycle6"/>
    <dgm:cxn modelId="{20570ED7-AA62-48DE-993A-3FE52B47D18F}" type="presOf" srcId="{36316DAB-E0D0-48A4-B970-82BCBA45E246}" destId="{BEE478A5-B259-4C62-89A0-284551E5FA98}" srcOrd="0" destOrd="0" presId="urn:microsoft.com/office/officeart/2005/8/layout/cycle6"/>
    <dgm:cxn modelId="{4C3FB712-1A61-49FD-8C89-804F6FE33857}" type="presOf" srcId="{6C54B12E-C998-4A53-927C-9739773CEEE5}" destId="{238E7EF5-7516-42B7-BBBF-12AF0F229A1C}" srcOrd="0" destOrd="0" presId="urn:microsoft.com/office/officeart/2005/8/layout/cycle6"/>
    <dgm:cxn modelId="{EE97C58C-5880-4879-B7AE-005A5E4749E0}" type="presOf" srcId="{A3AC41F9-8BDE-457D-AAA1-1A27299C6116}" destId="{5396592F-E108-479F-9CF9-E1C3A2CEFB2C}" srcOrd="0" destOrd="0" presId="urn:microsoft.com/office/officeart/2005/8/layout/cycle6"/>
    <dgm:cxn modelId="{C22AD1F8-7FAB-4BB1-A4A7-0902DA504E9E}" type="presOf" srcId="{3119BC5F-D2A4-4CCE-8C47-8F285027E040}" destId="{17E1B58F-E3F9-4F86-A0E3-EDEB7AE3A240}" srcOrd="0" destOrd="0" presId="urn:microsoft.com/office/officeart/2005/8/layout/cycle6"/>
    <dgm:cxn modelId="{4049DEBA-DCBD-460D-8F5B-FABC0BE0E87B}" srcId="{CC7367C1-ABAA-4C7D-8F43-8B5435AC26FA}" destId="{99A752D7-8235-4F01-8955-42C55FDE16C2}" srcOrd="3" destOrd="0" parTransId="{24052E62-3DA3-483F-8717-08BED18A6A90}" sibTransId="{36316DAB-E0D0-48A4-B970-82BCBA45E246}"/>
    <dgm:cxn modelId="{1A7E2CDE-DE3D-44A1-A3C8-1D8849129E3C}" type="presParOf" srcId="{5DBB5D6D-616B-48B6-8216-61DC75A95459}" destId="{EB640329-484E-4BC9-8644-696D48C68846}" srcOrd="0" destOrd="0" presId="urn:microsoft.com/office/officeart/2005/8/layout/cycle6"/>
    <dgm:cxn modelId="{82AAF99F-DFA2-4832-B231-28BD63CCC067}" type="presParOf" srcId="{5DBB5D6D-616B-48B6-8216-61DC75A95459}" destId="{A4FF519B-D48F-4C91-B922-DFD2729A1F00}" srcOrd="1" destOrd="0" presId="urn:microsoft.com/office/officeart/2005/8/layout/cycle6"/>
    <dgm:cxn modelId="{886C9473-F7A0-4DC1-B3BF-9B803D64E5C6}" type="presParOf" srcId="{5DBB5D6D-616B-48B6-8216-61DC75A95459}" destId="{595EC460-6EB2-44B5-A857-29BA9224B081}" srcOrd="2" destOrd="0" presId="urn:microsoft.com/office/officeart/2005/8/layout/cycle6"/>
    <dgm:cxn modelId="{B637C025-F1BF-46E8-AA14-6570BF4B5689}" type="presParOf" srcId="{5DBB5D6D-616B-48B6-8216-61DC75A95459}" destId="{238E7EF5-7516-42B7-BBBF-12AF0F229A1C}" srcOrd="3" destOrd="0" presId="urn:microsoft.com/office/officeart/2005/8/layout/cycle6"/>
    <dgm:cxn modelId="{224DDAE8-DEBC-4BB9-BA16-B30C7ACB25BC}" type="presParOf" srcId="{5DBB5D6D-616B-48B6-8216-61DC75A95459}" destId="{B3E2902A-1607-4FCC-BF98-5EDD20BD0224}" srcOrd="4" destOrd="0" presId="urn:microsoft.com/office/officeart/2005/8/layout/cycle6"/>
    <dgm:cxn modelId="{0B7E4F10-0982-4F5C-BA14-43AFE6211979}" type="presParOf" srcId="{5DBB5D6D-616B-48B6-8216-61DC75A95459}" destId="{E272972E-13C5-4205-A076-D70502890D6C}" srcOrd="5" destOrd="0" presId="urn:microsoft.com/office/officeart/2005/8/layout/cycle6"/>
    <dgm:cxn modelId="{FE673644-470B-4A15-85F0-EE3E07FE69CE}" type="presParOf" srcId="{5DBB5D6D-616B-48B6-8216-61DC75A95459}" destId="{5396592F-E108-479F-9CF9-E1C3A2CEFB2C}" srcOrd="6" destOrd="0" presId="urn:microsoft.com/office/officeart/2005/8/layout/cycle6"/>
    <dgm:cxn modelId="{69B4D783-C259-44EA-82ED-C5D7102B955A}" type="presParOf" srcId="{5DBB5D6D-616B-48B6-8216-61DC75A95459}" destId="{387E85F3-817D-4DA7-884B-1A465F5E9A62}" srcOrd="7" destOrd="0" presId="urn:microsoft.com/office/officeart/2005/8/layout/cycle6"/>
    <dgm:cxn modelId="{786B1036-4DEA-4038-A973-1B012B27085E}" type="presParOf" srcId="{5DBB5D6D-616B-48B6-8216-61DC75A95459}" destId="{17E1B58F-E3F9-4F86-A0E3-EDEB7AE3A240}" srcOrd="8" destOrd="0" presId="urn:microsoft.com/office/officeart/2005/8/layout/cycle6"/>
    <dgm:cxn modelId="{EE962813-E301-4FBB-8D9B-B1876FF018E4}" type="presParOf" srcId="{5DBB5D6D-616B-48B6-8216-61DC75A95459}" destId="{3BF58685-7487-4737-A716-6414EE8DD504}" srcOrd="9" destOrd="0" presId="urn:microsoft.com/office/officeart/2005/8/layout/cycle6"/>
    <dgm:cxn modelId="{C1CC946C-A301-44E6-B64F-E82F21CDE18B}" type="presParOf" srcId="{5DBB5D6D-616B-48B6-8216-61DC75A95459}" destId="{D02F8E0E-4A13-4E03-847F-5BD2DD587C69}" srcOrd="10" destOrd="0" presId="urn:microsoft.com/office/officeart/2005/8/layout/cycle6"/>
    <dgm:cxn modelId="{CDD02442-63EC-42DA-9C8B-2F3EBBCCA8EC}" type="presParOf" srcId="{5DBB5D6D-616B-48B6-8216-61DC75A95459}" destId="{BEE478A5-B259-4C62-89A0-284551E5FA98}" srcOrd="11" destOrd="0" presId="urn:microsoft.com/office/officeart/2005/8/layout/cycle6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70A8AD-F322-4B9F-BB91-D3603DC679C4}">
      <dgm:prSet phldrT="[Текст]" custT="1"/>
      <dgm:spPr/>
      <dgm:t>
        <a:bodyPr/>
        <a:lstStyle/>
        <a:p>
          <a:r>
            <a:rPr lang="ru-RU" sz="1600" dirty="0" smtClean="0"/>
            <a:t>1 место - </a:t>
          </a:r>
          <a:r>
            <a:rPr lang="ru-RU" sz="2000" b="1" dirty="0" smtClean="0"/>
            <a:t>образование</a:t>
          </a:r>
          <a:r>
            <a:rPr lang="ru-RU" sz="1600" dirty="0" smtClean="0"/>
            <a:t>, 1 558 894,0 тыс. руб. (3 %)</a:t>
          </a:r>
          <a:endParaRPr lang="ru-RU" sz="1600" dirty="0"/>
        </a:p>
      </dgm:t>
    </dgm:pt>
    <dgm:pt modelId="{E9CD8FEF-9551-4C85-B08C-59119A0FC976}" type="parTrans" cxnId="{9D181667-03B9-4AA0-B159-A8A70B1BF598}">
      <dgm:prSet/>
      <dgm:spPr/>
      <dgm:t>
        <a:bodyPr/>
        <a:lstStyle/>
        <a:p>
          <a:endParaRPr lang="ru-RU"/>
        </a:p>
      </dgm:t>
    </dgm:pt>
    <dgm:pt modelId="{9E827A68-BCB2-40FC-8FEF-EC0827EE8701}" type="sibTrans" cxnId="{9D181667-03B9-4AA0-B159-A8A70B1BF598}">
      <dgm:prSet/>
      <dgm:spPr/>
      <dgm:t>
        <a:bodyPr/>
        <a:lstStyle/>
        <a:p>
          <a:endParaRPr lang="ru-RU"/>
        </a:p>
      </dgm:t>
    </dgm:pt>
    <dgm:pt modelId="{B40C8003-A31C-49C8-9D34-C48EBC75CD23}">
      <dgm:prSet phldrT="[Текст]" custT="1"/>
      <dgm:spPr/>
      <dgm:t>
        <a:bodyPr/>
        <a:lstStyle/>
        <a:p>
          <a:r>
            <a:rPr lang="ru-RU" sz="1600" dirty="0" smtClean="0"/>
            <a:t>2 место - </a:t>
          </a:r>
          <a:r>
            <a:rPr lang="ru-RU" sz="2000" b="1" dirty="0" smtClean="0"/>
            <a:t>жилищно-коммунальное хозяйство</a:t>
          </a:r>
          <a:r>
            <a:rPr lang="ru-RU" sz="1600" dirty="0" smtClean="0"/>
            <a:t>, 1 426 323,6тыс. руб. (27 %)</a:t>
          </a:r>
          <a:endParaRPr lang="ru-RU" sz="1600" dirty="0"/>
        </a:p>
      </dgm:t>
    </dgm:pt>
    <dgm:pt modelId="{B1A7D1FD-F17E-4302-826A-21CDC63FA1E8}" type="parTrans" cxnId="{C7F5191E-F3E0-431C-A11F-A796973F1460}">
      <dgm:prSet/>
      <dgm:spPr/>
      <dgm:t>
        <a:bodyPr/>
        <a:lstStyle/>
        <a:p>
          <a:endParaRPr lang="ru-RU"/>
        </a:p>
      </dgm:t>
    </dgm:pt>
    <dgm:pt modelId="{F19D4B93-2145-4BC3-83FA-E3584D5893A5}" type="sibTrans" cxnId="{C7F5191E-F3E0-431C-A11F-A796973F1460}">
      <dgm:prSet/>
      <dgm:spPr/>
      <dgm:t>
        <a:bodyPr/>
        <a:lstStyle/>
        <a:p>
          <a:endParaRPr lang="ru-RU"/>
        </a:p>
      </dgm:t>
    </dgm:pt>
    <dgm:pt modelId="{788D5E2D-0706-4031-BBBA-7727499D282D}">
      <dgm:prSet phldrT="[Текст]" custT="1"/>
      <dgm:spPr/>
      <dgm:t>
        <a:bodyPr/>
        <a:lstStyle/>
        <a:p>
          <a:r>
            <a:rPr lang="ru-RU" sz="1600" dirty="0" smtClean="0"/>
            <a:t>3 место – </a:t>
          </a:r>
          <a:r>
            <a:rPr lang="ru-RU" sz="2000" b="1" dirty="0" smtClean="0"/>
            <a:t>здравоохранение</a:t>
          </a:r>
          <a:r>
            <a:rPr lang="ru-RU" sz="1600" dirty="0" smtClean="0"/>
            <a:t>, 538 242,1тыс. руб. (10 %)</a:t>
          </a:r>
          <a:endParaRPr lang="ru-RU" sz="1600" dirty="0"/>
        </a:p>
      </dgm:t>
    </dgm:pt>
    <dgm:pt modelId="{3FBAFEB4-D40C-4B49-B674-47EBEAC96EAE}" type="parTrans" cxnId="{F2E58D7F-CE46-4ED9-B156-4D48D582FB24}">
      <dgm:prSet/>
      <dgm:spPr/>
      <dgm:t>
        <a:bodyPr/>
        <a:lstStyle/>
        <a:p>
          <a:endParaRPr lang="ru-RU"/>
        </a:p>
      </dgm:t>
    </dgm:pt>
    <dgm:pt modelId="{96846E63-5BD3-474E-9AEF-627010400CE3}" type="sibTrans" cxnId="{F2E58D7F-CE46-4ED9-B156-4D48D582FB24}">
      <dgm:prSet/>
      <dgm:spPr/>
      <dgm:t>
        <a:bodyPr/>
        <a:lstStyle/>
        <a:p>
          <a:endParaRPr lang="ru-RU"/>
        </a:p>
      </dgm:t>
    </dgm:pt>
    <dgm:pt modelId="{7096C51F-09F2-4951-B108-E99F147F1DCF}">
      <dgm:prSet custT="1"/>
      <dgm:spPr/>
      <dgm:t>
        <a:bodyPr/>
        <a:lstStyle/>
        <a:p>
          <a:r>
            <a:rPr lang="ru-RU" sz="1600" dirty="0" smtClean="0"/>
            <a:t>4 место – </a:t>
          </a:r>
          <a:r>
            <a:rPr lang="ru-RU" sz="1800" b="1" dirty="0" smtClean="0"/>
            <a:t>межбюджетные </a:t>
          </a:r>
          <a:r>
            <a:rPr lang="ru-RU" sz="1800" b="1" smtClean="0"/>
            <a:t>трансферты поселениям</a:t>
          </a:r>
          <a:r>
            <a:rPr lang="ru-RU" sz="1600" smtClean="0"/>
            <a:t>, 377 162,3 </a:t>
          </a:r>
          <a:r>
            <a:rPr lang="ru-RU" sz="1600" dirty="0" smtClean="0"/>
            <a:t>тыс. руб. (7 %)</a:t>
          </a:r>
          <a:endParaRPr lang="ru-RU" sz="1600" dirty="0"/>
        </a:p>
      </dgm:t>
    </dgm:pt>
    <dgm:pt modelId="{AC0F6F45-FE02-4291-A7DD-BBA9483ACE75}" type="parTrans" cxnId="{97E324F1-C0D5-43CA-A108-D34BD1C0AB39}">
      <dgm:prSet/>
      <dgm:spPr/>
      <dgm:t>
        <a:bodyPr/>
        <a:lstStyle/>
        <a:p>
          <a:endParaRPr lang="ru-RU"/>
        </a:p>
      </dgm:t>
    </dgm:pt>
    <dgm:pt modelId="{F3B9BDCC-E018-48E7-8D01-FC5A97914CB6}" type="sibTrans" cxnId="{97E324F1-C0D5-43CA-A108-D34BD1C0AB39}">
      <dgm:prSet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/>
      <dgm:t>
        <a:bodyPr/>
        <a:lstStyle/>
        <a:p>
          <a:r>
            <a:rPr lang="ru-RU" sz="1600" dirty="0" smtClean="0"/>
            <a:t>5 место - </a:t>
          </a:r>
          <a:r>
            <a:rPr lang="ru-RU" sz="2000" b="1" dirty="0" smtClean="0"/>
            <a:t>общегосударственные вопросы</a:t>
          </a:r>
          <a:r>
            <a:rPr lang="ru-RU" sz="1600" dirty="0" smtClean="0"/>
            <a:t>, 341 554,2 тыс. руб. (6 %)</a:t>
          </a:r>
          <a:endParaRPr lang="ru-RU" sz="1600" dirty="0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LinFactNeighborX="-11608"/>
      <dgm:spPr>
        <a:solidFill>
          <a:schemeClr val="tx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F4DDAFA7-0E13-4881-BB84-F25465F54188}" type="pres">
      <dgm:prSet presAssocID="{82C1A2F7-7505-43F9-BB8E-F6DFA497E5F0}" presName="theList" presStyleCnt="0"/>
      <dgm:spPr/>
    </dgm:pt>
    <dgm:pt modelId="{AEC60166-9A95-4844-999E-5D555999CD02}" type="pres">
      <dgm:prSet presAssocID="{C870A8AD-F322-4B9F-BB91-D3603DC679C4}" presName="aNode" presStyleLbl="fgAcc1" presStyleIdx="0" presStyleCnt="5" custAng="0" custScaleY="165761" custLinFactY="-21239" custLinFactNeighborX="267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97CAC-3AB8-4B84-B043-14AD223658C1}" type="pres">
      <dgm:prSet presAssocID="{C870A8AD-F322-4B9F-BB91-D3603DC679C4}" presName="aSpace" presStyleCnt="0"/>
      <dgm:spPr/>
    </dgm:pt>
    <dgm:pt modelId="{741D02DA-440F-461D-B7C8-B66025D1526B}" type="pres">
      <dgm:prSet presAssocID="{B40C8003-A31C-49C8-9D34-C48EBC75CD23}" presName="aNode" presStyleLbl="fgAcc1" presStyleIdx="1" presStyleCnt="5" custScaleY="308331" custLinFactY="-16649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7C829-AEB4-4859-970D-A32291DC192F}" type="pres">
      <dgm:prSet presAssocID="{B40C8003-A31C-49C8-9D34-C48EBC75CD23}" presName="aSpace" presStyleCnt="0"/>
      <dgm:spPr/>
    </dgm:pt>
    <dgm:pt modelId="{5A217C64-ACE9-4870-9285-015028409749}" type="pres">
      <dgm:prSet presAssocID="{788D5E2D-0706-4031-BBBA-7727499D282D}" presName="aNode" presStyleLbl="fgAcc1" presStyleIdx="2" presStyleCnt="5" custScaleY="286264" custLinFactY="-19035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9767C-DB4D-4A86-9A43-096632CC29A9}" type="pres">
      <dgm:prSet presAssocID="{788D5E2D-0706-4031-BBBA-7727499D282D}" presName="aSpace" presStyleCnt="0"/>
      <dgm:spPr/>
    </dgm:pt>
    <dgm:pt modelId="{547AC031-B965-4BBE-9802-D43145D9E8A7}" type="pres">
      <dgm:prSet presAssocID="{7096C51F-09F2-4951-B108-E99F147F1DCF}" presName="aNode" presStyleLbl="fgAcc1" presStyleIdx="3" presStyleCnt="5" custScaleY="295692" custLinFactNeighborX="3333" custLinFactNeighborY="-94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74CC2-8DDC-430E-AE45-7D5AD92B1F6E}" type="pres">
      <dgm:prSet presAssocID="{7096C51F-09F2-4951-B108-E99F147F1DCF}" presName="aSpace" presStyleCnt="0"/>
      <dgm:spPr/>
    </dgm:pt>
    <dgm:pt modelId="{C1C42924-E828-4E46-A330-3E64BD2EF635}" type="pres">
      <dgm:prSet presAssocID="{CBE00A36-8CEC-424B-9CE4-D82CF38020B7}" presName="aNode" presStyleLbl="fgAcc1" presStyleIdx="4" presStyleCnt="5" custScaleY="209996" custLinFactY="20152" custLinFactNeighborX="33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</dgm:pt>
  </dgm:ptLst>
  <dgm:cxnLst>
    <dgm:cxn modelId="{0850EAD6-ED59-4B18-AE73-5E89A42B6853}" type="presOf" srcId="{C870A8AD-F322-4B9F-BB91-D3603DC679C4}" destId="{AEC60166-9A95-4844-999E-5D555999CD02}" srcOrd="0" destOrd="0" presId="urn:microsoft.com/office/officeart/2005/8/layout/pyramid2"/>
    <dgm:cxn modelId="{A6775B0D-CD97-4B34-8A36-CFE069DAE584}" type="presOf" srcId="{788D5E2D-0706-4031-BBBA-7727499D282D}" destId="{5A217C64-ACE9-4870-9285-015028409749}" srcOrd="0" destOrd="0" presId="urn:microsoft.com/office/officeart/2005/8/layout/pyramid2"/>
    <dgm:cxn modelId="{C7F5191E-F3E0-431C-A11F-A796973F1460}" srcId="{82C1A2F7-7505-43F9-BB8E-F6DFA497E5F0}" destId="{B40C8003-A31C-49C8-9D34-C48EBC75CD23}" srcOrd="1" destOrd="0" parTransId="{B1A7D1FD-F17E-4302-826A-21CDC63FA1E8}" sibTransId="{F19D4B93-2145-4BC3-83FA-E3584D5893A5}"/>
    <dgm:cxn modelId="{1E181923-F606-4367-A0A3-9DF470D7B3C9}" srcId="{82C1A2F7-7505-43F9-BB8E-F6DFA497E5F0}" destId="{CBE00A36-8CEC-424B-9CE4-D82CF38020B7}" srcOrd="4" destOrd="0" parTransId="{D7559A3C-5984-4C5F-9B17-7B5FE9FAF6E8}" sibTransId="{D5DC2A36-0FCB-4A94-B3C8-9A940DCD85D0}"/>
    <dgm:cxn modelId="{9D181667-03B9-4AA0-B159-A8A70B1BF598}" srcId="{82C1A2F7-7505-43F9-BB8E-F6DFA497E5F0}" destId="{C870A8AD-F322-4B9F-BB91-D3603DC679C4}" srcOrd="0" destOrd="0" parTransId="{E9CD8FEF-9551-4C85-B08C-59119A0FC976}" sibTransId="{9E827A68-BCB2-40FC-8FEF-EC0827EE8701}"/>
    <dgm:cxn modelId="{17F07B0D-8ED0-425A-BE60-969A7D3633E8}" type="presOf" srcId="{82C1A2F7-7505-43F9-BB8E-F6DFA497E5F0}" destId="{0C93C1BF-997A-420E-85EF-35481BEF60F1}" srcOrd="0" destOrd="0" presId="urn:microsoft.com/office/officeart/2005/8/layout/pyramid2"/>
    <dgm:cxn modelId="{40C84E70-4349-4BAF-9C26-097C91F75A9B}" type="presOf" srcId="{B40C8003-A31C-49C8-9D34-C48EBC75CD23}" destId="{741D02DA-440F-461D-B7C8-B66025D1526B}" srcOrd="0" destOrd="0" presId="urn:microsoft.com/office/officeart/2005/8/layout/pyramid2"/>
    <dgm:cxn modelId="{F2E58D7F-CE46-4ED9-B156-4D48D582FB24}" srcId="{82C1A2F7-7505-43F9-BB8E-F6DFA497E5F0}" destId="{788D5E2D-0706-4031-BBBA-7727499D282D}" srcOrd="2" destOrd="0" parTransId="{3FBAFEB4-D40C-4B49-B674-47EBEAC96EAE}" sibTransId="{96846E63-5BD3-474E-9AEF-627010400CE3}"/>
    <dgm:cxn modelId="{7AB26A21-71CB-4F93-8F17-C677A9C9B81E}" type="presOf" srcId="{7096C51F-09F2-4951-B108-E99F147F1DCF}" destId="{547AC031-B965-4BBE-9802-D43145D9E8A7}" srcOrd="0" destOrd="0" presId="urn:microsoft.com/office/officeart/2005/8/layout/pyramid2"/>
    <dgm:cxn modelId="{02028FC7-A218-4E0B-AB59-DF92102A7AA0}" type="presOf" srcId="{CBE00A36-8CEC-424B-9CE4-D82CF38020B7}" destId="{C1C42924-E828-4E46-A330-3E64BD2EF635}" srcOrd="0" destOrd="0" presId="urn:microsoft.com/office/officeart/2005/8/layout/pyramid2"/>
    <dgm:cxn modelId="{97E324F1-C0D5-43CA-A108-D34BD1C0AB39}" srcId="{82C1A2F7-7505-43F9-BB8E-F6DFA497E5F0}" destId="{7096C51F-09F2-4951-B108-E99F147F1DCF}" srcOrd="3" destOrd="0" parTransId="{AC0F6F45-FE02-4291-A7DD-BBA9483ACE75}" sibTransId="{F3B9BDCC-E018-48E7-8D01-FC5A97914CB6}"/>
    <dgm:cxn modelId="{DA998FDC-40E5-4D49-87E7-09A1363A33B1}" type="presParOf" srcId="{0C93C1BF-997A-420E-85EF-35481BEF60F1}" destId="{D8AE4B30-8671-43BB-8826-789814994687}" srcOrd="0" destOrd="0" presId="urn:microsoft.com/office/officeart/2005/8/layout/pyramid2"/>
    <dgm:cxn modelId="{6A05E9CB-83F1-499A-8AE3-60374C4D862C}" type="presParOf" srcId="{0C93C1BF-997A-420E-85EF-35481BEF60F1}" destId="{F4DDAFA7-0E13-4881-BB84-F25465F54188}" srcOrd="1" destOrd="0" presId="urn:microsoft.com/office/officeart/2005/8/layout/pyramid2"/>
    <dgm:cxn modelId="{69B764B0-2363-4A5E-AB61-CB9A1ADE00D6}" type="presParOf" srcId="{F4DDAFA7-0E13-4881-BB84-F25465F54188}" destId="{AEC60166-9A95-4844-999E-5D555999CD02}" srcOrd="0" destOrd="0" presId="urn:microsoft.com/office/officeart/2005/8/layout/pyramid2"/>
    <dgm:cxn modelId="{29909B30-9A47-434D-8A3C-3D76E8C6AD3E}" type="presParOf" srcId="{F4DDAFA7-0E13-4881-BB84-F25465F54188}" destId="{55697CAC-3AB8-4B84-B043-14AD223658C1}" srcOrd="1" destOrd="0" presId="urn:microsoft.com/office/officeart/2005/8/layout/pyramid2"/>
    <dgm:cxn modelId="{9DCFEE22-B304-4746-A876-47519A5F8C9A}" type="presParOf" srcId="{F4DDAFA7-0E13-4881-BB84-F25465F54188}" destId="{741D02DA-440F-461D-B7C8-B66025D1526B}" srcOrd="2" destOrd="0" presId="urn:microsoft.com/office/officeart/2005/8/layout/pyramid2"/>
    <dgm:cxn modelId="{B7062423-BBF6-4C07-9AC5-D83FD49F42C8}" type="presParOf" srcId="{F4DDAFA7-0E13-4881-BB84-F25465F54188}" destId="{7617C829-AEB4-4859-970D-A32291DC192F}" srcOrd="3" destOrd="0" presId="urn:microsoft.com/office/officeart/2005/8/layout/pyramid2"/>
    <dgm:cxn modelId="{BE97C062-1CA6-4184-AFC4-43BBEFB5CB89}" type="presParOf" srcId="{F4DDAFA7-0E13-4881-BB84-F25465F54188}" destId="{5A217C64-ACE9-4870-9285-015028409749}" srcOrd="4" destOrd="0" presId="urn:microsoft.com/office/officeart/2005/8/layout/pyramid2"/>
    <dgm:cxn modelId="{0CA90003-7DDA-44AD-9F9D-D779C297DDE5}" type="presParOf" srcId="{F4DDAFA7-0E13-4881-BB84-F25465F54188}" destId="{6A29767C-DB4D-4A86-9A43-096632CC29A9}" srcOrd="5" destOrd="0" presId="urn:microsoft.com/office/officeart/2005/8/layout/pyramid2"/>
    <dgm:cxn modelId="{1AB2B832-2C55-414D-827A-D6BCD80A7A63}" type="presParOf" srcId="{F4DDAFA7-0E13-4881-BB84-F25465F54188}" destId="{547AC031-B965-4BBE-9802-D43145D9E8A7}" srcOrd="6" destOrd="0" presId="urn:microsoft.com/office/officeart/2005/8/layout/pyramid2"/>
    <dgm:cxn modelId="{9B68714B-0257-4693-9859-7C5E18E44FF8}" type="presParOf" srcId="{F4DDAFA7-0E13-4881-BB84-F25465F54188}" destId="{AAA74CC2-8DDC-430E-AE45-7D5AD92B1F6E}" srcOrd="7" destOrd="0" presId="urn:microsoft.com/office/officeart/2005/8/layout/pyramid2"/>
    <dgm:cxn modelId="{537B5945-22CB-4C43-A507-27323F8D5077}" type="presParOf" srcId="{F4DDAFA7-0E13-4881-BB84-F25465F54188}" destId="{C1C42924-E828-4E46-A330-3E64BD2EF635}" srcOrd="8" destOrd="0" presId="urn:microsoft.com/office/officeart/2005/8/layout/pyramid2"/>
    <dgm:cxn modelId="{C7855EF6-326A-4988-8147-1F07CD83B7A8}" type="presParOf" srcId="{F4DDAFA7-0E13-4881-BB84-F25465F54188}" destId="{698C8DCF-B2C0-4F15-B270-ED0820344A85}" srcOrd="9" destOrd="0" presId="urn:microsoft.com/office/officeart/2005/8/layout/pyramid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86B0D-8AA6-4F46-BF01-DD8C63489391}">
      <dsp:nvSpPr>
        <dsp:cNvPr id="0" name=""/>
        <dsp:cNvSpPr/>
      </dsp:nvSpPr>
      <dsp:spPr>
        <a:xfrm>
          <a:off x="1031112" y="578198"/>
          <a:ext cx="4044567" cy="4044567"/>
        </a:xfrm>
        <a:prstGeom prst="blockArc">
          <a:avLst>
            <a:gd name="adj1" fmla="val 12036170"/>
            <a:gd name="adj2" fmla="val 16386983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323DC-6D64-49B7-BE5E-27FDD8CB4502}">
      <dsp:nvSpPr>
        <dsp:cNvPr id="0" name=""/>
        <dsp:cNvSpPr/>
      </dsp:nvSpPr>
      <dsp:spPr>
        <a:xfrm>
          <a:off x="997650" y="661422"/>
          <a:ext cx="4044567" cy="4044567"/>
        </a:xfrm>
        <a:prstGeom prst="blockArc">
          <a:avLst>
            <a:gd name="adj1" fmla="val 7787560"/>
            <a:gd name="adj2" fmla="val 12192286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DDC6F-2CBC-4416-947B-8FC774B2F1F9}">
      <dsp:nvSpPr>
        <dsp:cNvPr id="0" name=""/>
        <dsp:cNvSpPr/>
      </dsp:nvSpPr>
      <dsp:spPr>
        <a:xfrm>
          <a:off x="1287521" y="959897"/>
          <a:ext cx="4044567" cy="4044567"/>
        </a:xfrm>
        <a:prstGeom prst="blockArc">
          <a:avLst>
            <a:gd name="adj1" fmla="val 2287017"/>
            <a:gd name="adj2" fmla="val 8512983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719C1-4AE3-449F-9CBD-A38EDFC99CDA}">
      <dsp:nvSpPr>
        <dsp:cNvPr id="0" name=""/>
        <dsp:cNvSpPr/>
      </dsp:nvSpPr>
      <dsp:spPr>
        <a:xfrm>
          <a:off x="1418172" y="809632"/>
          <a:ext cx="4044567" cy="4044567"/>
        </a:xfrm>
        <a:prstGeom prst="blockArc">
          <a:avLst>
            <a:gd name="adj1" fmla="val 19685078"/>
            <a:gd name="adj2" fmla="val 2633691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8251D-C6C7-4708-8D09-FC6EA4A2E874}">
      <dsp:nvSpPr>
        <dsp:cNvPr id="0" name=""/>
        <dsp:cNvSpPr/>
      </dsp:nvSpPr>
      <dsp:spPr>
        <a:xfrm>
          <a:off x="1293144" y="575057"/>
          <a:ext cx="4044567" cy="4044567"/>
        </a:xfrm>
        <a:prstGeom prst="blockArc">
          <a:avLst>
            <a:gd name="adj1" fmla="val 15930605"/>
            <a:gd name="adj2" fmla="val 20148022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0E328-0F55-4F5C-ACBC-82D3D41C03B3}">
      <dsp:nvSpPr>
        <dsp:cNvPr id="0" name=""/>
        <dsp:cNvSpPr/>
      </dsp:nvSpPr>
      <dsp:spPr>
        <a:xfrm>
          <a:off x="1871347" y="1762592"/>
          <a:ext cx="2578877" cy="1681621"/>
        </a:xfrm>
        <a:prstGeom prst="ellipse">
          <a:avLst/>
        </a:prstGeom>
        <a:solidFill>
          <a:srgbClr val="99FF66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425,3 МЛН.РУБ.</a:t>
          </a:r>
          <a:endParaRPr lang="ru-RU" sz="16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49015" y="2008860"/>
        <a:ext cx="1823541" cy="1189085"/>
      </dsp:txXfrm>
    </dsp:sp>
    <dsp:sp modelId="{E6812F7A-29A2-4B53-B1D4-2B5B89BD17FC}">
      <dsp:nvSpPr>
        <dsp:cNvPr id="0" name=""/>
        <dsp:cNvSpPr/>
      </dsp:nvSpPr>
      <dsp:spPr>
        <a:xfrm>
          <a:off x="2136688" y="-54924"/>
          <a:ext cx="2048196" cy="1365867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74,3 МЛН.РУБ.</a:t>
          </a:r>
          <a:endParaRPr lang="ru-RU" sz="1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36639" y="145103"/>
        <a:ext cx="1448294" cy="965813"/>
      </dsp:txXfrm>
    </dsp:sp>
    <dsp:sp modelId="{49A95409-AA6A-49DF-8129-D4F2BB9EF4F4}">
      <dsp:nvSpPr>
        <dsp:cNvPr id="0" name=""/>
        <dsp:cNvSpPr/>
      </dsp:nvSpPr>
      <dsp:spPr>
        <a:xfrm>
          <a:off x="3946098" y="976564"/>
          <a:ext cx="2342261" cy="162205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324,3 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89114" y="1214109"/>
        <a:ext cx="1656229" cy="1146966"/>
      </dsp:txXfrm>
    </dsp:sp>
    <dsp:sp modelId="{BF924337-8280-4AF8-9A2A-8B3DF7FB59FA}">
      <dsp:nvSpPr>
        <dsp:cNvPr id="0" name=""/>
        <dsp:cNvSpPr/>
      </dsp:nvSpPr>
      <dsp:spPr>
        <a:xfrm>
          <a:off x="3637040" y="3454701"/>
          <a:ext cx="2453820" cy="1493656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11,3 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96394" y="3673442"/>
        <a:ext cx="1735112" cy="1056174"/>
      </dsp:txXfrm>
    </dsp:sp>
    <dsp:sp modelId="{E90FE364-E529-419C-BA40-468F0CAB75F6}">
      <dsp:nvSpPr>
        <dsp:cNvPr id="0" name=""/>
        <dsp:cNvSpPr/>
      </dsp:nvSpPr>
      <dsp:spPr>
        <a:xfrm>
          <a:off x="416916" y="3435815"/>
          <a:ext cx="2677486" cy="1531428"/>
        </a:xfrm>
        <a:prstGeom prst="ellipse">
          <a:avLst/>
        </a:prstGeom>
        <a:solidFill>
          <a:srgbClr val="FF9933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1,0 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9025" y="3660087"/>
        <a:ext cx="1893268" cy="1082884"/>
      </dsp:txXfrm>
    </dsp:sp>
    <dsp:sp modelId="{46BC8F46-6764-4D4B-A9E9-56A835728750}">
      <dsp:nvSpPr>
        <dsp:cNvPr id="0" name=""/>
        <dsp:cNvSpPr/>
      </dsp:nvSpPr>
      <dsp:spPr>
        <a:xfrm>
          <a:off x="0" y="1080119"/>
          <a:ext cx="2408689" cy="1650490"/>
        </a:xfrm>
        <a:prstGeom prst="ellipse">
          <a:avLst/>
        </a:prstGeom>
        <a:solidFill>
          <a:srgbClr val="FF9933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14,4 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2744" y="1321828"/>
        <a:ext cx="1703201" cy="1167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40329-484E-4BC9-8644-696D48C68846}">
      <dsp:nvSpPr>
        <dsp:cNvPr id="0" name=""/>
        <dsp:cNvSpPr/>
      </dsp:nvSpPr>
      <dsp:spPr>
        <a:xfrm>
          <a:off x="2789690" y="-90567"/>
          <a:ext cx="2572536" cy="1092034"/>
        </a:xfrm>
        <a:prstGeom prst="roundRect">
          <a:avLst/>
        </a:prstGeom>
        <a:solidFill>
          <a:srgbClr val="99FF6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Пенсионное обеспечение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3,8 </a:t>
          </a:r>
          <a:r>
            <a:rPr lang="ru-RU" sz="1400" b="1" kern="1200" dirty="0" err="1" smtClean="0">
              <a:solidFill>
                <a:srgbClr val="C00000"/>
              </a:solidFill>
            </a:rPr>
            <a:t>млн.руб</a:t>
          </a:r>
          <a:r>
            <a:rPr lang="ru-RU" sz="1400" b="1" kern="1200" dirty="0" smtClean="0">
              <a:solidFill>
                <a:srgbClr val="C00000"/>
              </a:solidFill>
            </a:rPr>
            <a:t>.</a:t>
          </a:r>
          <a:endParaRPr lang="ru-RU" sz="1400" b="1" kern="1200" dirty="0">
            <a:solidFill>
              <a:srgbClr val="C00000"/>
            </a:solidFill>
          </a:endParaRPr>
        </a:p>
      </dsp:txBody>
      <dsp:txXfrm>
        <a:off x="2842999" y="-37258"/>
        <a:ext cx="2465918" cy="985416"/>
      </dsp:txXfrm>
    </dsp:sp>
    <dsp:sp modelId="{595EC460-6EB2-44B5-A857-29BA9224B081}">
      <dsp:nvSpPr>
        <dsp:cNvPr id="0" name=""/>
        <dsp:cNvSpPr/>
      </dsp:nvSpPr>
      <dsp:spPr>
        <a:xfrm>
          <a:off x="2039025" y="455449"/>
          <a:ext cx="4073865" cy="4073865"/>
        </a:xfrm>
        <a:custGeom>
          <a:avLst/>
          <a:gdLst/>
          <a:ahLst/>
          <a:cxnLst/>
          <a:rect l="0" t="0" r="0" b="0"/>
          <a:pathLst>
            <a:path>
              <a:moveTo>
                <a:pt x="3332207" y="464877"/>
              </a:moveTo>
              <a:arcTo wR="2036932" hR="2036932" stAng="18569183" swAng="1953351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E7EF5-7516-42B7-BBBF-12AF0F229A1C}">
      <dsp:nvSpPr>
        <dsp:cNvPr id="0" name=""/>
        <dsp:cNvSpPr/>
      </dsp:nvSpPr>
      <dsp:spPr>
        <a:xfrm>
          <a:off x="4647607" y="1875448"/>
          <a:ext cx="2930567" cy="1233867"/>
        </a:xfrm>
        <a:prstGeom prst="roundRect">
          <a:avLst/>
        </a:prstGeom>
        <a:solidFill>
          <a:schemeClr val="bg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Социальное обеспечение населения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2,9 млн.руб.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4707839" y="1935680"/>
        <a:ext cx="2810103" cy="1113403"/>
      </dsp:txXfrm>
    </dsp:sp>
    <dsp:sp modelId="{E272972E-13C5-4205-A076-D70502890D6C}">
      <dsp:nvSpPr>
        <dsp:cNvPr id="0" name=""/>
        <dsp:cNvSpPr/>
      </dsp:nvSpPr>
      <dsp:spPr>
        <a:xfrm>
          <a:off x="2039025" y="455449"/>
          <a:ext cx="4073865" cy="4073865"/>
        </a:xfrm>
        <a:custGeom>
          <a:avLst/>
          <a:gdLst/>
          <a:ahLst/>
          <a:cxnLst/>
          <a:rect l="0" t="0" r="0" b="0"/>
          <a:pathLst>
            <a:path>
              <a:moveTo>
                <a:pt x="3973454" y="2668579"/>
              </a:moveTo>
              <a:arcTo wR="2036932" hR="2036932" stAng="1083906" swAng="2623665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6592F-E108-479F-9CF9-E1C3A2CEFB2C}">
      <dsp:nvSpPr>
        <dsp:cNvPr id="0" name=""/>
        <dsp:cNvSpPr/>
      </dsp:nvSpPr>
      <dsp:spPr>
        <a:xfrm>
          <a:off x="3126829" y="3654841"/>
          <a:ext cx="1898256" cy="174894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Другие вопросы в области </a:t>
          </a:r>
          <a:r>
            <a:rPr lang="ru-RU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соц.политики</a:t>
          </a:r>
          <a:endParaRPr lang="ru-RU" sz="14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0,9 млн.руб.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212205" y="3740217"/>
        <a:ext cx="1727504" cy="1578192"/>
      </dsp:txXfrm>
    </dsp:sp>
    <dsp:sp modelId="{17E1B58F-E3F9-4F86-A0E3-EDEB7AE3A240}">
      <dsp:nvSpPr>
        <dsp:cNvPr id="0" name=""/>
        <dsp:cNvSpPr/>
      </dsp:nvSpPr>
      <dsp:spPr>
        <a:xfrm>
          <a:off x="2039025" y="455449"/>
          <a:ext cx="4073865" cy="4073865"/>
        </a:xfrm>
        <a:custGeom>
          <a:avLst/>
          <a:gdLst/>
          <a:ahLst/>
          <a:cxnLst/>
          <a:rect l="0" t="0" r="0" b="0"/>
          <a:pathLst>
            <a:path>
              <a:moveTo>
                <a:pt x="1076612" y="3833284"/>
              </a:moveTo>
              <a:arcTo wR="2036932" hR="2036932" stAng="7087723" swAng="2131523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58685-7487-4737-A716-6414EE8DD504}">
      <dsp:nvSpPr>
        <dsp:cNvPr id="0" name=""/>
        <dsp:cNvSpPr/>
      </dsp:nvSpPr>
      <dsp:spPr>
        <a:xfrm>
          <a:off x="1089897" y="1599783"/>
          <a:ext cx="1898256" cy="1785195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Охрана семьи и детства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7,8 млн.руб.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177043" y="1686929"/>
        <a:ext cx="1723964" cy="1610903"/>
      </dsp:txXfrm>
    </dsp:sp>
    <dsp:sp modelId="{BEE478A5-B259-4C62-89A0-284551E5FA98}">
      <dsp:nvSpPr>
        <dsp:cNvPr id="0" name=""/>
        <dsp:cNvSpPr/>
      </dsp:nvSpPr>
      <dsp:spPr>
        <a:xfrm>
          <a:off x="2039025" y="455449"/>
          <a:ext cx="4073865" cy="4073865"/>
        </a:xfrm>
        <a:custGeom>
          <a:avLst/>
          <a:gdLst/>
          <a:ahLst/>
          <a:cxnLst/>
          <a:rect l="0" t="0" r="0" b="0"/>
          <a:pathLst>
            <a:path>
              <a:moveTo>
                <a:pt x="209844" y="1136463"/>
              </a:moveTo>
              <a:arcTo wR="2036932" hR="2036932" stAng="12374166" swAng="1461505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E4B30-8671-43BB-8826-789814994687}">
      <dsp:nvSpPr>
        <dsp:cNvPr id="0" name=""/>
        <dsp:cNvSpPr/>
      </dsp:nvSpPr>
      <dsp:spPr>
        <a:xfrm>
          <a:off x="382501" y="0"/>
          <a:ext cx="5400675" cy="5400675"/>
        </a:xfrm>
        <a:prstGeom prst="triangle">
          <a:avLst/>
        </a:prstGeom>
        <a:solidFill>
          <a:schemeClr val="tx2">
            <a:lumMod val="20000"/>
            <a:lumOff val="8000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60166-9A95-4844-999E-5D555999CD02}">
      <dsp:nvSpPr>
        <dsp:cNvPr id="0" name=""/>
        <dsp:cNvSpPr/>
      </dsp:nvSpPr>
      <dsp:spPr>
        <a:xfrm>
          <a:off x="3803758" y="432608"/>
          <a:ext cx="3510438" cy="5385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 место - </a:t>
          </a:r>
          <a:r>
            <a:rPr lang="ru-RU" sz="2000" b="1" kern="1200" dirty="0" smtClean="0"/>
            <a:t>образование</a:t>
          </a:r>
          <a:r>
            <a:rPr lang="ru-RU" sz="1600" kern="1200" dirty="0" smtClean="0"/>
            <a:t>, 1 558 894,0 тыс. руб. (3 %)</a:t>
          </a:r>
          <a:endParaRPr lang="ru-RU" sz="1600" kern="1200" dirty="0"/>
        </a:p>
      </dsp:txBody>
      <dsp:txXfrm>
        <a:off x="3830047" y="458897"/>
        <a:ext cx="3457860" cy="485953"/>
      </dsp:txXfrm>
    </dsp:sp>
    <dsp:sp modelId="{741D02DA-440F-461D-B7C8-B66025D1526B}">
      <dsp:nvSpPr>
        <dsp:cNvPr id="0" name=""/>
        <dsp:cNvSpPr/>
      </dsp:nvSpPr>
      <dsp:spPr>
        <a:xfrm>
          <a:off x="3826752" y="1026663"/>
          <a:ext cx="3510438" cy="10017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 место - </a:t>
          </a:r>
          <a:r>
            <a:rPr lang="ru-RU" sz="2000" b="1" kern="1200" dirty="0" smtClean="0"/>
            <a:t>жилищно-коммунальное хозяйство</a:t>
          </a:r>
          <a:r>
            <a:rPr lang="ru-RU" sz="1600" kern="1200" dirty="0" smtClean="0"/>
            <a:t>, 1 426 323,6тыс. руб. (27 %)</a:t>
          </a:r>
          <a:endParaRPr lang="ru-RU" sz="1600" kern="1200" dirty="0"/>
        </a:p>
      </dsp:txBody>
      <dsp:txXfrm>
        <a:off x="3875652" y="1075563"/>
        <a:ext cx="3412638" cy="903919"/>
      </dsp:txXfrm>
    </dsp:sp>
    <dsp:sp modelId="{5A217C64-ACE9-4870-9285-015028409749}">
      <dsp:nvSpPr>
        <dsp:cNvPr id="0" name=""/>
        <dsp:cNvSpPr/>
      </dsp:nvSpPr>
      <dsp:spPr>
        <a:xfrm>
          <a:off x="3826752" y="2061241"/>
          <a:ext cx="3510438" cy="9300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 место – </a:t>
          </a:r>
          <a:r>
            <a:rPr lang="ru-RU" sz="2000" b="1" kern="1200" dirty="0" smtClean="0"/>
            <a:t>здравоохранение</a:t>
          </a:r>
          <a:r>
            <a:rPr lang="ru-RU" sz="1600" kern="1200" dirty="0" smtClean="0"/>
            <a:t>, 538 242,1тыс. руб. (10 %)</a:t>
          </a:r>
          <a:endParaRPr lang="ru-RU" sz="1600" kern="1200" dirty="0"/>
        </a:p>
      </dsp:txBody>
      <dsp:txXfrm>
        <a:off x="3872152" y="2106641"/>
        <a:ext cx="3419638" cy="839226"/>
      </dsp:txXfrm>
    </dsp:sp>
    <dsp:sp modelId="{547AC031-B965-4BBE-9802-D43145D9E8A7}">
      <dsp:nvSpPr>
        <dsp:cNvPr id="0" name=""/>
        <dsp:cNvSpPr/>
      </dsp:nvSpPr>
      <dsp:spPr>
        <a:xfrm>
          <a:off x="3826752" y="3095818"/>
          <a:ext cx="3510438" cy="960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 место – </a:t>
          </a:r>
          <a:r>
            <a:rPr lang="ru-RU" sz="1800" b="1" kern="1200" dirty="0" smtClean="0"/>
            <a:t>межбюджетные </a:t>
          </a:r>
          <a:r>
            <a:rPr lang="ru-RU" sz="1800" b="1" kern="1200" smtClean="0"/>
            <a:t>трансферты поселениям</a:t>
          </a:r>
          <a:r>
            <a:rPr lang="ru-RU" sz="1600" kern="1200" smtClean="0"/>
            <a:t>, 377 162,3 </a:t>
          </a:r>
          <a:r>
            <a:rPr lang="ru-RU" sz="1600" kern="1200" dirty="0" smtClean="0"/>
            <a:t>тыс. руб. (7 %)</a:t>
          </a:r>
          <a:endParaRPr lang="ru-RU" sz="1600" kern="1200" dirty="0"/>
        </a:p>
      </dsp:txBody>
      <dsp:txXfrm>
        <a:off x="3873647" y="3142713"/>
        <a:ext cx="3416648" cy="866867"/>
      </dsp:txXfrm>
    </dsp:sp>
    <dsp:sp modelId="{C1C42924-E828-4E46-A330-3E64BD2EF635}">
      <dsp:nvSpPr>
        <dsp:cNvPr id="0" name=""/>
        <dsp:cNvSpPr/>
      </dsp:nvSpPr>
      <dsp:spPr>
        <a:xfrm>
          <a:off x="3826752" y="4241679"/>
          <a:ext cx="3510438" cy="68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 место - </a:t>
          </a:r>
          <a:r>
            <a:rPr lang="ru-RU" sz="2000" b="1" kern="1200" dirty="0" smtClean="0"/>
            <a:t>общегосударственные вопросы</a:t>
          </a:r>
          <a:r>
            <a:rPr lang="ru-RU" sz="1600" kern="1200" dirty="0" smtClean="0"/>
            <a:t>, 341 554,2 тыс. руб. (6 %)</a:t>
          </a:r>
          <a:endParaRPr lang="ru-RU" sz="1600" kern="1200" dirty="0"/>
        </a:p>
      </dsp:txBody>
      <dsp:txXfrm>
        <a:off x="3860056" y="4274983"/>
        <a:ext cx="3443830" cy="615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51107-1886-4C02-9394-CC4323647BA8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2CC4D-60FB-414B-9AC0-2CA370DF2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4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2CC4D-60FB-414B-9AC0-2CA370DF229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7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4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2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175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065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0927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72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24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4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5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8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23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9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16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1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5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3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0" y="2161543"/>
            <a:ext cx="9144000" cy="41657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4357686" y="6858000"/>
            <a:ext cx="1838325" cy="16045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9" name="Прямоугольник 11"/>
          <p:cNvSpPr>
            <a:spLocks noChangeArrowheads="1"/>
          </p:cNvSpPr>
          <p:nvPr/>
        </p:nvSpPr>
        <p:spPr bwMode="auto">
          <a:xfrm>
            <a:off x="0" y="1944000"/>
            <a:ext cx="9144000" cy="27771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203" name="Заголовок 1"/>
          <p:cNvSpPr>
            <a:spLocks/>
          </p:cNvSpPr>
          <p:nvPr/>
        </p:nvSpPr>
        <p:spPr bwMode="auto">
          <a:xfrm>
            <a:off x="820738" y="3105772"/>
            <a:ext cx="8172450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altLang="ko-KR" sz="4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о ходе исполнения бюджета </a:t>
            </a:r>
          </a:p>
          <a:p>
            <a:pPr algn="ctr" eaLnBrk="0" hangingPunct="0">
              <a:defRPr/>
            </a:pPr>
            <a:r>
              <a:rPr lang="ru-RU" altLang="ko-K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             «Суоярвский район»</a:t>
            </a:r>
            <a:endParaRPr lang="ru-RU" altLang="ko-KR" sz="4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9 месяцев 2022 года</a:t>
            </a:r>
            <a:endParaRPr lang="ru-RU" sz="4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Заголовок 1"/>
          <p:cNvSpPr>
            <a:spLocks/>
          </p:cNvSpPr>
          <p:nvPr/>
        </p:nvSpPr>
        <p:spPr bwMode="auto">
          <a:xfrm>
            <a:off x="855663" y="5034344"/>
            <a:ext cx="7307262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153" name="Подзаголовок 2"/>
          <p:cNvSpPr>
            <a:spLocks/>
          </p:cNvSpPr>
          <p:nvPr/>
        </p:nvSpPr>
        <p:spPr bwMode="auto">
          <a:xfrm>
            <a:off x="6208713" y="6248572"/>
            <a:ext cx="2292350" cy="41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ru-RU" sz="1800" b="1" dirty="0">
              <a:solidFill>
                <a:schemeClr val="accent2">
                  <a:lumMod val="50000"/>
                </a:schemeClr>
              </a:solidFill>
              <a:latin typeface="Heli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Общегосударственное управление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374340"/>
              </p:ext>
            </p:extLst>
          </p:nvPr>
        </p:nvGraphicFramePr>
        <p:xfrm>
          <a:off x="251521" y="1881897"/>
          <a:ext cx="8352928" cy="4474831"/>
        </p:xfrm>
        <a:graphic>
          <a:graphicData uri="http://schemas.openxmlformats.org/drawingml/2006/table">
            <a:tbl>
              <a:tblPr/>
              <a:tblGrid>
                <a:gridCol w="3696990"/>
                <a:gridCol w="532107"/>
                <a:gridCol w="502545"/>
                <a:gridCol w="1461045"/>
                <a:gridCol w="1569010"/>
                <a:gridCol w="591231"/>
              </a:tblGrid>
              <a:tr h="213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9294" marR="9294" marT="929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9294" marR="9294" marT="92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Утверждено,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Исполнено,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в %</a:t>
                      </a: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627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48,0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32,1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66,8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93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органов исполнительной власти субъектов РФ, местных администраций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64,5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670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0,005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50,0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4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17,9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70,8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1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реализации муниципальных </a:t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  за 9 мес. 2022 года</a:t>
            </a:r>
            <a:endParaRPr lang="ru-RU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089695"/>
              </p:ext>
            </p:extLst>
          </p:nvPr>
        </p:nvGraphicFramePr>
        <p:xfrm>
          <a:off x="251521" y="1340768"/>
          <a:ext cx="8442682" cy="5328592"/>
        </p:xfrm>
        <a:graphic>
          <a:graphicData uri="http://schemas.openxmlformats.org/drawingml/2006/table">
            <a:tbl>
              <a:tblPr/>
              <a:tblGrid>
                <a:gridCol w="3434908"/>
                <a:gridCol w="1465873"/>
                <a:gridCol w="1235092"/>
                <a:gridCol w="1235092"/>
                <a:gridCol w="1071717"/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 тыс. руб.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9 мес. 2021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2022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мес. 2022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8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исп-ия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от плана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 Муниципальная программа "Развитие образования в Суоярвском районе"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280 324,9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652 848,0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432 076,0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Муниципальная программа "Молодежь Суоярвского района"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82,9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140,6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3. Муниципальная программа "Развитие культуры Суоярвского района"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12 025,7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16 659,4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12 145,6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72,9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2296">
                <a:tc>
                  <a:txBody>
                    <a:bodyPr/>
                    <a:lstStyle/>
                    <a:p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4. Муниципальная программа "Ветеран"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154,2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27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физической культуры и спорта в Суоярвском районе"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18 141,0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31 821,5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26 959,6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991254"/>
              </p:ext>
            </p:extLst>
          </p:nvPr>
        </p:nvGraphicFramePr>
        <p:xfrm>
          <a:off x="977480" y="238125"/>
          <a:ext cx="7716725" cy="5963660"/>
        </p:xfrm>
        <a:graphic>
          <a:graphicData uri="http://schemas.openxmlformats.org/drawingml/2006/table">
            <a:tbl>
              <a:tblPr/>
              <a:tblGrid>
                <a:gridCol w="3613390"/>
                <a:gridCol w="1049308"/>
                <a:gridCol w="1049308"/>
                <a:gridCol w="1049308"/>
                <a:gridCol w="955411"/>
              </a:tblGrid>
              <a:tr h="595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 9 мес. 2021 года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ru-RU" sz="18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2022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Муниципальная программа "Управление муниципальными финансами"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22 084,9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94 782,0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24 370,1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7. Муниципальная программа "Осуществление полномочий местной администрацией"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284 307,8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699 454,3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442 372,8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8. Муниципальная программа развития и поддержки малого и среднего предпринимательства в Суоярвском районе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4 992,4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3235,3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9. Муниципальная программа «Обеспечение безопасности и жизнедеятельности населения"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170,6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304,6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76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10. Муниципальная программа «Профилактика правонарушений и преступлений в Суоярвском  районе"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ru-RU" sz="1200" dirty="0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15</a:t>
            </a:r>
          </a:p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28775" y="333375"/>
            <a:ext cx="7515225" cy="10382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удельный вес расходов по программам  в общем объеме расходов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Arial" charset="0"/>
              </a:rPr>
              <a:t>за</a:t>
            </a:r>
            <a:r>
              <a:rPr lang="ru-RU" sz="1800" b="1" dirty="0" smtClean="0">
                <a:solidFill>
                  <a:schemeClr val="tx1"/>
                </a:solidFill>
              </a:rPr>
              <a:t> 9 месяцев  2022 года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10824346"/>
              </p:ext>
            </p:extLst>
          </p:nvPr>
        </p:nvGraphicFramePr>
        <p:xfrm>
          <a:off x="914400" y="995363"/>
          <a:ext cx="822960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4500563" y="1214422"/>
            <a:ext cx="3527425" cy="701691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1" name="AutoShape 8"/>
          <p:cNvSpPr>
            <a:spLocks noChangeArrowheads="1"/>
          </p:cNvSpPr>
          <p:nvPr/>
        </p:nvSpPr>
        <p:spPr bwMode="auto">
          <a:xfrm>
            <a:off x="4500562" y="2007077"/>
            <a:ext cx="3786213" cy="845661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место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-Развитие образования 45,9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4500562" y="2852738"/>
            <a:ext cx="3786213" cy="863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5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место- Развитие физкультуры и </a:t>
            </a:r>
          </a:p>
          <a:p>
            <a:pPr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спорта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2,9%</a:t>
            </a:r>
            <a:endParaRPr lang="ru-RU" sz="1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3" name="AutoShape 10"/>
          <p:cNvSpPr>
            <a:spLocks noChangeArrowheads="1"/>
          </p:cNvSpPr>
          <p:nvPr/>
        </p:nvSpPr>
        <p:spPr bwMode="auto">
          <a:xfrm>
            <a:off x="4500562" y="3714753"/>
            <a:ext cx="3857651" cy="100013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fontAlgn="ctr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место- Управление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муниципальными </a:t>
            </a:r>
          </a:p>
          <a:p>
            <a:pPr lvl="0"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финансами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2,6%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AutoShape 11"/>
          <p:cNvSpPr>
            <a:spLocks noChangeArrowheads="1"/>
          </p:cNvSpPr>
          <p:nvPr/>
        </p:nvSpPr>
        <p:spPr bwMode="auto">
          <a:xfrm>
            <a:off x="4500563" y="4714885"/>
            <a:ext cx="3857651" cy="121444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fontAlgn="ctr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место – Развитие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</a:p>
          <a:p>
            <a:pPr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Суоярвского района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1,3%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ctr"/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Text Box 14"/>
          <p:cNvSpPr txBox="1">
            <a:spLocks noChangeArrowheads="1"/>
          </p:cNvSpPr>
          <p:nvPr/>
        </p:nvSpPr>
        <p:spPr bwMode="auto">
          <a:xfrm>
            <a:off x="4665674" y="1268413"/>
            <a:ext cx="3527426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ru-RU" sz="1200" b="1" dirty="0">
              <a:solidFill>
                <a:prstClr val="black"/>
              </a:solidFill>
              <a:latin typeface="Arial" charset="0"/>
            </a:endParaRPr>
          </a:p>
          <a:p>
            <a:pPr lvl="0" algn="ctr" eaLnBrk="0" hangingPunct="0"/>
            <a:r>
              <a:rPr lang="ru-RU" sz="12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1место – Осуществление полномочий </a:t>
            </a:r>
          </a:p>
          <a:p>
            <a:pPr lvl="0"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местной администрацией 47,0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47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439472" cy="52228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Просроченная кредиторская задолженность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7" b="1214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295456" cy="7683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состоянию на 01.10.2022 года 0 руб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oblast45.ru/uploads/publications/8519/big/a890f619b420e58e8d7dc964b9959cc57e4e234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6742"/>
            <a:ext cx="8424936" cy="513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Источники финансирования дефицита бюджета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895506"/>
              </p:ext>
            </p:extLst>
          </p:nvPr>
        </p:nvGraphicFramePr>
        <p:xfrm>
          <a:off x="467544" y="3233060"/>
          <a:ext cx="7751557" cy="3192893"/>
        </p:xfrm>
        <a:graphic>
          <a:graphicData uri="http://schemas.openxmlformats.org/drawingml/2006/table">
            <a:tbl>
              <a:tblPr/>
              <a:tblGrid>
                <a:gridCol w="5919407"/>
                <a:gridCol w="1832150"/>
              </a:tblGrid>
              <a:tr h="916020">
                <a:tc>
                  <a:txBody>
                    <a:bodyPr/>
                    <a:lstStyle/>
                    <a:p>
                      <a:pPr algn="l" fontAlgn="b"/>
                      <a:endParaRPr lang="ru-RU" sz="7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3381">
                <a:tc>
                  <a:txBody>
                    <a:bodyPr/>
                    <a:lstStyle/>
                    <a:p>
                      <a:pPr algn="l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бюджетных кредитов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5 200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3381">
                <a:tc>
                  <a:txBody>
                    <a:bodyPr/>
                    <a:lstStyle/>
                    <a:p>
                      <a:pPr algn="l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бюджетных </a:t>
                      </a:r>
                      <a:r>
                        <a:rPr lang="ru-RU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кредитов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9663">
                <a:tc>
                  <a:txBody>
                    <a:bodyPr/>
                    <a:lstStyle/>
                    <a:p>
                      <a:pPr algn="l" fontAlgn="b"/>
                      <a:r>
                        <a:rPr lang="ru-RU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коммерческих кредитов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966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коммерческих кредитов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5 200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8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td2.mycdn.me/image?id=849829012355&amp;t=20&amp;plc=WEB&amp;tkn=*GUnCAnkyLlQBT-IlbMTXc_zMx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85"/>
            <a:ext cx="8964488" cy="44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142729"/>
              </p:ext>
            </p:extLst>
          </p:nvPr>
        </p:nvGraphicFramePr>
        <p:xfrm>
          <a:off x="107504" y="4077072"/>
          <a:ext cx="8928992" cy="2649855"/>
        </p:xfrm>
        <a:graphic>
          <a:graphicData uri="http://schemas.openxmlformats.org/drawingml/2006/table">
            <a:tbl>
              <a:tblPr/>
              <a:tblGrid>
                <a:gridCol w="6696744"/>
                <a:gridCol w="2232248"/>
              </a:tblGrid>
              <a:tr h="125463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</a:t>
                      </a:r>
                      <a:r>
                        <a:rPr lang="ru-RU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униципальный </a:t>
                      </a:r>
                      <a:r>
                        <a:rPr lang="ru-RU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долг на </a:t>
                      </a:r>
                      <a:r>
                        <a:rPr lang="ru-RU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начало года</a:t>
                      </a:r>
                      <a:endParaRPr lang="ru-RU" sz="3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55 000 тыс.руб</a:t>
                      </a:r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ctr" fontAlgn="b"/>
                      <a:endParaRPr lang="ru-RU" sz="2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839514"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конец 3 квартала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60 200 </a:t>
                      </a:r>
                      <a:r>
                        <a:rPr lang="ru-RU" sz="2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483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5 200 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9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50" name="Picture 2" descr="http://cs4-1.4pda.to/62682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1783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бюджета</a:t>
            </a:r>
            <a:b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«Суоярвский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район»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 квартал 2021 года 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(тыс.руб.)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328748"/>
              </p:ext>
            </p:extLst>
          </p:nvPr>
        </p:nvGraphicFramePr>
        <p:xfrm>
          <a:off x="539553" y="1325188"/>
          <a:ext cx="8165060" cy="49804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1265"/>
                <a:gridCol w="2041265"/>
                <a:gridCol w="2041265"/>
                <a:gridCol w="2041265"/>
              </a:tblGrid>
              <a:tr h="1058553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9 месяцев 2021 г.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Плановые показатели на 2022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за 9 месяцев 2022 г.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31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 Доходы,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617 135,5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1 365 801,5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939 606,1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896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793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92 452,2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135 308,2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90 722,3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56316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524 683,3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1 230 493,3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848 883,9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331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Расходы,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618 719,9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1 501 240,1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941 676,7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62179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3.Дефицит/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-1584,4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-16 575,0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-2070,6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86240"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advTm="2469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152400"/>
            <a:ext cx="46482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ru-RU" sz="1800" i="1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1143000"/>
            <a:ext cx="5616624" cy="533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 доходы</a:t>
            </a:r>
          </a:p>
        </p:txBody>
      </p:sp>
      <p:graphicFrame>
        <p:nvGraphicFramePr>
          <p:cNvPr id="4201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488793"/>
              </p:ext>
            </p:extLst>
          </p:nvPr>
        </p:nvGraphicFramePr>
        <p:xfrm>
          <a:off x="251521" y="1772816"/>
          <a:ext cx="8424934" cy="4764140"/>
        </p:xfrm>
        <a:graphic>
          <a:graphicData uri="http://schemas.openxmlformats.org/drawingml/2006/table">
            <a:tbl>
              <a:tblPr/>
              <a:tblGrid>
                <a:gridCol w="2376263"/>
                <a:gridCol w="1440160"/>
                <a:gridCol w="1296144"/>
                <a:gridCol w="1224136"/>
                <a:gridCol w="1116848"/>
                <a:gridCol w="971383"/>
              </a:tblGrid>
              <a:tr h="217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Фактическое поступление за 9 месяцев 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поступлений на 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Фактическое поступление за 9 месяцев  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Процент исполнения к 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Процент исполнения к плану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доходы,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92 452,2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135 308,2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90 722,3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т.ч. 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75 051,7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111 125,6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75 765,4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т.ч.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17 400,5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24 182,6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14 956,9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9813" name="Picture 5" descr="%D0%94%D0%B5%D0%BA%D0%BB%D0%B0%D1%80%D0%B0%D1%86%D0%B8%D1%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81" y="5897"/>
            <a:ext cx="2016047" cy="227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652691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72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660098"/>
              </p:ext>
            </p:extLst>
          </p:nvPr>
        </p:nvGraphicFramePr>
        <p:xfrm>
          <a:off x="609600" y="1772816"/>
          <a:ext cx="6348413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55976" y="27809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848205"/>
              </p:ext>
            </p:extLst>
          </p:nvPr>
        </p:nvGraphicFramePr>
        <p:xfrm>
          <a:off x="304800" y="188637"/>
          <a:ext cx="8686800" cy="6542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2322"/>
                <a:gridCol w="1903412"/>
                <a:gridCol w="1580533"/>
                <a:gridCol w="1580533"/>
              </a:tblGrid>
              <a:tr h="73763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расходов бюджета муниципального образования «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Суоярвский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мес. 2021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рублей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мес.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рублей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или снижение к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году, 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расходы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32 381,5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32 077,4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719,6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599,6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601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304,4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4 340,8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8 029,6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коммунальное хозяйство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245 827,6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405 486,6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164,9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271 884,2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425 314,7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12 698,9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17 272,9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22 337,2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15 489,5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18 141,0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959,6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601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2 220,8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2 537,3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7 267,7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6 855,0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РАСХОДОВ: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618 719,9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941 676,7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8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8971" y="2531450"/>
            <a:ext cx="3389670" cy="31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38519766"/>
              </p:ext>
            </p:extLst>
          </p:nvPr>
        </p:nvGraphicFramePr>
        <p:xfrm>
          <a:off x="1475656" y="1412776"/>
          <a:ext cx="628836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90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Жилищно-коммунальное хозяйство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3672408" cy="280831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061616"/>
              </p:ext>
            </p:extLst>
          </p:nvPr>
        </p:nvGraphicFramePr>
        <p:xfrm>
          <a:off x="4139951" y="1142087"/>
          <a:ext cx="4863737" cy="7692869"/>
        </p:xfrm>
        <a:graphic>
          <a:graphicData uri="http://schemas.openxmlformats.org/drawingml/2006/table">
            <a:tbl>
              <a:tblPr/>
              <a:tblGrid>
                <a:gridCol w="2876317"/>
                <a:gridCol w="496855"/>
                <a:gridCol w="496855"/>
                <a:gridCol w="496855"/>
                <a:gridCol w="496855"/>
              </a:tblGrid>
              <a:tr h="1728201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Всего расходы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405,5 млн. руб., в том числе: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390,6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млн. руб.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счет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средств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бюджета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Республики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Карелия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–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389,3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(на переселение граждан из аварийного жилья; снос аварийного жилья).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250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1,3 м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лн. руб. (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взносы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Фонд капремонта; обследование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многокв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домов)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Коммунальное хозяйство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– 3,2 млн. руб.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счет средств бюджета Республики Карелия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–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3,0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(ремонт водопровода,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канализации)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927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0,2 млн. руб.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(за бактериологическое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исслед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воды,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софинансирование ремонта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водопров.сетей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 разработка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ПСД)</a:t>
                      </a:r>
                    </a:p>
                    <a:p>
                      <a:pPr algn="l" fontAlgn="b"/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– 11,6 млн. руб.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154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счет средств бюджета Республики Карелия -7,5 млн. руб.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(реализация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мероприятий по благоустройству в рамках ППМИ, ТОС, Активный гражданин);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4,1 млн. руб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(благоустройство города и уборку несанкционированных свалок;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содержание мест захоронения)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154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9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927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373">
                <a:tc gridSpan="4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https://sun9-25.userapi.com/impf/D6ONvn0och8KzG1Bpu79IU16BAGqPkT4yYe52w/X8gj4OXs0mg.jpg?size=320x180&amp;quality=96&amp;sign=5f4549f10f20239c0df45541e12e5533&amp;c_uniq_tag=UcBQkJcLZXK2YLKyYrk6UEdwmfPeGhi4GtFuVbvrNPU&amp;type=video_thum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65104"/>
            <a:ext cx="3547120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7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4754"/>
            <a:ext cx="8640960" cy="54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политика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661912"/>
              </p:ext>
            </p:extLst>
          </p:nvPr>
        </p:nvGraphicFramePr>
        <p:xfrm>
          <a:off x="323528" y="1214754"/>
          <a:ext cx="8668072" cy="5313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85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6647</TotalTime>
  <Words>1008</Words>
  <Application>Microsoft Office PowerPoint</Application>
  <PresentationFormat>Экран (4:3)</PresentationFormat>
  <Paragraphs>298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Helios</vt:lpstr>
      <vt:lpstr>HY그래픽M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    Основные параметры исполнения бюджета муниципального образования «Суоярвский  район»  за 1 квартал 2021 года                     (тыс.руб.)                                                                                                                      тыс.рублей </vt:lpstr>
      <vt:lpstr> </vt:lpstr>
      <vt:lpstr>Налоговые Доходы </vt:lpstr>
      <vt:lpstr>Налоговые и неналоговые доходы </vt:lpstr>
      <vt:lpstr>Презентация PowerPoint</vt:lpstr>
      <vt:lpstr>образование</vt:lpstr>
      <vt:lpstr>Жилищно-коммунальное хозяйство</vt:lpstr>
      <vt:lpstr>Социальная политика</vt:lpstr>
      <vt:lpstr>Общегосударственное управление</vt:lpstr>
      <vt:lpstr>Результаты реализации муниципальных  программ  за 9 мес. 2022 года</vt:lpstr>
      <vt:lpstr>Презентация PowerPoint</vt:lpstr>
      <vt:lpstr>удельный вес расходов по программам  в общем объеме расходов  за 9 месяцев  2022 года </vt:lpstr>
      <vt:lpstr>Просроченная кредиторская задолженность</vt:lpstr>
      <vt:lpstr>Источники финансирования дефицита бюджета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об исполнении бюджета  Чертковского сельского поселения за 2013 год</dc:title>
  <dc:creator>СИСАДМИН</dc:creator>
  <cp:lastModifiedBy>Пользователь Windows</cp:lastModifiedBy>
  <cp:revision>470</cp:revision>
  <cp:lastPrinted>2021-04-20T12:00:26Z</cp:lastPrinted>
  <dcterms:modified xsi:type="dcterms:W3CDTF">2022-11-17T09:05:53Z</dcterms:modified>
</cp:coreProperties>
</file>