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15"/>
  </p:notesMasterIdLst>
  <p:handoutMasterIdLst>
    <p:handoutMasterId r:id="rId16"/>
  </p:handoutMasterIdLst>
  <p:sldIdLst>
    <p:sldId id="291" r:id="rId2"/>
    <p:sldId id="302" r:id="rId3"/>
    <p:sldId id="296" r:id="rId4"/>
    <p:sldId id="300" r:id="rId5"/>
    <p:sldId id="303" r:id="rId6"/>
    <p:sldId id="299" r:id="rId7"/>
    <p:sldId id="304" r:id="rId8"/>
    <p:sldId id="306" r:id="rId9"/>
    <p:sldId id="301" r:id="rId10"/>
    <p:sldId id="307" r:id="rId11"/>
    <p:sldId id="305" r:id="rId12"/>
    <p:sldId id="308" r:id="rId13"/>
    <p:sldId id="262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76;&#1084;&#1080;&#1085;&#1080;&#1089;&#1090;&#1088;&#1072;&#1090;&#1086;&#1088;\AppData\Local\Microsoft\Windows\Temporary%20Internet%20Files\Content.Outlook\R40ZO8EF\&#1089;&#1074;&#1086;&#1076;-%20&#1086;&#1094;&#1077;&#1085;&#1086;&#1095;&#1085;&#1099;&#1077;%20&#1087;&#1088;&#1086;&#1094;&#1077;&#1076;&#1091;&#1086;&#1099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wmain\&#1091;&#1087;&#1088;&#1072;&#1074;&#1083;&#1077;&#1085;&#1080;&#1077;%20&#1087;&#1086;%20&#1085;&#1072;&#1076;&#1079;&#1086;&#1088;&#1091;%20&#1080;%20&#1082;&#1086;&#1085;&#1090;&#1088;&#1086;&#1083;&#1102;\_&#1059;&#1087;&#1088;&#1072;&#1074;&#1083;&#1077;&#1085;&#1080;&#1077;%20&#1087;&#1086;%20&#1085;&#1072;&#1076;&#1079;&#1086;&#1088;&#1091;%20&#1080;%20&#1082;&#1086;&#1085;&#1090;&#1088;&#1086;&#1083;&#1102;\_&#1054;&#1058;&#1044;&#1045;&#1051;%20&#1053;&#1040;&#1044;&#1047;&#1054;&#1056;&#1040;\&#1089;&#1086;&#1074;&#1077;&#1097;&#1072;&#1085;&#1080;&#1103;\2021\&#1089;&#1086;&#1074;&#1077;&#1097;&#1072;&#1085;&#1080;&#1077;%20&#1089;%20&#1054;&#1052;&#1057;&#1059;%20-26%20&#1085;&#1086;&#1103;&#1073;&#1088;&#1103;%202021\&#1050;&#1086;&#1087;&#1080;&#1103;%20&#1089;&#1074;&#1086;&#1076;-%20&#1086;&#1094;&#1077;&#1085;&#1086;&#1095;&#1085;&#1099;&#1077;%20&#1087;&#1088;&#1086;&#1094;&#1077;&#1076;&#1091;&#1086;&#1099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76;&#1084;&#1080;&#1085;&#1080;&#1089;&#1090;&#1088;&#1072;&#1090;&#1086;&#1088;\Documents\&#1050;&#1086;&#1087;&#1080;&#1103;%20&#1089;&#1074;&#1086;&#1076;-%20&#1086;&#1094;&#1077;&#1085;&#1086;&#1095;&#1085;&#1099;&#1077;%20&#1087;&#1088;&#1086;&#1094;&#1077;&#1076;&#1091;&#1086;&#1099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'[свод- оценочные процедуоы.xlsx]Лист2'!$C$2</c:f>
              <c:strCache>
                <c:ptCount val="1"/>
                <c:pt idx="0">
                  <c:v>Администрация и педагогические работники образовательной организации ознакомлены с рекомендациями, подготовленными Министерством просвещения Российской Федерации и Федеральной службой по надзору в сфере образования и науки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598102630444158E-2"/>
                  <c:y val="-2.525935590631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76-479C-8AC9-C8F50A8ED5B2}"/>
                </c:ext>
              </c:extLst>
            </c:dLbl>
            <c:dLbl>
              <c:idx val="1"/>
              <c:layout>
                <c:manualLayout>
                  <c:x val="3.2772746873652434E-2"/>
                  <c:y val="-3.60847941518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6-479C-8AC9-C8F50A8ED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'[свод- оценочные процедуоы.xlsx]Лист2'!$B$3:$B$4</c:f>
              <c:strCache>
                <c:ptCount val="2"/>
                <c:pt idx="0">
                  <c:v>да, ознакомлены</c:v>
                </c:pt>
                <c:pt idx="1">
                  <c:v>нет </c:v>
                </c:pt>
              </c:strCache>
            </c:strRef>
          </c:cat>
          <c:val>
            <c:numRef>
              <c:f>'[свод- оценочные процедуоы.xlsx]Лист2'!$C$3:$C$4</c:f>
              <c:numCache>
                <c:formatCode>0.0%</c:formatCode>
                <c:ptCount val="2"/>
                <c:pt idx="0">
                  <c:v>0.999</c:v>
                </c:pt>
                <c:pt idx="1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6-479C-8AC9-C8F50A8ED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448896"/>
        <c:axId val="120450432"/>
        <c:axId val="0"/>
      </c:bar3DChart>
      <c:catAx>
        <c:axId val="12044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0450432"/>
        <c:crosses val="autoZero"/>
        <c:auto val="1"/>
        <c:lblAlgn val="ctr"/>
        <c:lblOffset val="100"/>
        <c:noMultiLvlLbl val="0"/>
      </c:catAx>
      <c:valAx>
        <c:axId val="1204504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2044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локальный нормативный акт регламентирующий формы, периодичность и порядок проведения текущего контроля успеваемости и промежуточной аттестации обучающихся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'[свод- оценочные процедуоы.xlsx]Лист2'!$C$8</c:f>
              <c:strCache>
                <c:ptCount val="1"/>
                <c:pt idx="0">
                  <c:v>Внесены изменения в локальный нормативный акт регламентирующий формы, периодичность и порядок проведения текущего контроля успеваемости и промежуточной аттестации обучающихся (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EF-41D2-B9CA-C1F2C4B54A5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EF-41D2-B9CA-C1F2C4B54A5F}"/>
              </c:ext>
            </c:extLst>
          </c:dPt>
          <c:dLbls>
            <c:dLbl>
              <c:idx val="0"/>
              <c:layout>
                <c:manualLayout>
                  <c:x val="3.775324420289014E-2"/>
                  <c:y val="-0.134464224365628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EF-41D2-B9CA-C1F2C4B54A5F}"/>
                </c:ext>
              </c:extLst>
            </c:dLbl>
            <c:dLbl>
              <c:idx val="1"/>
              <c:layout>
                <c:manualLayout>
                  <c:x val="2.5458167518996404E-3"/>
                  <c:y val="2.96485790595527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EF-41D2-B9CA-C1F2C4B54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'[свод- оценочные процедуоы.xlsx]Лист2'!$B$9:$B$10</c:f>
              <c:strCache>
                <c:ptCount val="2"/>
                <c:pt idx="0">
                  <c:v>да, внесены изменения</c:v>
                </c:pt>
                <c:pt idx="1">
                  <c:v>нет, не внесены</c:v>
                </c:pt>
              </c:strCache>
            </c:strRef>
          </c:cat>
          <c:val>
            <c:numRef>
              <c:f>'[свод- оценочные процедуоы.xlsx]Лист2'!$C$9:$C$10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B-411B-8287-846483E8D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Разработан, принят и утвержден график проведения оценочных процедур  с учетом оценочных процедур, запланированных в рамках учебного процесса в ОУ, и оценочных процедур федерального и регионального уровней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на 01.11.2021)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158460717812615E-2"/>
          <c:y val="0.39498608341763197"/>
          <c:w val="0.87318519888203494"/>
          <c:h val="0.477703500780615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Лист2!$C$47</c:f>
              <c:strCache>
                <c:ptCount val="1"/>
                <c:pt idx="0">
                  <c:v>Разработан, принят и утвержден график проведения оценочных процедур  с учетом оценочных процедур, запланированных в рамках учебного процесса в ОУ, и оценочных процедур федерального и регионального уровней 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E8E-4D46-B8E4-A1E898D8E25E}"/>
              </c:ext>
            </c:extLst>
          </c:dPt>
          <c:dLbls>
            <c:dLbl>
              <c:idx val="0"/>
              <c:layout>
                <c:manualLayout>
                  <c:x val="3.741203865472563E-2"/>
                  <c:y val="-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8E-4D46-B8E4-A1E898D8E25E}"/>
                </c:ext>
              </c:extLst>
            </c:dLbl>
            <c:dLbl>
              <c:idx val="1"/>
              <c:layout>
                <c:manualLayout>
                  <c:x val="2.3022793018292697E-2"/>
                  <c:y val="-2.78477829948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8E-4D46-B8E4-A1E898D8E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Лист2!$B$48:$B$49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Лист2!$C$48:$C$49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8E-4D46-B8E4-A1E898D8E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079296"/>
        <c:axId val="141080832"/>
        <c:axId val="0"/>
      </c:bar3DChart>
      <c:catAx>
        <c:axId val="14107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080832"/>
        <c:crosses val="autoZero"/>
        <c:auto val="1"/>
        <c:lblAlgn val="ctr"/>
        <c:lblOffset val="100"/>
        <c:noMultiLvlLbl val="0"/>
      </c:catAx>
      <c:valAx>
        <c:axId val="141080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079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 размещен на официальном сайте ОУ в  на главной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 "Документы" раздела "Сведения об образовательной организации" в виде электронного документа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на 01.11.2021 г.)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504301627071574"/>
          <c:y val="3.207629612230413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24014769963832"/>
          <c:y val="0.27324922699897214"/>
          <c:w val="0.80305988377834547"/>
          <c:h val="0.64229517625185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Лист2!$C$54</c:f>
              <c:strCache>
                <c:ptCount val="1"/>
                <c:pt idx="0">
                  <c:v>График  размещен на официальном сайте ОУ в  на главной страние подраздела "Документы" раздела "Сведения об образовательной организации" в виде электронного документа 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3891A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838-4723-BD71-56973B9CFB64}"/>
              </c:ext>
            </c:extLst>
          </c:dPt>
          <c:dLbls>
            <c:dLbl>
              <c:idx val="0"/>
              <c:layout>
                <c:manualLayout>
                  <c:x val="1.4063295905033952E-2"/>
                  <c:y val="-8.319794560033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8-4723-BD71-56973B9CFB64}"/>
                </c:ext>
              </c:extLst>
            </c:dLbl>
            <c:dLbl>
              <c:idx val="1"/>
              <c:layout>
                <c:manualLayout>
                  <c:x val="1.4063295905033996E-2"/>
                  <c:y val="-5.546529706689027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8-4723-BD71-56973B9CF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Лист2!$B$55:$B$56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Лист2!$C$55:$C$56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8-4723-BD71-56973B9CF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031296"/>
        <c:axId val="141032832"/>
        <c:axId val="0"/>
      </c:bar3DChart>
      <c:catAx>
        <c:axId val="14103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1032832"/>
        <c:crosses val="autoZero"/>
        <c:auto val="1"/>
        <c:lblAlgn val="ctr"/>
        <c:lblOffset val="100"/>
        <c:noMultiLvlLbl val="0"/>
      </c:catAx>
      <c:valAx>
        <c:axId val="141032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031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Лист2!$C$24</c:f>
              <c:strCache>
                <c:ptCount val="1"/>
                <c:pt idx="0">
                  <c:v>Контрольные и проверочные работы проводятся в соответствии с утвержденным и принятым графиком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06-404B-BC12-AF3D261BFCC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A06-404B-BC12-AF3D261BFCC7}"/>
              </c:ext>
            </c:extLst>
          </c:dPt>
          <c:dLbls>
            <c:dLbl>
              <c:idx val="0"/>
              <c:layout>
                <c:manualLayout>
                  <c:x val="4.166666666666666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06-404B-BC12-AF3D261BFCC7}"/>
                </c:ext>
              </c:extLst>
            </c:dLbl>
            <c:dLbl>
              <c:idx val="1"/>
              <c:layout>
                <c:manualLayout>
                  <c:x val="7.2222222222222118E-2"/>
                  <c:y val="-4.1666484397783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6666666666668"/>
                      <c:h val="0.13935185185185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06-404B-BC12-AF3D261BF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Лист2!$B$25:$B$26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Лист2!$C$25:$C$26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06-404B-BC12-AF3D261BF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4397128"/>
        <c:axId val="554395160"/>
        <c:axId val="0"/>
      </c:bar3DChart>
      <c:catAx>
        <c:axId val="55439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4395160"/>
        <c:crosses val="autoZero"/>
        <c:auto val="1"/>
        <c:lblAlgn val="ctr"/>
        <c:lblOffset val="100"/>
        <c:noMultiLvlLbl val="0"/>
      </c:catAx>
      <c:valAx>
        <c:axId val="554395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439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/>
              <a:t>В ОУ проводятся "предварительные" контрольные и проверочные </a:t>
            </a:r>
            <a:r>
              <a:rPr lang="ru-RU" sz="1200" dirty="0" smtClean="0"/>
              <a:t>работы (данные на 01.11.2021 г.) </a:t>
            </a:r>
            <a:endParaRPr lang="ru-RU" sz="1200" dirty="0"/>
          </a:p>
        </c:rich>
      </c:tx>
      <c:layout>
        <c:manualLayout>
          <c:xMode val="edge"/>
          <c:yMode val="edge"/>
          <c:x val="0.1576465223298343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584963464932734E-2"/>
          <c:y val="0.25130796150481188"/>
          <c:w val="0.88586335244679781"/>
          <c:h val="0.65586030912802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Лист2!$C$41</c:f>
              <c:strCache>
                <c:ptCount val="1"/>
                <c:pt idx="0">
                  <c:v>В ОУ проводятся "предварительные" контрольные и проверочные работы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8EC-4E4B-83FE-5C50549634BB}"/>
              </c:ext>
            </c:extLst>
          </c:dPt>
          <c:dLbls>
            <c:dLbl>
              <c:idx val="0"/>
              <c:layout>
                <c:manualLayout>
                  <c:x val="1.3698754254703634E-2"/>
                  <c:y val="-7.2622649770940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EC-4E4B-83FE-5C50549634BB}"/>
                </c:ext>
              </c:extLst>
            </c:dLbl>
            <c:dLbl>
              <c:idx val="1"/>
              <c:layout>
                <c:manualLayout>
                  <c:x val="4.3836013615051628E-2"/>
                  <c:y val="-1.037466425299149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EC-4E4B-83FE-5C5054963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Лист2!$B$42:$B$43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Лист2!$C$42:$C$43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EC-4E4B-83FE-5C505496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374976"/>
        <c:axId val="35376512"/>
        <c:axId val="0"/>
      </c:bar3DChart>
      <c:catAx>
        <c:axId val="3537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5376512"/>
        <c:crosses val="autoZero"/>
        <c:auto val="1"/>
        <c:lblAlgn val="ctr"/>
        <c:lblOffset val="100"/>
        <c:noMultiLvlLbl val="0"/>
      </c:catAx>
      <c:valAx>
        <c:axId val="3537651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35374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аналитической информации</a:t>
            </a:r>
            <a:r>
              <a:rPr lang="ru-RU" sz="12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проведения контрольной/проверочной работы</a:t>
            </a:r>
            <a:endParaRPr lang="ru-RU" sz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Лист1!$A$22:$A$24</c:f>
              <c:strCache>
                <c:ptCount val="3"/>
                <c:pt idx="0">
                  <c:v>на уровне начального общего образования</c:v>
                </c:pt>
                <c:pt idx="1">
                  <c:v>на уровне основного общего образования</c:v>
                </c:pt>
                <c:pt idx="2">
                  <c:v>на уровне среднего общего образования</c:v>
                </c:pt>
              </c:strCache>
            </c:strRef>
          </c:cat>
          <c:val>
            <c:numRef>
              <c:f>Лист1!$B$22:$B$24</c:f>
              <c:numCache>
                <c:formatCode>0%</c:formatCode>
                <c:ptCount val="3"/>
                <c:pt idx="0">
                  <c:v>0.72</c:v>
                </c:pt>
                <c:pt idx="1">
                  <c:v>0.74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8-4846-9B25-20DC5E7B312C}"/>
            </c:ext>
          </c:extLst>
        </c:ser>
        <c:ser>
          <c:idx val="1"/>
          <c:order val="1"/>
          <c:tx>
            <c:strRef>
              <c:f>Лист1!$C$21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Лист1!$A$22:$A$24</c:f>
              <c:strCache>
                <c:ptCount val="3"/>
                <c:pt idx="0">
                  <c:v>на уровне начального общего образования</c:v>
                </c:pt>
                <c:pt idx="1">
                  <c:v>на уровне основного общего образования</c:v>
                </c:pt>
                <c:pt idx="2">
                  <c:v>на уровне среднего общего образования</c:v>
                </c:pt>
              </c:strCache>
            </c:strRef>
          </c:cat>
          <c:val>
            <c:numRef>
              <c:f>Лист1!$C$22:$C$24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0.26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8-4846-9B25-20DC5E7B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800392"/>
        <c:axId val="558800720"/>
      </c:barChart>
      <c:catAx>
        <c:axId val="55880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800720"/>
        <c:crosses val="autoZero"/>
        <c:auto val="1"/>
        <c:lblAlgn val="ctr"/>
        <c:lblOffset val="100"/>
        <c:noMultiLvlLbl val="0"/>
      </c:catAx>
      <c:valAx>
        <c:axId val="558800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880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принятые ОУ после проведения анализа контрольных/</a:t>
            </a:r>
            <a:r>
              <a:rPr lang="ru-RU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проверочных работ с учетом индивидуальных особенностей обучающихся</a:t>
            </a:r>
            <a:endParaRPr lang="ru-RU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Лист1!$A$29</c:f>
              <c:strCache>
                <c:ptCount val="1"/>
                <c:pt idx="0">
                  <c:v>на уровне начального общего образования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Лист1!$B$28:$F$28</c:f>
              <c:strCache>
                <c:ptCount val="5"/>
                <c:pt idx="0">
                  <c:v>работы над ошибками</c:v>
                </c:pt>
                <c:pt idx="1">
                  <c:v>работа с "отстающими учениками"</c:v>
                </c:pt>
                <c:pt idx="2">
                  <c:v>проведение индивидуальных консультаций </c:v>
                </c:pt>
                <c:pt idx="3">
                  <c:v>проведение заседаний педагогического совета</c:v>
                </c:pt>
                <c:pt idx="4">
                  <c:v>организация дифференцированного подхода</c:v>
                </c:pt>
              </c:strCache>
            </c:strRef>
          </c:cat>
          <c:val>
            <c:numRef>
              <c:f>Лист1!$B$29:$F$29</c:f>
              <c:numCache>
                <c:formatCode>0%</c:formatCode>
                <c:ptCount val="5"/>
                <c:pt idx="0">
                  <c:v>1</c:v>
                </c:pt>
                <c:pt idx="1">
                  <c:v>0.8</c:v>
                </c:pt>
                <c:pt idx="2">
                  <c:v>0.4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8-43D0-9B75-1260FC8B2342}"/>
            </c:ext>
          </c:extLst>
        </c:ser>
        <c:ser>
          <c:idx val="1"/>
          <c:order val="1"/>
          <c:tx>
            <c:strRef>
              <c:f>Лист1!$A$30</c:f>
              <c:strCache>
                <c:ptCount val="1"/>
                <c:pt idx="0">
                  <c:v>на уровне основного общего образования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198-43D0-9B75-1260FC8B2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Лист1!$B$28:$F$28</c:f>
              <c:strCache>
                <c:ptCount val="5"/>
                <c:pt idx="0">
                  <c:v>работы над ошибками</c:v>
                </c:pt>
                <c:pt idx="1">
                  <c:v>работа с "отстающими учениками"</c:v>
                </c:pt>
                <c:pt idx="2">
                  <c:v>проведение индивидуальных консультаций </c:v>
                </c:pt>
                <c:pt idx="3">
                  <c:v>проведение заседаний педагогического совета</c:v>
                </c:pt>
                <c:pt idx="4">
                  <c:v>организация дифференцированного подхода</c:v>
                </c:pt>
              </c:strCache>
            </c:strRef>
          </c:cat>
          <c:val>
            <c:numRef>
              <c:f>Лист1!$B$30:$F$30</c:f>
              <c:numCache>
                <c:formatCode>0%</c:formatCode>
                <c:ptCount val="5"/>
                <c:pt idx="0">
                  <c:v>1</c:v>
                </c:pt>
                <c:pt idx="1">
                  <c:v>0.8</c:v>
                </c:pt>
                <c:pt idx="2">
                  <c:v>0.35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98-43D0-9B75-1260FC8B2342}"/>
            </c:ext>
          </c:extLst>
        </c:ser>
        <c:ser>
          <c:idx val="2"/>
          <c:order val="2"/>
          <c:tx>
            <c:strRef>
              <c:f>Лист1!$A$31</c:f>
              <c:strCache>
                <c:ptCount val="1"/>
                <c:pt idx="0">
                  <c:v>на уровне среднего общего образования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3362536503963287E-2"/>
                  <c:y val="-5.7720057720057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98-43D0-9B75-1260FC8B2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Лист1!$B$28:$F$28</c:f>
              <c:strCache>
                <c:ptCount val="5"/>
                <c:pt idx="0">
                  <c:v>работы над ошибками</c:v>
                </c:pt>
                <c:pt idx="1">
                  <c:v>работа с "отстающими учениками"</c:v>
                </c:pt>
                <c:pt idx="2">
                  <c:v>проведение индивидуальных консультаций </c:v>
                </c:pt>
                <c:pt idx="3">
                  <c:v>проведение заседаний педагогического совета</c:v>
                </c:pt>
                <c:pt idx="4">
                  <c:v>организация дифференцированного подхода</c:v>
                </c:pt>
              </c:strCache>
            </c:strRef>
          </c:cat>
          <c:val>
            <c:numRef>
              <c:f>Лист1!$B$31:$F$31</c:f>
              <c:numCache>
                <c:formatCode>0%</c:formatCode>
                <c:ptCount val="5"/>
                <c:pt idx="0">
                  <c:v>1</c:v>
                </c:pt>
                <c:pt idx="1">
                  <c:v>0.7</c:v>
                </c:pt>
                <c:pt idx="2">
                  <c:v>0.35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98-43D0-9B75-1260FC8B2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3040264"/>
        <c:axId val="623042232"/>
        <c:axId val="0"/>
      </c:bar3DChart>
      <c:catAx>
        <c:axId val="62304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3042232"/>
        <c:crosses val="autoZero"/>
        <c:auto val="1"/>
        <c:lblAlgn val="ctr"/>
        <c:lblOffset val="100"/>
        <c:noMultiLvlLbl val="0"/>
      </c:catAx>
      <c:valAx>
        <c:axId val="623042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23040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анализа эффективности принятых мер по результатам проведения контрольной/проверочной работы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Лист1!$B$44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658227848101247E-2"/>
                  <c:y val="-4.0816326530612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FD-4442-A2D4-78F80B770D1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CFD-4442-A2D4-78F80B770D16}"/>
                </c:ext>
              </c:extLst>
            </c:dLbl>
            <c:dLbl>
              <c:idx val="2"/>
              <c:layout>
                <c:manualLayout>
                  <c:x val="2.5316455696202531E-2"/>
                  <c:y val="-2.0408163265306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CFD-4442-A2D4-78F80B770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Лист1!$A$45:$A$47</c:f>
              <c:strCache>
                <c:ptCount val="3"/>
                <c:pt idx="0">
                  <c:v>на уровне начального общего образования</c:v>
                </c:pt>
                <c:pt idx="1">
                  <c:v>на уровне основного общего образования</c:v>
                </c:pt>
                <c:pt idx="2">
                  <c:v>на уровне среднего общего образования</c:v>
                </c:pt>
              </c:strCache>
            </c:strRef>
          </c:cat>
          <c:val>
            <c:numRef>
              <c:f>Лист1!$B$45:$B$47</c:f>
              <c:numCache>
                <c:formatCode>0%</c:formatCode>
                <c:ptCount val="3"/>
                <c:pt idx="0">
                  <c:v>0.43</c:v>
                </c:pt>
                <c:pt idx="1">
                  <c:v>0.38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FD-4442-A2D4-78F80B770D16}"/>
            </c:ext>
          </c:extLst>
        </c:ser>
        <c:ser>
          <c:idx val="1"/>
          <c:order val="1"/>
          <c:tx>
            <c:strRef>
              <c:f>Лист1!$C$44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58227848101266E-2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FD-4442-A2D4-78F80B770D16}"/>
                </c:ext>
              </c:extLst>
            </c:dLbl>
            <c:dLbl>
              <c:idx val="1"/>
              <c:layout>
                <c:manualLayout>
                  <c:x val="5.6962025316455694E-2"/>
                  <c:y val="-3.061224489795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FD-4442-A2D4-78F80B770D16}"/>
                </c:ext>
              </c:extLst>
            </c:dLbl>
            <c:dLbl>
              <c:idx val="2"/>
              <c:layout>
                <c:manualLayout>
                  <c:x val="3.3755274261603373E-2"/>
                  <c:y val="-2.7210884353741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FD-4442-A2D4-78F80B770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Лист1!$A$45:$A$47</c:f>
              <c:strCache>
                <c:ptCount val="3"/>
                <c:pt idx="0">
                  <c:v>на уровне начального общего образования</c:v>
                </c:pt>
                <c:pt idx="1">
                  <c:v>на уровне основного общего образования</c:v>
                </c:pt>
                <c:pt idx="2">
                  <c:v>на уровне среднего общего образования</c:v>
                </c:pt>
              </c:strCache>
            </c:strRef>
          </c:cat>
          <c:val>
            <c:numRef>
              <c:f>Лист1!$C$45:$C$47</c:f>
              <c:numCache>
                <c:formatCode>0%</c:formatCode>
                <c:ptCount val="3"/>
                <c:pt idx="0">
                  <c:v>0.56999999999999995</c:v>
                </c:pt>
                <c:pt idx="1">
                  <c:v>0.62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FD-4442-A2D4-78F80B770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582216"/>
        <c:axId val="553580904"/>
        <c:axId val="0"/>
      </c:bar3DChart>
      <c:catAx>
        <c:axId val="55358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3580904"/>
        <c:crosses val="autoZero"/>
        <c:auto val="1"/>
        <c:lblAlgn val="ctr"/>
        <c:lblOffset val="100"/>
        <c:noMultiLvlLbl val="0"/>
      </c:catAx>
      <c:valAx>
        <c:axId val="553580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5358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2B9EE-C00E-4BE2-BE3E-57E93C614B62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428B-0E16-45EC-89B2-B8DE3C6CE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FBB5D-FF43-4817-9F1B-C2C64B3F9977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EA9D8-7253-46C2-97B4-A5292EB00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1115616" y="833069"/>
            <a:ext cx="7406640" cy="435691"/>
          </a:xfrm>
        </p:spPr>
        <p:txBody>
          <a:bodyPr>
            <a:normAutofit fontScale="90000" lnSpcReduction="20000"/>
          </a:bodyPr>
          <a:lstStyle/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52876" y="209554"/>
            <a:ext cx="7838688" cy="504056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2876" y="1556792"/>
            <a:ext cx="76675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мониторинга  деятельности общеобразовательных учреждений республики по вопросу обеспечения методически обоснованного режима контроля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общеобразовательных организациях республики 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(итоги за 2021-2022 учебный год)</a:t>
            </a:r>
          </a:p>
          <a:p>
            <a:pPr algn="ctr"/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554"/>
            <a:ext cx="827584" cy="5457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1913" y="619987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Петрозаводск</a:t>
            </a:r>
          </a:p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6503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548822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116632"/>
            <a:ext cx="1017087" cy="651010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550050"/>
              </p:ext>
            </p:extLst>
          </p:nvPr>
        </p:nvGraphicFramePr>
        <p:xfrm>
          <a:off x="1187624" y="1052736"/>
          <a:ext cx="63367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746201"/>
              </p:ext>
            </p:extLst>
          </p:nvPr>
        </p:nvGraphicFramePr>
        <p:xfrm>
          <a:off x="1187624" y="3299669"/>
          <a:ext cx="7704856" cy="355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 descr="https://avatars.mds.yandex.net/get-zen_doc/1550999/pub_6114db1186be6c17bf38fb01_6114db4a945daa06bc1ede6a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1959187" cy="12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03648" y="260648"/>
            <a:ext cx="7435552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116632"/>
            <a:ext cx="1017087" cy="65101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418473"/>
              </p:ext>
            </p:extLst>
          </p:nvPr>
        </p:nvGraphicFramePr>
        <p:xfrm>
          <a:off x="1259632" y="1124744"/>
          <a:ext cx="587578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6" name="Picture 4" descr="https://renivostok.ru/wp-content/uploads/2019/10/dokumenty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3746"/>
            <a:ext cx="211201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brakadabra.fun/uploads/posts/2022-01/1641380751_16-abrakadabra-fun-p-umnii-chelovechek-dlya-prezentatsii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1758434" cy="19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746064" cy="576064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sz="12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сокращения </a:t>
            </a:r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контрольных и проверочных работ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общеобразовательных организациях с учетом необходимости обеспечения методически обоснованного режима контроля знаний и актуальности задач мониторинга качества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</a:t>
            </a:r>
          </a:p>
          <a:p>
            <a:pPr marL="82296" indent="0"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общеобразовательным организациям, реализующим основные общеобразовательные программы рекомендуем: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разработать, принять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оценочных процедур  с учетом оценочных процедур, запланированных в рамках учебного процесса в ОУ, и оценочных процедур федерального и регионального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уровней;</a:t>
            </a:r>
          </a:p>
          <a:p>
            <a:pPr algn="just">
              <a:buFontTx/>
              <a:buChar char="-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разметить 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оценочных процедур 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корректировки в тематические планирования рабочих программ учебных предметов;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внесение изменений в рабочие программы на заседании коллегиального органа управления в соответствии  Уставом;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проведение контрольных/проверочных работ 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утвержденным и принятым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графиком;</a:t>
            </a:r>
          </a:p>
          <a:p>
            <a:pPr algn="just">
              <a:buFontTx/>
              <a:buChar char="-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существить  анализ контрольной/проверочной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указанием достижения планируемых результатов освоения программного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</a:p>
          <a:p>
            <a:pPr algn="just">
              <a:buFontTx/>
              <a:buChar char="-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ринять меры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анализа  контрольной/проверочной работы с учетом индивидуальных особенностей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эффективность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ОУ мер по результатам проведения контрольной/проверочной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marL="82296" indent="0"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органам местного самоуправления, осуществляющим управление в сфере образования, рекомендуем оказать: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информационно-методическую помощь общеобразовательным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организациям, реализующим основные общеобразовательные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ОУ в обеспечении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количества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контрольных/проверочных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в общеобразовательных организациях с учетом необходимости обеспечения методически обоснованного режима контроля знаний и актуальности задач мониторинга качества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algn="just">
              <a:buFontTx/>
              <a:buChar char="-"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490066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016662" cy="506994"/>
          </a:xfrm>
          <a:prstGeom prst="rect">
            <a:avLst/>
          </a:prstGeom>
        </p:spPr>
      </p:pic>
      <p:pic>
        <p:nvPicPr>
          <p:cNvPr id="4098" name="Picture 2" descr="https://avatars.mds.yandex.net/i?id=73d1dc5ce9e046df5879b5c171f8315e-4079688-images-thumbs&amp;ref=rim&amp;n=33&amp;w=169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6" y="2204864"/>
            <a:ext cx="12091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endParaRPr lang="ru-RU" dirty="0"/>
          </a:p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490066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016662" cy="5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836712"/>
            <a:ext cx="6336704" cy="18002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«…. проработать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и обеспечить сокращение количества контрольных и проверочных работ в общеобразовательных организациях с учетом необходимости обеспечения методически обоснованного режима контроля знаний и актуальности задач мониторинга качества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образования...»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4а Перечня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 по итогам заседания Президиума Государственного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Совета, утв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Президентом РФ 24.09.2021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Пр-1808ГС 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5" y="2348880"/>
            <a:ext cx="37830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 noGrp="1"/>
          </p:cNvSpPr>
          <p:nvPr>
            <p:ph type="ctrTitle"/>
          </p:nvPr>
        </p:nvSpPr>
        <p:spPr>
          <a:xfrm>
            <a:off x="1331640" y="188640"/>
            <a:ext cx="7406640" cy="476814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554"/>
            <a:ext cx="827584" cy="545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16833"/>
            <a:ext cx="4176464" cy="407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404806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" y="260648"/>
            <a:ext cx="792088" cy="506994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569547"/>
              </p:ext>
            </p:extLst>
          </p:nvPr>
        </p:nvGraphicFramePr>
        <p:xfrm>
          <a:off x="1115616" y="1052737"/>
          <a:ext cx="482453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083802"/>
              </p:ext>
            </p:extLst>
          </p:nvPr>
        </p:nvGraphicFramePr>
        <p:xfrm>
          <a:off x="4283968" y="3861048"/>
          <a:ext cx="4366270" cy="270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\\Newmain\управление по надзору и контролю\_Управление по надзору и контролю\_ОТДЕЛ НАДЗОРА\_ Проверки\Проверки_2021\Проверки_ 127-р\-Проверки торговых точек\Балтийский ветер\depositphotos_79634622-stock-photo-presen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44" y="1412776"/>
            <a:ext cx="2889739" cy="19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здать мем &amp;quot;белые человечки для презентации без фона образование, человечек,  человечки для презентации без фона документы&amp;quot; - Картинки - Meme-arsenal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2130334" cy="24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1331640" y="239734"/>
            <a:ext cx="7406640" cy="404806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116632"/>
            <a:ext cx="1017087" cy="651010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917716"/>
            <a:ext cx="3744416" cy="1601222"/>
          </a:xfrm>
        </p:spPr>
        <p:txBody>
          <a:bodyPr numCol="2">
            <a:normAutofit/>
          </a:bodyPr>
          <a:lstStyle/>
          <a:p>
            <a:pPr algn="just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Костомукшский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</a:t>
            </a:r>
          </a:p>
          <a:p>
            <a:pPr algn="just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Лоухский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Муезерского МР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Пудожского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Сегежского МР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kisspng-question-mark-riddle-clip-art-question-mark-5ab99ac1a6dd48.5012442715221132176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2776"/>
            <a:ext cx="1412776" cy="11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35818"/>
              </p:ext>
            </p:extLst>
          </p:nvPr>
        </p:nvGraphicFramePr>
        <p:xfrm>
          <a:off x="4716016" y="3933056"/>
          <a:ext cx="402226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29" y="891674"/>
            <a:ext cx="4584991" cy="2626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4365104"/>
            <a:ext cx="3596952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ctrTitle"/>
          </p:nvPr>
        </p:nvSpPr>
        <p:spPr>
          <a:xfrm>
            <a:off x="1331640" y="239734"/>
            <a:ext cx="7406640" cy="404806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116632"/>
            <a:ext cx="1017087" cy="651010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268760"/>
            <a:ext cx="3672407" cy="1872207"/>
          </a:xfrm>
        </p:spPr>
        <p:txBody>
          <a:bodyPr numCol="2">
            <a:normAutofit fontScale="85000" lnSpcReduction="10000"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Беломорский МР </a:t>
            </a:r>
          </a:p>
          <a:p>
            <a:pPr algn="just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Калевальскйи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НМР </a:t>
            </a:r>
          </a:p>
          <a:p>
            <a:pPr algn="just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Кемкий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Костомукшский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</a:t>
            </a:r>
          </a:p>
          <a:p>
            <a:pPr algn="just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Лоухский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Медвежьегорский МР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Муезерского МР </a:t>
            </a:r>
          </a:p>
          <a:p>
            <a:pPr algn="just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Олонецкий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НМР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Пудожского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Прионежский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Сегежского МР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Суоярвский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</a:p>
          <a:p>
            <a:pPr algn="just"/>
            <a:r>
              <a:rPr lang="ru-RU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Суоявский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Петрозаводский ГО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816970"/>
              </p:ext>
            </p:extLst>
          </p:nvPr>
        </p:nvGraphicFramePr>
        <p:xfrm>
          <a:off x="3491880" y="3765186"/>
          <a:ext cx="5184576" cy="277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Администратор\Desktop\kisspng-question-mark-riddle-clip-art-question-mark-5ab99ac1a6dd48.5012442715221132176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16288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33" y="985260"/>
            <a:ext cx="4269747" cy="26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07051"/>
            <a:ext cx="4752528" cy="1800200"/>
          </a:xfrm>
        </p:spPr>
        <p:txBody>
          <a:bodyPr numCol="2"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Беломорский МР; 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Лоухский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Муезерский МР;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НМР;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Петрозаводский ГО;</a:t>
            </a: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Пряжинский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НМР;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Пудожский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Сегежский МР;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Суоярвский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03648" y="260648"/>
            <a:ext cx="7435552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116632"/>
            <a:ext cx="1017087" cy="651010"/>
          </a:xfrm>
          <a:prstGeom prst="rect">
            <a:avLst/>
          </a:prstGeom>
        </p:spPr>
      </p:pic>
      <p:pic>
        <p:nvPicPr>
          <p:cNvPr id="7" name="Picture 3" descr="C:\Users\Администратор\Desktop\61fabeece78d4a6ca5091089f97d18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634" y="1171671"/>
            <a:ext cx="1345766" cy="254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649186"/>
              </p:ext>
            </p:extLst>
          </p:nvPr>
        </p:nvGraphicFramePr>
        <p:xfrm>
          <a:off x="1079611" y="1124744"/>
          <a:ext cx="500455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81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797152"/>
            <a:ext cx="3081923" cy="1872208"/>
          </a:xfrm>
        </p:spPr>
        <p:txBody>
          <a:bodyPr numCol="2">
            <a:normAutofit fontScale="55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Беломорский МР; 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Лоухски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Муезерский МР;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Прионежский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Пудожский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Сегежский МР;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Сортавальский МР;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Суоярвский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Костомукшский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03648" y="260648"/>
            <a:ext cx="7435552" cy="43204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116632"/>
            <a:ext cx="1017087" cy="65101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69788"/>
              </p:ext>
            </p:extLst>
          </p:nvPr>
        </p:nvGraphicFramePr>
        <p:xfrm>
          <a:off x="4427984" y="4384608"/>
          <a:ext cx="4131401" cy="214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 descr="C:\Users\Администратор\Desktop\61fabeece78d4a6ca5091089f97d18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24" y="1383932"/>
            <a:ext cx="986000" cy="17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662" y="908720"/>
            <a:ext cx="4203410" cy="2553279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580112" y="1052736"/>
            <a:ext cx="4203410" cy="1944216"/>
          </a:xfrm>
          <a:prstGeom prst="rect">
            <a:avLst/>
          </a:prstGeom>
        </p:spPr>
        <p:txBody>
          <a:bodyPr tIns="0" numCol="2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Калевальский</a:t>
            </a:r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НМР;    </a:t>
            </a:r>
          </a:p>
          <a:p>
            <a:r>
              <a:rPr lang="ru-RU" sz="1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Лоухский</a:t>
            </a:r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Муезерский МР;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Медвежьегорский МР;</a:t>
            </a:r>
          </a:p>
          <a:p>
            <a:r>
              <a:rPr lang="ru-RU" sz="1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Прионежский</a:t>
            </a:r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Пудожский</a:t>
            </a:r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МР;</a:t>
            </a:r>
          </a:p>
          <a:p>
            <a:r>
              <a:rPr lang="ru-RU" sz="1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Костомукшский</a:t>
            </a:r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</a:p>
          <a:p>
            <a:endParaRPr lang="ru-RU" sz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115616" y="3603076"/>
            <a:ext cx="7723584" cy="781532"/>
          </a:xfrm>
          <a:prstGeom prst="rect">
            <a:avLst/>
          </a:prstGeom>
        </p:spPr>
        <p:txBody>
          <a:bodyPr tIns="0" numCol="1">
            <a:normAutofit fontScale="700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«предварительные» контрольные работы проводятся по учебным предметам: русский язык (9 и 11 классы), иностранный язык (2-4, 5-9 классы), литература (5-9 и 10-11 классы), математика (5-9 и 10-11 классы)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7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548822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116632"/>
            <a:ext cx="1017087" cy="651010"/>
          </a:xfrm>
          <a:prstGeom prst="rect">
            <a:avLst/>
          </a:prstGeom>
        </p:spPr>
      </p:pic>
      <p:pic>
        <p:nvPicPr>
          <p:cNvPr id="9" name="Picture 3" descr="C:\Users\Администратор\Desktop\61fabeece78d4a6ca5091089f97d18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58" y="4365104"/>
            <a:ext cx="1224136" cy="20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онтрольная по выбору в 9-х классах пройдет по модели ОГЭ — Российская  газ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82862"/>
            <a:ext cx="2840301" cy="18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661511"/>
              </p:ext>
            </p:extLst>
          </p:nvPr>
        </p:nvGraphicFramePr>
        <p:xfrm>
          <a:off x="1025375" y="1064788"/>
          <a:ext cx="5130801" cy="3516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3799">
                  <a:extLst>
                    <a:ext uri="{9D8B030D-6E8A-4147-A177-3AD203B41FA5}">
                      <a16:colId xmlns:a16="http://schemas.microsoft.com/office/drawing/2014/main" val="929610559"/>
                    </a:ext>
                  </a:extLst>
                </a:gridCol>
                <a:gridCol w="1132074">
                  <a:extLst>
                    <a:ext uri="{9D8B030D-6E8A-4147-A177-3AD203B41FA5}">
                      <a16:colId xmlns:a16="http://schemas.microsoft.com/office/drawing/2014/main" val="3778000104"/>
                    </a:ext>
                  </a:extLst>
                </a:gridCol>
                <a:gridCol w="1588709">
                  <a:extLst>
                    <a:ext uri="{9D8B030D-6E8A-4147-A177-3AD203B41FA5}">
                      <a16:colId xmlns:a16="http://schemas.microsoft.com/office/drawing/2014/main" val="3491300491"/>
                    </a:ext>
                  </a:extLst>
                </a:gridCol>
                <a:gridCol w="1116219">
                  <a:extLst>
                    <a:ext uri="{9D8B030D-6E8A-4147-A177-3AD203B41FA5}">
                      <a16:colId xmlns:a16="http://schemas.microsoft.com/office/drawing/2014/main" val="3249269542"/>
                    </a:ext>
                  </a:extLst>
                </a:gridCol>
              </a:tblGrid>
              <a:tr h="696633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 городского округа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 муниципального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 (городская школа)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 муниципального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(районная школа)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2412437"/>
                  </a:ext>
                </a:extLst>
              </a:tr>
              <a:tr h="936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контрольных/проверочных работ, из них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1314849"/>
                  </a:ext>
                </a:extLst>
              </a:tr>
              <a:tr h="751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начального общего образования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964070"/>
                  </a:ext>
                </a:extLst>
              </a:tr>
              <a:tr h="565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основного общего образования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1721640"/>
                  </a:ext>
                </a:extLst>
              </a:tr>
              <a:tr h="565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уровне среднего общего образования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72971"/>
                  </a:ext>
                </a:extLst>
              </a:tr>
            </a:tbl>
          </a:graphicData>
        </a:graphic>
      </p:graphicFrame>
      <p:sp>
        <p:nvSpPr>
          <p:cNvPr id="10" name="Подзаголовок 2"/>
          <p:cNvSpPr txBox="1">
            <a:spLocks/>
          </p:cNvSpPr>
          <p:nvPr/>
        </p:nvSpPr>
        <p:spPr>
          <a:xfrm>
            <a:off x="1547664" y="4967805"/>
            <a:ext cx="5256584" cy="1394220"/>
          </a:xfrm>
          <a:prstGeom prst="rect">
            <a:avLst/>
          </a:prstGeom>
        </p:spPr>
        <p:txBody>
          <a:bodyPr tIns="0" numCol="1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контрольных/проверочных работ уменьшилось на 37% по сравнению с данными, представленными на 01.11.2021 года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548822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СПОРТА РЕСПУБЛИКИ КАРЕЛИЯ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" y="116632"/>
            <a:ext cx="1017087" cy="651010"/>
          </a:xfrm>
          <a:prstGeom prst="rect">
            <a:avLst/>
          </a:prstGeom>
        </p:spPr>
      </p:pic>
      <p:pic>
        <p:nvPicPr>
          <p:cNvPr id="9" name="Picture 3" descr="C:\Users\Администратор\Desktop\61fabeece78d4a6ca5091089f97d18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91458"/>
            <a:ext cx="1224136" cy="20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онтрольная по выбору в 9-х классах пройдет по модели ОГЭ — Российская  газ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0800"/>
            <a:ext cx="2840301" cy="18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33785"/>
              </p:ext>
            </p:extLst>
          </p:nvPr>
        </p:nvGraphicFramePr>
        <p:xfrm>
          <a:off x="1242144" y="1410370"/>
          <a:ext cx="5571561" cy="2368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685">
                  <a:extLst>
                    <a:ext uri="{9D8B030D-6E8A-4147-A177-3AD203B41FA5}">
                      <a16:colId xmlns:a16="http://schemas.microsoft.com/office/drawing/2014/main" val="1291643361"/>
                    </a:ext>
                  </a:extLst>
                </a:gridCol>
                <a:gridCol w="661566">
                  <a:extLst>
                    <a:ext uri="{9D8B030D-6E8A-4147-A177-3AD203B41FA5}">
                      <a16:colId xmlns:a16="http://schemas.microsoft.com/office/drawing/2014/main" val="57583606"/>
                    </a:ext>
                  </a:extLst>
                </a:gridCol>
                <a:gridCol w="624966">
                  <a:extLst>
                    <a:ext uri="{9D8B030D-6E8A-4147-A177-3AD203B41FA5}">
                      <a16:colId xmlns:a16="http://schemas.microsoft.com/office/drawing/2014/main" val="2384424632"/>
                    </a:ext>
                  </a:extLst>
                </a:gridCol>
                <a:gridCol w="615470">
                  <a:extLst>
                    <a:ext uri="{9D8B030D-6E8A-4147-A177-3AD203B41FA5}">
                      <a16:colId xmlns:a16="http://schemas.microsoft.com/office/drawing/2014/main" val="2787665644"/>
                    </a:ext>
                  </a:extLst>
                </a:gridCol>
                <a:gridCol w="578870">
                  <a:extLst>
                    <a:ext uri="{9D8B030D-6E8A-4147-A177-3AD203B41FA5}">
                      <a16:colId xmlns:a16="http://schemas.microsoft.com/office/drawing/2014/main" val="2440932567"/>
                    </a:ext>
                  </a:extLst>
                </a:gridCol>
                <a:gridCol w="605860">
                  <a:extLst>
                    <a:ext uri="{9D8B030D-6E8A-4147-A177-3AD203B41FA5}">
                      <a16:colId xmlns:a16="http://schemas.microsoft.com/office/drawing/2014/main" val="52819044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8098214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97611557"/>
                    </a:ext>
                  </a:extLst>
                </a:gridCol>
              </a:tblGrid>
              <a:tr h="396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3589042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770244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610998"/>
                  </a:ext>
                </a:extLst>
              </a:tr>
              <a:tr h="396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3194730"/>
                  </a:ext>
                </a:extLst>
              </a:tr>
              <a:tr h="401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543822"/>
                  </a:ext>
                </a:extLst>
              </a:tr>
              <a:tr h="3912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75484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18351"/>
              </p:ext>
            </p:extLst>
          </p:nvPr>
        </p:nvGraphicFramePr>
        <p:xfrm>
          <a:off x="4463987" y="4280800"/>
          <a:ext cx="4248474" cy="1808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894">
                  <a:extLst>
                    <a:ext uri="{9D8B030D-6E8A-4147-A177-3AD203B41FA5}">
                      <a16:colId xmlns:a16="http://schemas.microsoft.com/office/drawing/2014/main" val="1789644124"/>
                    </a:ext>
                  </a:extLst>
                </a:gridCol>
                <a:gridCol w="723145">
                  <a:extLst>
                    <a:ext uri="{9D8B030D-6E8A-4147-A177-3AD203B41FA5}">
                      <a16:colId xmlns:a16="http://schemas.microsoft.com/office/drawing/2014/main" val="2592475519"/>
                    </a:ext>
                  </a:extLst>
                </a:gridCol>
                <a:gridCol w="723145">
                  <a:extLst>
                    <a:ext uri="{9D8B030D-6E8A-4147-A177-3AD203B41FA5}">
                      <a16:colId xmlns:a16="http://schemas.microsoft.com/office/drawing/2014/main" val="956863836"/>
                    </a:ext>
                  </a:extLst>
                </a:gridCol>
                <a:gridCol w="723145">
                  <a:extLst>
                    <a:ext uri="{9D8B030D-6E8A-4147-A177-3AD203B41FA5}">
                      <a16:colId xmlns:a16="http://schemas.microsoft.com/office/drawing/2014/main" val="596925485"/>
                    </a:ext>
                  </a:extLst>
                </a:gridCol>
                <a:gridCol w="723145">
                  <a:extLst>
                    <a:ext uri="{9D8B030D-6E8A-4147-A177-3AD203B41FA5}">
                      <a16:colId xmlns:a16="http://schemas.microsoft.com/office/drawing/2014/main" val="2166206924"/>
                    </a:ext>
                  </a:extLst>
                </a:gridCol>
              </a:tblGrid>
              <a:tr h="3632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3303301"/>
                  </a:ext>
                </a:extLst>
              </a:tr>
              <a:tr h="363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5445644"/>
                  </a:ext>
                </a:extLst>
              </a:tr>
              <a:tr h="363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184533"/>
                  </a:ext>
                </a:extLst>
              </a:tr>
              <a:tr h="3550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474748"/>
                  </a:ext>
                </a:extLst>
              </a:tr>
              <a:tr h="363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0089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8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2968</TotalTime>
  <Words>865</Words>
  <Application>Microsoft Office PowerPoint</Application>
  <PresentationFormat>Экран (4:3)</PresentationFormat>
  <Paragraphs>206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  <vt:lpstr>МИНИСТЕРСТВО ОБРАЗОВАНИЯ И СПОРТА РЕСПУБЛИКИ КАРЕЛИЯ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ВолокославскаяЕЛ</dc:creator>
  <cp:lastModifiedBy>Антон Ткаченко</cp:lastModifiedBy>
  <cp:revision>345</cp:revision>
  <cp:lastPrinted>2021-11-26T06:53:47Z</cp:lastPrinted>
  <dcterms:created xsi:type="dcterms:W3CDTF">2021-03-11T17:33:14Z</dcterms:created>
  <dcterms:modified xsi:type="dcterms:W3CDTF">2022-06-26T13:35:27Z</dcterms:modified>
</cp:coreProperties>
</file>