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10" r:id="rId1"/>
  </p:sldMasterIdLst>
  <p:notesMasterIdLst>
    <p:notesMasterId r:id="rId35"/>
  </p:notesMasterIdLst>
  <p:sldIdLst>
    <p:sldId id="281" r:id="rId2"/>
    <p:sldId id="335" r:id="rId3"/>
    <p:sldId id="336" r:id="rId4"/>
    <p:sldId id="330" r:id="rId5"/>
    <p:sldId id="288" r:id="rId6"/>
    <p:sldId id="287" r:id="rId7"/>
    <p:sldId id="309" r:id="rId8"/>
    <p:sldId id="321" r:id="rId9"/>
    <p:sldId id="320" r:id="rId10"/>
    <p:sldId id="310" r:id="rId11"/>
    <p:sldId id="312" r:id="rId12"/>
    <p:sldId id="317" r:id="rId13"/>
    <p:sldId id="318" r:id="rId14"/>
    <p:sldId id="328" r:id="rId15"/>
    <p:sldId id="313" r:id="rId16"/>
    <p:sldId id="286" r:id="rId17"/>
    <p:sldId id="303" r:id="rId18"/>
    <p:sldId id="327" r:id="rId19"/>
    <p:sldId id="331" r:id="rId20"/>
    <p:sldId id="333" r:id="rId21"/>
    <p:sldId id="334" r:id="rId22"/>
    <p:sldId id="316" r:id="rId23"/>
    <p:sldId id="332" r:id="rId24"/>
    <p:sldId id="315" r:id="rId25"/>
    <p:sldId id="323" r:id="rId26"/>
    <p:sldId id="322" r:id="rId27"/>
    <p:sldId id="314" r:id="rId28"/>
    <p:sldId id="326" r:id="rId29"/>
    <p:sldId id="324" r:id="rId30"/>
    <p:sldId id="325" r:id="rId31"/>
    <p:sldId id="298" r:id="rId32"/>
    <p:sldId id="296" r:id="rId33"/>
    <p:sldId id="294" r:id="rId34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99552" autoAdjust="0"/>
  </p:normalViewPr>
  <p:slideViewPr>
    <p:cSldViewPr>
      <p:cViewPr>
        <p:scale>
          <a:sx n="86" d="100"/>
          <a:sy n="86" d="100"/>
        </p:scale>
        <p:origin x="-246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396" y="-84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60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60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B26076-DE4B-4916-920D-93E9A051C439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3252"/>
            <a:ext cx="5447030" cy="4472064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733"/>
            <a:ext cx="2950475" cy="4976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1733"/>
            <a:ext cx="2950475" cy="4976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9A1984-59EA-45D3-AFB5-1F90848C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26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DD928-7F76-4B28-BAA7-6416DFC1881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015A1-157A-4918-AE97-847072EDC0C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015A1-157A-4918-AE97-847072EDC0C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015A1-157A-4918-AE97-847072EDC0C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4DD8-3632-4AAF-A9AB-0D263A31D94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3F48F-1DA0-4FD9-A234-21D5251037D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3F48F-1DA0-4FD9-A234-21D5251037D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3F48F-1DA0-4FD9-A234-21D5251037D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B1FCA-F8A0-483D-996F-A75AAA6DEBF6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DD928-7F76-4B28-BAA7-6416DFC188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DD928-7F76-4B28-BAA7-6416DFC188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DD928-7F76-4B28-BAA7-6416DFC188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D7E67-051C-40B7-8018-A49947FA653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1E832-B487-4D7C-BE31-5675C442FCA1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A5C24-79F2-4ADC-BE74-82A3B461A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8502C-BDE3-48CF-BFBA-D7FBAF85976B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EAD62-34F2-4E31-ACDF-F26EB1753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8D59F-55DA-41C4-9693-560C7D33AC58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BB5F3-2EBF-4154-9AA0-7589FA560F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E5311-C791-4787-BE71-0358910BC300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AB14A-0652-47B4-BDF5-C9E94CBE84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CA2AC-6CED-412B-AFD8-6BB3D34630CA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2A5-3062-48B5-8BB2-4CC233BBB0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0D26B-798D-48D8-995E-97F45B3A7A90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0B48-8287-4A74-ADF1-81F5437C8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8AD57-33A4-4022-8745-C1DDD9B17406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C70ED-986D-4ECC-BC3B-85202BE078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C1E2-E1DB-485B-AE0C-E71D21FA6083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1D6E6-D3F9-423E-9194-96ED865C55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E744C-6C53-4AA3-990D-413E899D253A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CB045-B6F1-4059-93AA-0ED7970584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31841-EDEA-4BB1-B441-2B140EAD96EF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8A14C-0445-4831-B4D2-634F1163C5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FBC40-ABD3-4307-92C3-EDC0603E01CA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DB9A8-3449-433A-85F4-2750B53DC5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988E8C-AF18-4AB8-827A-1D88C8A3FD87}" type="datetimeFigureOut">
              <a:rPr lang="ru-RU" smtClean="0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E9449C-8AED-4FE5-958E-4B9477D34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123728" y="765175"/>
            <a:ext cx="6192688" cy="10477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УФНС РОССИИ ПО РЕСПУБЛИКЕ КАРЕЛИЯ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 института «Единого налогового счета» с 2023 года. </a:t>
            </a:r>
          </a:p>
          <a:p>
            <a:r>
              <a:rPr lang="ru-RU" altLang="ru-RU" sz="26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14.07.2022 N 263-ФЗ</a:t>
            </a:r>
          </a:p>
          <a:p>
            <a:r>
              <a:rPr lang="ru-RU" altLang="ru-RU" sz="26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части первую и вторую Налогового кодекса Российской Федерации»</a:t>
            </a:r>
          </a:p>
          <a:p>
            <a:r>
              <a:rPr lang="ru-RU" altLang="ru-RU" sz="26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Начало действия документа - 01.01.2023.</a:t>
            </a:r>
          </a:p>
          <a:p>
            <a:endParaRPr lang="ru-RU" altLang="ru-RU" sz="3000" b="1" dirty="0" smtClean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/>
          </a:p>
          <a:p>
            <a:pPr eaLnBrk="1" hangingPunct="1"/>
            <a:endParaRPr lang="ru-RU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Единый налоговый счет (ЕНС)</a:t>
            </a:r>
            <a:endParaRPr lang="ru-RU" altLang="ru-RU" sz="240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37179" t="23647" r="16827" b="21937"/>
          <a:stretch/>
        </p:blipFill>
        <p:spPr bwMode="auto">
          <a:xfrm>
            <a:off x="251520" y="1667668"/>
            <a:ext cx="8640960" cy="4857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95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Единый налоговый счет (ЕНС)</a:t>
            </a:r>
            <a:endParaRPr lang="ru-RU" altLang="ru-RU" sz="240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/>
          <a:srcRect l="34572" t="24401" r="15348" b="19606"/>
          <a:stretch/>
        </p:blipFill>
        <p:spPr bwMode="auto">
          <a:xfrm>
            <a:off x="323528" y="1667668"/>
            <a:ext cx="8496944" cy="4785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484785"/>
            <a:ext cx="8424863" cy="4725516"/>
          </a:xfrm>
        </p:spPr>
        <p:txBody>
          <a:bodyPr>
            <a:normAutofit fontScale="32500" lnSpcReduction="20000"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31B6FD"/>
              </a:buClr>
            </a:pPr>
            <a:endParaRPr lang="ru-RU" sz="6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sz="6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соответствии с п.5 ст. 4 Федерального закона 263-ФЗ от 14.07.2022 года суммы излишне уплаченного налога на прибыль организаций, зачисленного в бюджет соответствующего субъекта Российской Федерации, не учитываются при формировании сальдо единого налогового счета и признаются зачтенными в счет исполнения предстоящих обязанностей по уплате указанного налога без заявления налогоплательщика, </a:t>
            </a:r>
            <a:r>
              <a:rPr lang="ru-RU" sz="6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учетом следующего порядка:</a:t>
            </a:r>
            <a:endParaRPr lang="ru-RU" sz="6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sz="6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Если сальдо по ЕНС без учета переплаты по </a:t>
            </a:r>
            <a:r>
              <a:rPr lang="ru-RU" sz="6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субъектовой</a:t>
            </a:r>
            <a:r>
              <a:rPr lang="ru-RU" sz="6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прибыли больше или равно нулю, то суммы переплаты исключаются полностью.</a:t>
            </a:r>
          </a:p>
          <a:p>
            <a:pPr lvl="0" algn="just">
              <a:buClr>
                <a:srgbClr val="31B6FD"/>
              </a:buClr>
            </a:pPr>
            <a:r>
              <a:rPr lang="ru-RU" sz="6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В ином случае суммы переплаты по </a:t>
            </a:r>
            <a:r>
              <a:rPr lang="ru-RU" sz="6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субъектовой</a:t>
            </a:r>
            <a:r>
              <a:rPr lang="ru-RU" sz="6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прибыли не учитываются в части положительного сальдо по ЕНС, рассчитанного с учетом сумм переплаты по </a:t>
            </a:r>
            <a:r>
              <a:rPr lang="ru-RU" sz="6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субъектовой</a:t>
            </a:r>
            <a:r>
              <a:rPr lang="ru-RU" sz="6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прибыли</a:t>
            </a:r>
            <a:r>
              <a:rPr lang="ru-RU" sz="6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6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8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10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12925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Сальдо единого налогового счета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представляет собой разницу между общей суммой денежных средств, перечисленных и (или) признаваемых в качестве единого налогового платежа, и денежным выражением совокупной обязанности: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Положительное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списания текущих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платежей на сегодняшний день имеются средства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ЕНС. Остаток средств можно вернуть на банковский счет.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Налоговый орган отправит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поручение в казначейство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следующий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день после получения заявления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Отрицательное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ЕНС не хватает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погашение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текущих обязательств. В этом случае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налогоплательщик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получит требование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погашении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недоимки, одновременно начнется начисление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пеней.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налогоплательщик не пополнит ЕНС по требованию,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будут взысканы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расчетного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Нулевое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погашения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всех налоговых обязательств средства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балансе ЕНС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недоимка отсутствуют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2654300" y="960438"/>
            <a:ext cx="6362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Сальдо единого налогового счета</a:t>
            </a:r>
            <a:endParaRPr lang="ru-RU" altLang="ru-RU" sz="32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326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844675"/>
            <a:ext cx="8351837" cy="4281488"/>
          </a:xfrm>
        </p:spPr>
        <p:txBody>
          <a:bodyPr>
            <a:normAutofit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Пени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рассчитываться в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отношении отрицательного сальдо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ЕНС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Существующие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пеней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(1/300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рефинансирования ЦБ РФ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просрочку уплаты до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 и 1/150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рефинансирования ЦБ РФ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просрочку уплаты начиная с 31 дня) остаются без изменения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Начисление пени. </a:t>
            </a:r>
          </a:p>
        </p:txBody>
      </p:sp>
      <p:pic>
        <p:nvPicPr>
          <p:cNvPr id="17412" name="Изображение 10" descr="FNS_vizitka_for_rukovodst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9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9" y="2060575"/>
            <a:ext cx="79928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единого налогового платежа предусмотрен один для всех счет в казначействе по Тульской области.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38" y="1812925"/>
            <a:ext cx="8677150" cy="46513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9" y="260648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2268538" y="474663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Какие налоги, страховые взносы уплачивают через внесение ЕНП, а какие отдельно </a:t>
            </a:r>
            <a:endParaRPr lang="ru-RU" altLang="ru-RU" sz="20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sp>
        <p:nvSpPr>
          <p:cNvPr id="13317" name="Подзаголовок 2"/>
          <p:cNvSpPr txBox="1">
            <a:spLocks/>
          </p:cNvSpPr>
          <p:nvPr/>
        </p:nvSpPr>
        <p:spPr bwMode="auto">
          <a:xfrm>
            <a:off x="251520" y="1989138"/>
            <a:ext cx="820985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89753"/>
              </p:ext>
            </p:extLst>
          </p:nvPr>
        </p:nvGraphicFramePr>
        <p:xfrm>
          <a:off x="278856" y="1581670"/>
          <a:ext cx="8712969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1257351">
                <a:tc>
                  <a:txBody>
                    <a:bodyPr/>
                    <a:lstStyle/>
                    <a:p>
                      <a:r>
                        <a:rPr lang="ru-RU" altLang="ru-RU" sz="16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Через внесение в бюджет средств в виде ЕНП: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внесение в бюджет средств в виде ЕНП или отдельно: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Отдельно от ЕНП (без учета на едином налоговом счете) в обязательном порядке перечисляются):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686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на прибыль;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-НДС;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-НДФЛ;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-страховые взносы;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на имущество;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-земельный налог;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-транспортный налог;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-акцизы;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-водный налог;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-НДПИ;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на дополнительный доход от добычи углеводородного сырья;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на игорный бизнес;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при УСН;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-ЕСХН</a:t>
                      </a: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-сбор за пользование объектами животного мира;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-сбор за пользование объектами водных биологических ресурсов;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Налог на профессиональный доход (налог для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-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НДФЛ с выплат иностранцам, работающим по патенту;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-госпошлина, в отношении которой судом не выдан исполнительный документ;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-взносы на травматизм. Порядок их уплаты определен Федеральным законом от 24.07.1998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 125-ФЗ.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26122" r="28243" b="7497"/>
          <a:stretch/>
        </p:blipFill>
        <p:spPr bwMode="auto">
          <a:xfrm>
            <a:off x="276886" y="548680"/>
            <a:ext cx="866834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27321"/>
              </p:ext>
            </p:extLst>
          </p:nvPr>
        </p:nvGraphicFramePr>
        <p:xfrm>
          <a:off x="323528" y="1329312"/>
          <a:ext cx="8352928" cy="4575135"/>
        </p:xfrm>
        <a:graphic>
          <a:graphicData uri="http://schemas.openxmlformats.org/drawingml/2006/table">
            <a:tbl>
              <a:tblPr firstRow="1" bandRow="1"/>
              <a:tblGrid>
                <a:gridCol w="2784309"/>
                <a:gridCol w="2796685"/>
                <a:gridCol w="277193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отчетности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 сдачи до 01.01.2023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 сдачи с 01.01.2023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НДС 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позднее 25-го числа месяца, следующего за истекшим кварталом.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 подачи декларации по НДС остается прежним – не позднее 25-го числа месяца, следующего за истекшим кварталом.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ЕСХН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позднее 31 марта года, следующего за налоговым периодом.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позднее 25 марта года, следующего за налоговым периодом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9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Водный налог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позднее 20-го числа месяца, следующего за истекшим налоговым периодом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позднее 25-го числа месяца, следующего за истекшим налоговым периодом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добычу полезных ископаемых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не позднее 25-го числа месяца, следующего за истекшим налоговым периодом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позднее 25-го числа месяца, следующего за истекшим налоговым периодом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613" marR="71613" marT="35807" marB="35807">
                    <a:lnL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9B8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6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1484784"/>
            <a:ext cx="8568951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представления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отчетности по НДФЛ налоговыми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агентами также изменится.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6-НДФЛ за 1-й квартал, полугодие, 9 месяцев нужно будет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25-го числа следующего за истекшим периодом месяца, а за год – не позднее 25 февраля следующего года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подается не позднее последнего дня месяца, следующего за соответствующим периодом, а за год – не позднее 1 марта следующего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6-НДФЛ за 2022 год необходимо представить не позднее 27 февраля 2023 года (ч. 2 ст. 5 Закона № 263-ФЗ, п. 7 ст. 6.1 НК РФ).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6-НДФЛ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908175" y="260648"/>
            <a:ext cx="6408241" cy="155227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>
            <a:normAutofit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С 2023 года в налоговом законодательстве произойдут значительные изменения. Уплачивать налоги, взносы, сборы, пени, проценты, штрафы все налогоплательщики будут единым налоговым платежом (ЕНП) на единый налоговый счет (ЕНС). </a:t>
            </a:r>
            <a:endParaRPr lang="ru-RU" altLang="ru-RU" sz="3000" b="1" dirty="0" smtClean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/>
          </a:p>
          <a:p>
            <a:pPr eaLnBrk="1" hangingPunct="1"/>
            <a:endParaRPr lang="ru-RU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12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уплаты непосредственно ЕНП не установлен. Перечислять необходимо  его в сроки (либо до их наступления), установленные для уплаты конкретных платежей (п. 9 ст. 1 Федерального закона от 14.07.2022 N 263-ФЗ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ЕНП можно внести (перечислить) следующими способами (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п.6 ст.45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п.4 ст.58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 РФ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безналичным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переводом через банк. В этом случае в банк необходимо направить платежное поручение.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(наличными деньгами или со счета), МФЦ, почту или местную администрацию - для физических лиц, в том числе ИП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Внести ЕНП за налогоплательщика может и третье лицо. В таком случае при перечислении денег иное лицо указывает ИНН налогоплательщика (налогового агента), за которого перечислен ЕНП (п. 1 ст. 11.3, п. п. 1, 15 ст. 45 НК РФ).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также может быть уплачен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заявления путем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зачета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положительного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сальдо единого налогового счета в счет уплаты конкретного налога (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 п. 7 ст. 45 НК РФ). Причем зачесть положительное сальдо можно и в счет уплаты налогов другого лица (п. 1 ст. 78 НК РФ).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внесения  ЕНП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2132856"/>
            <a:ext cx="8568951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перечисления большинства налогов и взносов на ЕНС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-   28-е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месяца.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Периодичность </a:t>
            </a:r>
            <a:r>
              <a:rPr lang="ru-RU" sz="4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платежей не изменяется.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внесения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ЕНП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26173" r="26345" b="7089"/>
          <a:stretch/>
        </p:blipFill>
        <p:spPr bwMode="auto">
          <a:xfrm>
            <a:off x="278520" y="985374"/>
            <a:ext cx="858695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404664"/>
            <a:ext cx="4966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таблице приведены сравнительные 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НАЛОГОВЫЕ АГЕНТЫ</a:t>
            </a:r>
          </a:p>
          <a:p>
            <a:pPr marL="0" indent="0">
              <a:buNone/>
            </a:pP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01.01.2023 срок перечисления НДФЛ налоговым агентом меняется, но по-прежнему зависит от даты удержания налога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Перечислить налог потребуется в следующие сроки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 удержан с 23-го числа предыдущего месяца по 22-е число текущего, он должен быть перечислен не позднее 28-го числа текущего (речь идет об удержании НДФЛ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года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23 января по 22 декабря).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примеру, если НДФЛ удержан 25 марта, перечислить его в бюджет необходимо не позднее 28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апреля.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период с 1 по 22 января – не позднее 28 января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период с 23 по 31 декабря – не позднее последнего рабочего дня календарного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Вместе с тем отменяется норма, согласно которой датой фактического получения дохода в виде оплаты труда является последний день месяца, за который начислен доход (п. 2 ст. 223 НК РФ). Датой получения дохода в этом случае будет день выплаты денежного дохода (в т. ч. перечисление его на счет в банке) или день передачи дохода в натуральной форме. Поэтому с 01.01.2023 удерживать НДФЛ придется как при выплате аванса, так при выплате заработной платы по итогам месяца (п. 12 ст. 2 Закона № 263-ФЗ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3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НАЛОГОВЫЕ АГЕНТЫ</a:t>
            </a:r>
          </a:p>
          <a:p>
            <a:pPr marL="0" indent="0">
              <a:buNone/>
            </a:pP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НДФЛ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будет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уплачиваться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только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 раз в месяц, а не каждый день после выплаты дохода, как это установлено сейчас.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1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НДФЛ-НАЛОГОВЫЕ АГЕНТЫ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период 2022-2023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53443"/>
              </p:ext>
            </p:extLst>
          </p:nvPr>
        </p:nvGraphicFramePr>
        <p:xfrm>
          <a:off x="611560" y="1916831"/>
          <a:ext cx="7992888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13441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выплаты зарплаты за декабрь 2022г.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29.12.2022г.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30.12.2022г.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9.01.2023 по 22.01.2023г.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441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НДФЛ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30.12.2022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441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Отражение в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6-НДФЛ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6-НДФЛ за 2022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6-НДФЛ за 2022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6-НДФЛ за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кв.2023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переноса сдачи отчетности и срока уплаты налога, сбора, взноса остается прежним: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последний день представления отчетности или платежа выпадает на праздник, выходной или нерабочий день выполнение обязанности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переносится на следующий рабочий день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(п.7 ст. 6.1 НК РФ).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налогоплательщиков направлены информационные сообщения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расчетов с бюджетом (далее – Сообщение) (форма по КНД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1120492)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по телекоммуникационным каналам связи (далее – ТКС) и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кабинеты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участия налогового органа.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самостоятельно (многократно) по ТКС или через личный кабинет подать запрос на формирование Сообщения. Ответ на указанное Сообщение формируется и направляется плательщику в электронном виде автоматически, без участия инспектора.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информацию о состоянии расчетов с бюджетом можно, также, в частности, заказав выписку в режиме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ТКС через оператора связи;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личный кабинет юридического лица, личный кабинет индивидуального предпринимателя (для предпринимателя такая услуга возможна при наличии усиленной квалифицированной подписи).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 января 2023 года организации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направлять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налоговые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уведомления об исчисленных суммах налогов, авансовых платежей по налогам, сборов, страховых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взносов 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КНД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1110355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случае, если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налоговым законодательством предусмотрена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уплата (перечисление) налогов, авансовых платежей по налогам, сборов, страховых взносов до представления соответствующей налоговой декларации (расчета) либо если обязанность по представлению налоговой декларации (расчета) не установлена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 РФ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исключением случаев уплаты налогов физическими лицами на основании налоговых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уведомлений).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Уведомление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представляется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налоговый орган по месту учета не позднее 25-го числа месяца, в котором установлен срок уплаты соответствующих налогов, авансовых платежей по налогам, сборов, страховых взносов</a:t>
            </a:r>
          </a:p>
          <a:p>
            <a:pPr algn="just" eaLnBrk="1" hangingPunct="1"/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908175" y="476250"/>
            <a:ext cx="69122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связи с переходом компании на уплату единого налогового платежа возникает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необходимость подачи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дополнительной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 налоговые органы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468313" y="1524000"/>
            <a:ext cx="81359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69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123728" y="765175"/>
            <a:ext cx="6192688" cy="104775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ЕНП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Единым налоговым платежом признаются денежные средства, перечисленные налогоплательщиком, плательщиком сбора, плательщиком страховых взносов, налоговым агентом и (или) иным лицом в бюджетную систему Российской Федерации на счет Федерального казначейства, предназначенные для исполнения совокупной обязанности </a:t>
            </a:r>
            <a:r>
              <a:rPr lang="ru-RU" altLang="ru-RU" sz="30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плательщика, </a:t>
            </a:r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а также денежные средства, взысканные с </a:t>
            </a:r>
            <a:r>
              <a:rPr lang="ru-RU" altLang="ru-RU" sz="30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такого плательщика в </a:t>
            </a:r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соответствии с НК РФ.</a:t>
            </a:r>
          </a:p>
          <a:p>
            <a:endParaRPr lang="ru-RU" altLang="ru-RU" sz="3000" b="1" dirty="0" smtClean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/>
          </a:p>
          <a:p>
            <a:pPr eaLnBrk="1" hangingPunct="1"/>
            <a:endParaRPr lang="ru-RU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0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579069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есть, 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уведомление о рассчитанных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суммах необходимо подать, 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налог или авансовый платёж перечисляют в бюджет раньше, чем сдали отчётность. </a:t>
            </a:r>
            <a:endParaRPr lang="ru-RU" alt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позднее 30 января 2023 года (срок сдвигается из-за выходных дней) нужно уплатить страховые взносы за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декабрь.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сумме взносов уведомлять не нужно, ведь ФНС знает о ней из поданного РСВ за 2022 год. </a:t>
            </a: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Пример.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Страховые взносы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январь 2023 года следует уплатить до 28 февраля 2023 года, а уведомление об их уплате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выходных дней подать не позднее 27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февраля 2023 года, так как расчет по страховым взносам, куда входят взносы за январь,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сдается только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апреле.</a:t>
            </a:r>
          </a:p>
          <a:p>
            <a:pPr algn="just" eaLnBrk="1" hangingPunct="1"/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Особый срок предусмотрен для уведомления об НДФЛ, который будет удержан с 23 по 31 декабря, - последний рабочий день. Таким образом, в декабре 2023 года в части НДФЛ нужно направить 2 уведомления: одно не позднее 25 декабря, а второе - до 29 декабря включительно.</a:t>
            </a:r>
          </a:p>
          <a:p>
            <a:pPr algn="just" eaLnBrk="1" hangingPunct="1"/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908175" y="476250"/>
            <a:ext cx="69122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связи с переходом компании на уплату единого налогового платежа возникает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необходимость подачи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дополнительной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 налоговые органы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468313" y="1524000"/>
            <a:ext cx="81359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1484784"/>
            <a:ext cx="8568951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зависимости от запроса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 орган представляет: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положительного, отрицательного или нулевого сальдо ЕНС - в течение пяти рабочих дней со дня поступления запроса. При отрицательном сальдо сведения об обязанности по уплате налогов (авансовых платежей по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налогам),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сборов, страховых взносов, пеней, штрафов,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детализируются;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справку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принадлежности сумм денежных средств, перечисленных в качестве ЕНП, - в течение пяти рабочих дней со дня поступления запроса. Период, за который представляется справка, не превышает трех лет с даты поступления запроса;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справку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обязанности по уплате налогов, сборов, пеней, штрафов, процентов - в течение 10 рабочих дней со дня поступления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состоянии своего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который зачисляется единый налоговый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платеж, организация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(ИП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запросить у налогового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812925"/>
            <a:ext cx="8424863" cy="43973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преимущество ЕНС – это максимальное упрощение порядка исполнения обязанности по уплате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-исчезнет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перечисления большого количества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платежей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-упростится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платежный календарь налогоплательщика: оплата будет производиться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единым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налоговым платежом с указанием всего двух реквизитов – ИНН и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суммы платежа.  Всё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дальнейшее распределение будет осуществляться в автоматическом режиме.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-исключается наличие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задолженности и переплаты по разным налогам у одного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плательщика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предусматривается один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снятия блокировки по счету и один день на возврат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излишне уплаченных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(переплаты).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altLang="ru-RU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908175" y="692150"/>
            <a:ext cx="7757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ЕНС</a:t>
            </a:r>
            <a:endParaRPr lang="ru-RU" alt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468313" y="1524000"/>
            <a:ext cx="81359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>
            <a:normAutofit/>
          </a:bodyPr>
          <a:lstStyle/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19459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123728" y="765175"/>
            <a:ext cx="6192688" cy="104775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ЕНС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>
            <a:normAutofit fontScale="92500"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Единым налоговым счетом признается форма учета налоговыми органами:</a:t>
            </a:r>
          </a:p>
          <a:p>
            <a:endParaRPr lang="ru-RU" altLang="ru-RU" sz="3000" b="1" dirty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денежных средств, перечисленных в качестве единого налогового платежа и (или) признаваемых в качестве единого налогового платежа;</a:t>
            </a:r>
          </a:p>
          <a:p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денежного выражения совокупной обязанности.</a:t>
            </a:r>
          </a:p>
          <a:p>
            <a:endParaRPr lang="ru-RU" altLang="ru-RU" sz="3000" b="1" dirty="0" smtClean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/>
          </a:p>
          <a:p>
            <a:pPr eaLnBrk="1" hangingPunct="1"/>
            <a:endParaRPr lang="ru-RU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827088" y="2060575"/>
            <a:ext cx="7705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Совокупная обязанность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u="sng" dirty="0">
                <a:latin typeface="Times New Roman" pitchFamily="18" charset="0"/>
                <a:cs typeface="Times New Roman" pitchFamily="18" charset="0"/>
              </a:rPr>
              <a:t>общая сумма налогов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авансовых платежей, сборов, страховых взносов, пеней, штрафов, процентов, </a:t>
            </a:r>
            <a:r>
              <a:rPr lang="ru-RU" altLang="ru-RU" sz="2400" u="sng" dirty="0">
                <a:latin typeface="Times New Roman" pitchFamily="18" charset="0"/>
                <a:cs typeface="Times New Roman" pitchFamily="18" charset="0"/>
              </a:rPr>
              <a:t>которую обязан уплатить (перечислить) налогоплательщик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плательщик сбора, плательщик страховых взносов и (или) налоговый агент, </a:t>
            </a:r>
            <a:r>
              <a:rPr lang="ru-RU" altLang="ru-RU" sz="2400" u="sng" dirty="0">
                <a:latin typeface="Times New Roman" pitchFamily="18" charset="0"/>
                <a:cs typeface="Times New Roman" pitchFamily="18" charset="0"/>
              </a:rPr>
              <a:t>и сумма налога, подлежащая возврату в бюджетную систему Российской Федерации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в случаях, предусмотренных НК РФ.</a:t>
            </a:r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1908175" y="769938"/>
            <a:ext cx="69765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Совокупная обязанность </a:t>
            </a:r>
            <a:endParaRPr lang="ru-RU" altLang="ru-RU" sz="40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Единый налоговый счет (ЕНС)</a:t>
            </a:r>
            <a:endParaRPr lang="ru-RU" altLang="ru-RU" sz="240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068960"/>
            <a:ext cx="7776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31501" t="36889" r="21876" b="25555"/>
          <a:stretch/>
        </p:blipFill>
        <p:spPr bwMode="auto">
          <a:xfrm>
            <a:off x="251520" y="1988840"/>
            <a:ext cx="8640960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30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Порядок распределения ЕНП</a:t>
            </a:r>
            <a:endParaRPr lang="ru-RU" altLang="ru-RU" sz="24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14499" t="35925" r="30929" b="10444"/>
          <a:stretch/>
        </p:blipFill>
        <p:spPr bwMode="auto">
          <a:xfrm>
            <a:off x="468314" y="1916832"/>
            <a:ext cx="8352158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30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Порядок распределения ЕНП</a:t>
            </a:r>
            <a:endParaRPr lang="ru-RU" altLang="ru-RU" sz="24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0995"/>
            <a:ext cx="8784976" cy="482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5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Единый налоговый счет (ЕНС)</a:t>
            </a:r>
            <a:endParaRPr lang="ru-RU" altLang="ru-RU" sz="240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37179" t="24217" r="15866" b="21936"/>
          <a:stretch/>
        </p:blipFill>
        <p:spPr bwMode="auto">
          <a:xfrm>
            <a:off x="251520" y="1667669"/>
            <a:ext cx="8712967" cy="4785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47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15544</TotalTime>
  <Words>2226</Words>
  <Application>Microsoft Office PowerPoint</Application>
  <PresentationFormat>Экран (4:3)</PresentationFormat>
  <Paragraphs>221</Paragraphs>
  <Slides>33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УФНС РОССИИ ПО РЕСПУБЛИКЕ КАРЕЛИЯ</vt:lpstr>
      <vt:lpstr>                                       </vt:lpstr>
      <vt:lpstr>ЕНП</vt:lpstr>
      <vt:lpstr>ЕНС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Начисление пени. </vt:lpstr>
      <vt:lpstr>Презентация PowerPoint</vt:lpstr>
      <vt:lpstr>Презентация PowerPoint</vt:lpstr>
      <vt:lpstr> </vt:lpstr>
      <vt:lpstr>Презентация PowerPoint</vt:lpstr>
      <vt:lpstr>Сроки представления 6-НДФЛ</vt:lpstr>
      <vt:lpstr>Сроки и способы внесения  ЕНП </vt:lpstr>
      <vt:lpstr>Сроки и способы внесения  ЕНП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Информацию о состоянии своего счета, на который зачисляется единый налоговый платеж, организация (ИП),  может запросить у налогового органа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правила заполнения платежных поручений</dc:title>
  <dc:creator>Лилия</dc:creator>
  <cp:lastModifiedBy>Петух Елена Николаевна</cp:lastModifiedBy>
  <cp:revision>531</cp:revision>
  <cp:lastPrinted>2022-11-28T15:39:50Z</cp:lastPrinted>
  <dcterms:created xsi:type="dcterms:W3CDTF">2014-03-30T17:26:12Z</dcterms:created>
  <dcterms:modified xsi:type="dcterms:W3CDTF">2022-12-05T05:18:51Z</dcterms:modified>
</cp:coreProperties>
</file>