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712" r:id="rId1"/>
  </p:sldMasterIdLst>
  <p:notesMasterIdLst>
    <p:notesMasterId r:id="rId27"/>
  </p:notesMasterIdLst>
  <p:sldIdLst>
    <p:sldId id="256" r:id="rId2"/>
    <p:sldId id="298" r:id="rId3"/>
    <p:sldId id="283" r:id="rId4"/>
    <p:sldId id="303" r:id="rId5"/>
    <p:sldId id="302" r:id="rId6"/>
    <p:sldId id="299" r:id="rId7"/>
    <p:sldId id="281" r:id="rId8"/>
    <p:sldId id="282" r:id="rId9"/>
    <p:sldId id="300" r:id="rId10"/>
    <p:sldId id="301" r:id="rId11"/>
    <p:sldId id="284" r:id="rId12"/>
    <p:sldId id="285" r:id="rId13"/>
    <p:sldId id="286" r:id="rId14"/>
    <p:sldId id="287" r:id="rId15"/>
    <p:sldId id="289" r:id="rId16"/>
    <p:sldId id="312" r:id="rId17"/>
    <p:sldId id="313" r:id="rId18"/>
    <p:sldId id="314" r:id="rId19"/>
    <p:sldId id="315" r:id="rId20"/>
    <p:sldId id="295" r:id="rId21"/>
    <p:sldId id="316" r:id="rId22"/>
    <p:sldId id="317" r:id="rId23"/>
    <p:sldId id="318" r:id="rId24"/>
    <p:sldId id="319" r:id="rId25"/>
    <p:sldId id="311" r:id="rId26"/>
  </p:sldIdLst>
  <p:sldSz cx="9144000" cy="6858000" type="screen4x3"/>
  <p:notesSz cx="6858000" cy="9144000"/>
  <p:embeddedFontLst>
    <p:embeddedFont>
      <p:font typeface="Trebuchet MS" pitchFamily="34" charset="0"/>
      <p:regular r:id="rId28"/>
      <p:bold r:id="rId29"/>
      <p:italic r:id="rId30"/>
      <p:boldItalic r:id="rId31"/>
    </p:embeddedFont>
    <p:embeddedFont>
      <p:font typeface="Constantia" pitchFamily="18" charset="0"/>
      <p:regular r:id="rId32"/>
      <p:bold r:id="rId33"/>
      <p:italic r:id="rId34"/>
      <p:boldItalic r:id="rId35"/>
    </p:embeddedFont>
    <p:embeddedFont>
      <p:font typeface="Wingdings 3" pitchFamily="18" charset="2"/>
      <p:regular r:id="rId3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-16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6.fntdata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5.fntdata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1.fntdata"/><Relationship Id="rId36" Type="http://schemas.openxmlformats.org/officeDocument/2006/relationships/font" Target="fonts/font9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font" Target="fonts/font3.fntdata"/><Relationship Id="rId35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39264237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3920632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77243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2938883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9045081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5313704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87804537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3000694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013199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866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2381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18280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64315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0269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28806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86467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42416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13330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06441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3"/>
          <p:cNvSpPr txBox="1">
            <a:spLocks noGrp="1"/>
          </p:cNvSpPr>
          <p:nvPr>
            <p:ph type="ctrTitle"/>
          </p:nvPr>
        </p:nvSpPr>
        <p:spPr>
          <a:xfrm>
            <a:off x="422030" y="620688"/>
            <a:ext cx="8229600" cy="53285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ctr"/>
            <a:r>
              <a:rPr lang="ru-RU" sz="5000" b="1" dirty="0"/>
              <a:t>Правовые и организационные</a:t>
            </a:r>
            <a:r>
              <a:rPr lang="ru-RU" sz="5000" dirty="0"/>
              <a:t/>
            </a:r>
            <a:br>
              <a:rPr lang="ru-RU" sz="5000" dirty="0"/>
            </a:br>
            <a:r>
              <a:rPr lang="ru-RU" sz="5000" b="1" dirty="0"/>
              <a:t>основы антикоррупционной экспертизы </a:t>
            </a:r>
            <a:r>
              <a:rPr lang="ru-RU" sz="5000" dirty="0"/>
              <a:t/>
            </a:r>
            <a:br>
              <a:rPr lang="ru-RU" sz="5000" dirty="0"/>
            </a:br>
            <a:r>
              <a:rPr lang="ru-RU" sz="5000" b="1" dirty="0"/>
              <a:t>нормативных правовых актов и их проектов</a:t>
            </a:r>
            <a:endParaRPr lang="ru-RU" sz="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8574" y="388188"/>
            <a:ext cx="6508739" cy="1932317"/>
          </a:xfrm>
        </p:spPr>
        <p:txBody>
          <a:bodyPr>
            <a:noAutofit/>
          </a:bodyPr>
          <a:lstStyle/>
          <a:p>
            <a:r>
              <a:rPr lang="ru-RU" sz="3200" u="sng" dirty="0" smtClean="0">
                <a:latin typeface="Constantia" panose="02030602050306030303" pitchFamily="18" charset="0"/>
              </a:rPr>
              <a:t>Принципы проведения </a:t>
            </a:r>
            <a:r>
              <a:rPr lang="ru-RU" sz="3200" u="sng" dirty="0" err="1" smtClean="0">
                <a:latin typeface="Constantia" panose="02030602050306030303" pitchFamily="18" charset="0"/>
              </a:rPr>
              <a:t>антикоррупционной</a:t>
            </a:r>
            <a:r>
              <a:rPr lang="ru-RU" sz="3200" u="sng" dirty="0" smtClean="0">
                <a:latin typeface="Constantia" panose="02030602050306030303" pitchFamily="18" charset="0"/>
              </a:rPr>
              <a:t> экспертизы нормативных правовых актов (и их проектов): </a:t>
            </a:r>
            <a:r>
              <a:rPr lang="ru-RU" sz="3000" dirty="0">
                <a:latin typeface="Constantia" panose="02030602050306030303" pitchFamily="18" charset="0"/>
              </a:rPr>
              <a:t/>
            </a:r>
            <a:br>
              <a:rPr lang="ru-RU" sz="3000" dirty="0">
                <a:latin typeface="Constantia" panose="02030602050306030303" pitchFamily="18" charset="0"/>
              </a:rPr>
            </a:b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199" y="2380891"/>
            <a:ext cx="6780363" cy="3795621"/>
          </a:xfrm>
        </p:spPr>
        <p:txBody>
          <a:bodyPr>
            <a:normAutofit/>
          </a:bodyPr>
          <a:lstStyle/>
          <a:p>
            <a:pPr algn="just"/>
            <a:r>
              <a:rPr lang="ru-RU" sz="2400" dirty="0">
                <a:latin typeface="Constantia" panose="02030602050306030303" pitchFamily="18" charset="0"/>
              </a:rPr>
              <a:t>- сотрудничество федеральных органов исполнительной власти, иных государственных органов и организаций, органов государственной власти субъектов Российской Федерации, органов местного самоуправления, а также их должностных лиц с институтами гражданского общества при проведении антикоррупционной экспертизы нормативных правовых актов </a:t>
            </a:r>
            <a:r>
              <a:rPr lang="ru-RU" sz="2400" dirty="0" smtClean="0">
                <a:latin typeface="Constantia" panose="02030602050306030303" pitchFamily="18" charset="0"/>
              </a:rPr>
              <a:t>(и их проектов).</a:t>
            </a:r>
            <a:endParaRPr lang="ru-RU" sz="2400" dirty="0">
              <a:latin typeface="Constantia" panose="02030602050306030303" pitchFamily="18" charset="0"/>
            </a:endParaRP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1692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2091" y="1181818"/>
            <a:ext cx="6668218" cy="2147977"/>
          </a:xfrm>
        </p:spPr>
        <p:txBody>
          <a:bodyPr>
            <a:noAutofit/>
          </a:bodyPr>
          <a:lstStyle/>
          <a:p>
            <a:r>
              <a:rPr lang="ru-RU" sz="3200" u="sng" dirty="0">
                <a:latin typeface="Constantia" panose="02030602050306030303" pitchFamily="18" charset="0"/>
              </a:rPr>
              <a:t>Субъектами антикоррупционной экспертизы нормативных правовых актов (и их проектов) выступают:</a:t>
            </a:r>
            <a:br>
              <a:rPr lang="ru-RU" sz="3200" u="sng" dirty="0">
                <a:latin typeface="Constantia" panose="02030602050306030303" pitchFamily="18" charset="0"/>
              </a:rPr>
            </a:br>
            <a:endParaRPr lang="ru-RU" sz="3200" u="sng" dirty="0">
              <a:latin typeface="Constantia" panose="0203060205030603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5826" y="3571336"/>
            <a:ext cx="6702725" cy="2130724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Constantia" panose="02030602050306030303" pitchFamily="18" charset="0"/>
              </a:rPr>
              <a:t>- </a:t>
            </a:r>
            <a:r>
              <a:rPr lang="ru-RU" sz="2400" dirty="0">
                <a:latin typeface="Constantia" panose="02030602050306030303" pitchFamily="18" charset="0"/>
              </a:rPr>
              <a:t>органы </a:t>
            </a:r>
            <a:r>
              <a:rPr lang="ru-RU" sz="2400" dirty="0" smtClean="0">
                <a:latin typeface="Constantia" panose="02030602050306030303" pitchFamily="18" charset="0"/>
              </a:rPr>
              <a:t>прокуратуры;</a:t>
            </a:r>
            <a:endParaRPr lang="ru-RU" sz="2400" dirty="0">
              <a:latin typeface="Constantia" panose="02030602050306030303" pitchFamily="18" charset="0"/>
            </a:endParaRPr>
          </a:p>
          <a:p>
            <a:pPr algn="just"/>
            <a:r>
              <a:rPr lang="ru-RU" sz="2400" dirty="0">
                <a:latin typeface="Constantia" panose="02030602050306030303" pitchFamily="18" charset="0"/>
              </a:rPr>
              <a:t>- Министерство юстиции РФ и его территориальные </a:t>
            </a:r>
            <a:r>
              <a:rPr lang="ru-RU" sz="2400" dirty="0" smtClean="0">
                <a:latin typeface="Constantia" panose="02030602050306030303" pitchFamily="18" charset="0"/>
              </a:rPr>
              <a:t>управления;</a:t>
            </a:r>
            <a:endParaRPr lang="ru-RU" sz="2400" dirty="0">
              <a:latin typeface="Constantia" panose="02030602050306030303" pitchFamily="18" charset="0"/>
            </a:endParaRPr>
          </a:p>
          <a:p>
            <a:pPr algn="just"/>
            <a:r>
              <a:rPr lang="ru-RU" sz="2400" dirty="0">
                <a:latin typeface="Constantia" panose="02030602050306030303" pitchFamily="18" charset="0"/>
              </a:rPr>
              <a:t>- нормотворческие </a:t>
            </a:r>
            <a:r>
              <a:rPr lang="ru-RU" sz="2400" dirty="0" smtClean="0">
                <a:latin typeface="Constantia" panose="02030602050306030303" pitchFamily="18" charset="0"/>
              </a:rPr>
              <a:t>органы.</a:t>
            </a:r>
            <a:endParaRPr lang="ru-RU" sz="2400" dirty="0">
              <a:latin typeface="Constantia" panose="02030602050306030303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422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958" y="1328468"/>
            <a:ext cx="6633714" cy="1138686"/>
          </a:xfrm>
        </p:spPr>
        <p:txBody>
          <a:bodyPr>
            <a:noAutofit/>
          </a:bodyPr>
          <a:lstStyle/>
          <a:p>
            <a:r>
              <a:rPr lang="ru-RU" sz="3200" u="sng" dirty="0" err="1" smtClean="0">
                <a:latin typeface="Constantia" panose="02030602050306030303" pitchFamily="18" charset="0"/>
              </a:rPr>
              <a:t>Коррупциогенные</a:t>
            </a:r>
            <a:r>
              <a:rPr lang="ru-RU" sz="3200" u="sng" dirty="0" smtClean="0">
                <a:latin typeface="Constantia" panose="02030602050306030303" pitchFamily="18" charset="0"/>
              </a:rPr>
              <a:t> </a:t>
            </a:r>
            <a:r>
              <a:rPr lang="ru-RU" sz="3200" u="sng" dirty="0">
                <a:latin typeface="Constantia" panose="02030602050306030303" pitchFamily="18" charset="0"/>
              </a:rPr>
              <a:t>факторы </a:t>
            </a:r>
            <a:r>
              <a:rPr lang="ru-RU" sz="3200" u="sng" dirty="0" smtClean="0">
                <a:latin typeface="Constantia" panose="02030602050306030303" pitchFamily="18" charset="0"/>
              </a:rPr>
              <a:t>отражаются в: </a:t>
            </a:r>
            <a:r>
              <a:rPr lang="ru-RU" sz="3200" dirty="0">
                <a:latin typeface="Constantia" panose="02030602050306030303" pitchFamily="18" charset="0"/>
              </a:rPr>
              <a:t/>
            </a:r>
            <a:br>
              <a:rPr lang="ru-RU" sz="3200" dirty="0">
                <a:latin typeface="Constantia" panose="02030602050306030303" pitchFamily="18" charset="0"/>
              </a:rPr>
            </a:br>
            <a:endParaRPr lang="ru-RU" sz="3200" dirty="0">
              <a:latin typeface="Constantia" panose="0203060205030603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4067" y="2596551"/>
            <a:ext cx="6840747" cy="348507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800" dirty="0" smtClean="0">
                <a:latin typeface="Constantia" panose="02030602050306030303" pitchFamily="18" charset="0"/>
              </a:rPr>
              <a:t>требовании </a:t>
            </a:r>
            <a:r>
              <a:rPr lang="ru-RU" sz="2800" dirty="0">
                <a:latin typeface="Constantia" panose="02030602050306030303" pitchFamily="18" charset="0"/>
              </a:rPr>
              <a:t>прокурора об изменении нормативного правового </a:t>
            </a:r>
            <a:r>
              <a:rPr lang="ru-RU" sz="2800" dirty="0" smtClean="0">
                <a:latin typeface="Constantia" panose="02030602050306030303" pitchFamily="18" charset="0"/>
              </a:rPr>
              <a:t>акта; </a:t>
            </a:r>
            <a:endParaRPr lang="ru-RU" sz="2800" dirty="0">
              <a:latin typeface="Constantia" panose="02030602050306030303" pitchFamily="18" charset="0"/>
            </a:endParaRPr>
          </a:p>
          <a:p>
            <a:pPr algn="just"/>
            <a:r>
              <a:rPr lang="ru-RU" sz="2800" dirty="0" smtClean="0">
                <a:latin typeface="Constantia" panose="02030602050306030303" pitchFamily="18" charset="0"/>
              </a:rPr>
              <a:t>обращении </a:t>
            </a:r>
            <a:r>
              <a:rPr lang="ru-RU" sz="2800" dirty="0">
                <a:latin typeface="Constantia" panose="02030602050306030303" pitchFamily="18" charset="0"/>
              </a:rPr>
              <a:t>прокурора в суд;</a:t>
            </a:r>
          </a:p>
          <a:p>
            <a:pPr algn="just"/>
            <a:r>
              <a:rPr lang="ru-RU" sz="2800" dirty="0" smtClean="0">
                <a:latin typeface="Constantia" panose="02030602050306030303" pitchFamily="18" charset="0"/>
              </a:rPr>
              <a:t>заключении </a:t>
            </a:r>
            <a:r>
              <a:rPr lang="ru-RU" sz="2800" dirty="0">
                <a:latin typeface="Constantia" panose="02030602050306030303" pitchFamily="18" charset="0"/>
              </a:rPr>
              <a:t>территориального органа Министерства юстиции РФ;</a:t>
            </a:r>
          </a:p>
          <a:p>
            <a:pPr algn="just"/>
            <a:r>
              <a:rPr lang="ru-RU" sz="2800" dirty="0" smtClean="0">
                <a:latin typeface="Constantia" panose="02030602050306030303" pitchFamily="18" charset="0"/>
              </a:rPr>
              <a:t>заключении </a:t>
            </a:r>
            <a:r>
              <a:rPr lang="ru-RU" sz="2800" dirty="0">
                <a:latin typeface="Constantia" panose="02030602050306030303" pitchFamily="18" charset="0"/>
              </a:rPr>
              <a:t>нормотворческого органа (его структурного подразделения либо служащего, уполномоченного проводить </a:t>
            </a:r>
            <a:r>
              <a:rPr lang="ru-RU" sz="2800" dirty="0" err="1" smtClean="0">
                <a:latin typeface="Constantia" panose="02030602050306030303" pitchFamily="18" charset="0"/>
              </a:rPr>
              <a:t>антикоррупционную</a:t>
            </a:r>
            <a:r>
              <a:rPr lang="ru-RU" sz="2800" dirty="0" smtClean="0">
                <a:latin typeface="Constantia" panose="02030602050306030303" pitchFamily="18" charset="0"/>
              </a:rPr>
              <a:t> экспертизу).</a:t>
            </a:r>
            <a:endParaRPr lang="ru-RU" sz="2800" dirty="0">
              <a:latin typeface="Constantia" panose="02030602050306030303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04747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4452" y="690113"/>
            <a:ext cx="7116793" cy="2622430"/>
          </a:xfrm>
        </p:spPr>
        <p:txBody>
          <a:bodyPr>
            <a:noAutofit/>
          </a:bodyPr>
          <a:lstStyle/>
          <a:p>
            <a:r>
              <a:rPr lang="ru-RU" sz="3200" u="sng" dirty="0" smtClean="0">
                <a:latin typeface="Constantia" panose="02030602050306030303" pitchFamily="18" charset="0"/>
              </a:rPr>
              <a:t>Основанием для организации работы по проведению </a:t>
            </a:r>
            <a:r>
              <a:rPr lang="ru-RU" sz="3200" u="sng" dirty="0" err="1" smtClean="0">
                <a:latin typeface="Constantia" panose="02030602050306030303" pitchFamily="18" charset="0"/>
              </a:rPr>
              <a:t>антикоррупционной</a:t>
            </a:r>
            <a:r>
              <a:rPr lang="ru-RU" sz="3200" u="sng" dirty="0" smtClean="0">
                <a:latin typeface="Constantia" panose="02030602050306030303" pitchFamily="18" charset="0"/>
              </a:rPr>
              <a:t/>
            </a:r>
            <a:br>
              <a:rPr lang="ru-RU" sz="3200" u="sng" dirty="0" smtClean="0">
                <a:latin typeface="Constantia" panose="02030602050306030303" pitchFamily="18" charset="0"/>
              </a:rPr>
            </a:br>
            <a:r>
              <a:rPr lang="ru-RU" sz="3200" u="sng" dirty="0" smtClean="0">
                <a:latin typeface="Constantia" panose="02030602050306030303" pitchFamily="18" charset="0"/>
              </a:rPr>
              <a:t>экспертизы нормативных правовых актов (и их проектов) служит:</a:t>
            </a:r>
            <a:endParaRPr lang="ru-RU" sz="3200" u="sng" dirty="0">
              <a:latin typeface="Constantia" panose="0203060205030603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3682" y="3372928"/>
            <a:ext cx="7246189" cy="306237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600" dirty="0" smtClean="0">
                <a:latin typeface="Constantia" panose="02030602050306030303" pitchFamily="18" charset="0"/>
              </a:rPr>
              <a:t>правовой акт исполнительного органа Республики Карелия;</a:t>
            </a:r>
          </a:p>
          <a:p>
            <a:pPr algn="just"/>
            <a:r>
              <a:rPr lang="ru-RU" sz="2600" dirty="0" smtClean="0">
                <a:latin typeface="Constantia" panose="02030602050306030303" pitchFamily="18" charset="0"/>
              </a:rPr>
              <a:t> правовой акт органа местного самоуправления. </a:t>
            </a:r>
          </a:p>
          <a:p>
            <a:pPr marL="0" indent="0" algn="just">
              <a:buNone/>
            </a:pPr>
            <a:r>
              <a:rPr lang="ru-RU" sz="2600" dirty="0">
                <a:latin typeface="Constantia" panose="02030602050306030303" pitchFamily="18" charset="0"/>
              </a:rPr>
              <a:t>	</a:t>
            </a:r>
            <a:r>
              <a:rPr lang="ru-RU" sz="2600" dirty="0" smtClean="0">
                <a:latin typeface="Constantia" panose="02030602050306030303" pitchFamily="18" charset="0"/>
              </a:rPr>
              <a:t>Нормативным актом определяется </a:t>
            </a:r>
            <a:r>
              <a:rPr lang="ru-RU" sz="2600" dirty="0">
                <a:latin typeface="Constantia" panose="02030602050306030303" pitchFamily="18" charset="0"/>
              </a:rPr>
              <a:t>структурное </a:t>
            </a:r>
            <a:r>
              <a:rPr lang="ru-RU" sz="2600" dirty="0" smtClean="0">
                <a:latin typeface="Constantia" panose="02030602050306030303" pitchFamily="18" charset="0"/>
              </a:rPr>
              <a:t>подразделение органа (или его сотрудник</a:t>
            </a:r>
            <a:r>
              <a:rPr lang="ru-RU" sz="2600" dirty="0">
                <a:latin typeface="Constantia" panose="02030602050306030303" pitchFamily="18" charset="0"/>
              </a:rPr>
              <a:t>), ответственное за проведение </a:t>
            </a:r>
            <a:r>
              <a:rPr lang="ru-RU" sz="2600" dirty="0" err="1" smtClean="0">
                <a:latin typeface="Constantia" panose="02030602050306030303" pitchFamily="18" charset="0"/>
              </a:rPr>
              <a:t>антикоррупционной</a:t>
            </a:r>
            <a:r>
              <a:rPr lang="ru-RU" sz="2600" dirty="0" smtClean="0">
                <a:latin typeface="Constantia" panose="02030602050306030303" pitchFamily="18" charset="0"/>
              </a:rPr>
              <a:t> экспертизы нормативных правовых актов (и </a:t>
            </a:r>
            <a:r>
              <a:rPr lang="ru-RU" sz="2600" dirty="0">
                <a:latin typeface="Constantia" panose="02030602050306030303" pitchFamily="18" charset="0"/>
              </a:rPr>
              <a:t>их проектов</a:t>
            </a:r>
            <a:r>
              <a:rPr lang="ru-RU" sz="2600" dirty="0" smtClean="0">
                <a:latin typeface="Constantia" panose="02030602050306030303" pitchFamily="18" charset="0"/>
              </a:rPr>
              <a:t>).</a:t>
            </a:r>
            <a:endParaRPr lang="ru-RU" sz="2600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21090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332" y="2139351"/>
            <a:ext cx="6719977" cy="1337094"/>
          </a:xfrm>
        </p:spPr>
        <p:txBody>
          <a:bodyPr>
            <a:noAutofit/>
          </a:bodyPr>
          <a:lstStyle/>
          <a:p>
            <a:r>
              <a:rPr lang="ru-RU" sz="3200" u="sng" dirty="0" err="1">
                <a:latin typeface="Constantia" panose="02030602050306030303" pitchFamily="18" charset="0"/>
              </a:rPr>
              <a:t>Антикоррупционная</a:t>
            </a:r>
            <a:r>
              <a:rPr lang="ru-RU" sz="3200" u="sng" dirty="0">
                <a:latin typeface="Constantia" panose="02030602050306030303" pitchFamily="18" charset="0"/>
              </a:rPr>
              <a:t> экспертиза проводится в отношении:</a:t>
            </a:r>
            <a:br>
              <a:rPr lang="ru-RU" sz="3200" u="sng" dirty="0">
                <a:latin typeface="Constantia" panose="02030602050306030303" pitchFamily="18" charset="0"/>
              </a:rPr>
            </a:br>
            <a:endParaRPr lang="ru-RU" sz="3200" u="sng" dirty="0">
              <a:latin typeface="Constantia" panose="0203060205030603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188" y="3692106"/>
            <a:ext cx="6961517" cy="1966822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Constantia" panose="02030602050306030303" pitchFamily="18" charset="0"/>
              </a:rPr>
              <a:t>нормативных правовых актов - при </a:t>
            </a:r>
            <a:r>
              <a:rPr lang="ru-RU" sz="2400" dirty="0">
                <a:latin typeface="Constantia" panose="02030602050306030303" pitchFamily="18" charset="0"/>
              </a:rPr>
              <a:t>мониторинге их применения;</a:t>
            </a:r>
          </a:p>
          <a:p>
            <a:pPr algn="just"/>
            <a:r>
              <a:rPr lang="ru-RU" sz="2400" dirty="0" smtClean="0">
                <a:latin typeface="Constantia" panose="02030602050306030303" pitchFamily="18" charset="0"/>
              </a:rPr>
              <a:t>проектов нормативных правовых актов </a:t>
            </a:r>
            <a:r>
              <a:rPr lang="ru-RU" sz="2400" dirty="0">
                <a:latin typeface="Constantia" panose="02030602050306030303" pitchFamily="18" charset="0"/>
              </a:rPr>
              <a:t>- при проведении их правовой экспертизы.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9738675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4453" y="1984074"/>
            <a:ext cx="6927011" cy="1759789"/>
          </a:xfrm>
        </p:spPr>
        <p:txBody>
          <a:bodyPr>
            <a:normAutofit/>
          </a:bodyPr>
          <a:lstStyle/>
          <a:p>
            <a:r>
              <a:rPr lang="ru-RU" sz="3200" u="sng" dirty="0">
                <a:latin typeface="Constantia" panose="02030602050306030303" pitchFamily="18" charset="0"/>
              </a:rPr>
              <a:t>При выявлении </a:t>
            </a:r>
            <a:r>
              <a:rPr lang="ru-RU" sz="3200" u="sng" dirty="0" err="1">
                <a:latin typeface="Constantia" panose="02030602050306030303" pitchFamily="18" charset="0"/>
              </a:rPr>
              <a:t>коррупциогенных</a:t>
            </a:r>
            <a:r>
              <a:rPr lang="ru-RU" sz="3200" u="sng" dirty="0">
                <a:latin typeface="Constantia" panose="02030602050306030303" pitchFamily="18" charset="0"/>
              </a:rPr>
              <a:t> факторов в нормативном правовом акте (и его проекте):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4838" y="3907766"/>
            <a:ext cx="7030528" cy="165627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600" dirty="0" smtClean="0">
                <a:latin typeface="Constantia" panose="02030602050306030303" pitchFamily="18" charset="0"/>
              </a:rPr>
              <a:t>составляется заключение;</a:t>
            </a:r>
          </a:p>
          <a:p>
            <a:pPr algn="just"/>
            <a:r>
              <a:rPr lang="ru-RU" sz="2600" dirty="0" smtClean="0">
                <a:latin typeface="Constantia" panose="02030602050306030303" pitchFamily="18" charset="0"/>
              </a:rPr>
              <a:t>заключение </a:t>
            </a:r>
            <a:r>
              <a:rPr lang="ru-RU" sz="2600" dirty="0">
                <a:latin typeface="Constantia" panose="02030602050306030303" pitchFamily="18" charset="0"/>
              </a:rPr>
              <a:t>направляется разработчику проекта. </a:t>
            </a:r>
            <a:endParaRPr lang="ru-RU" sz="2600" dirty="0" smtClean="0">
              <a:latin typeface="Constantia" panose="02030602050306030303" pitchFamily="18" charset="0"/>
            </a:endParaRPr>
          </a:p>
          <a:p>
            <a:pPr marL="0" indent="0" algn="just">
              <a:buNone/>
            </a:pPr>
            <a:r>
              <a:rPr lang="ru-RU" sz="2600" dirty="0">
                <a:latin typeface="Constantia" panose="02030602050306030303" pitchFamily="18" charset="0"/>
              </a:rPr>
              <a:t>	</a:t>
            </a:r>
          </a:p>
          <a:p>
            <a:endParaRPr lang="ru-RU" sz="2600" dirty="0">
              <a:latin typeface="Constantia" panose="02030602050306030303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828163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1246908"/>
            <a:ext cx="6347713" cy="2059709"/>
          </a:xfrm>
        </p:spPr>
        <p:txBody>
          <a:bodyPr>
            <a:normAutofit/>
          </a:bodyPr>
          <a:lstStyle/>
          <a:p>
            <a:r>
              <a:rPr lang="ru-RU" sz="3200" u="sng" dirty="0">
                <a:latin typeface="Constantia" panose="02030602050306030303" pitchFamily="18" charset="0"/>
              </a:rPr>
              <a:t>Устранение </a:t>
            </a:r>
            <a:r>
              <a:rPr lang="ru-RU" sz="3200" u="sng" dirty="0" err="1">
                <a:latin typeface="Constantia" panose="02030602050306030303" pitchFamily="18" charset="0"/>
              </a:rPr>
              <a:t>коррупциогенных</a:t>
            </a:r>
            <a:r>
              <a:rPr lang="ru-RU" sz="3200" u="sng" dirty="0">
                <a:latin typeface="Constantia" panose="02030602050306030303" pitchFamily="18" charset="0"/>
              </a:rPr>
              <a:t> факторов, выявленных в нормативном правовом акте, осуществляется путем: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9" y="3943927"/>
            <a:ext cx="6347714" cy="1487055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Constantia" panose="02030602050306030303" pitchFamily="18" charset="0"/>
              </a:rPr>
              <a:t>внесения изменений;</a:t>
            </a:r>
          </a:p>
          <a:p>
            <a:pPr algn="just"/>
            <a:r>
              <a:rPr lang="ru-RU" sz="2400" dirty="0">
                <a:latin typeface="Constantia" panose="02030602050306030303" pitchFamily="18" charset="0"/>
              </a:rPr>
              <a:t>п</a:t>
            </a:r>
            <a:r>
              <a:rPr lang="ru-RU" sz="2400" dirty="0" smtClean="0">
                <a:latin typeface="Constantia" panose="02030602050306030303" pitchFamily="18" charset="0"/>
              </a:rPr>
              <a:t>ризнания утратившим силу всего акта или его части.</a:t>
            </a:r>
            <a:endParaRPr lang="ru-RU" sz="2400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98806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1071417"/>
            <a:ext cx="6347713" cy="2161309"/>
          </a:xfrm>
        </p:spPr>
        <p:txBody>
          <a:bodyPr>
            <a:normAutofit/>
          </a:bodyPr>
          <a:lstStyle/>
          <a:p>
            <a:r>
              <a:rPr lang="ru-RU" sz="3200" u="sng" dirty="0">
                <a:latin typeface="Constantia" panose="02030602050306030303" pitchFamily="18" charset="0"/>
              </a:rPr>
              <a:t>В случае несогласия с результатами антикоррупционной экспертизы нормативного правового акта: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9" y="3870035"/>
            <a:ext cx="6347714" cy="1311565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Constantia" panose="02030602050306030303" pitchFamily="18" charset="0"/>
              </a:rPr>
              <a:t>составляются письменные мотивированные возражения.</a:t>
            </a:r>
            <a:endParaRPr lang="ru-RU" sz="2400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05853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988291"/>
            <a:ext cx="6347713" cy="2022763"/>
          </a:xfrm>
        </p:spPr>
        <p:txBody>
          <a:bodyPr>
            <a:noAutofit/>
          </a:bodyPr>
          <a:lstStyle/>
          <a:p>
            <a:r>
              <a:rPr lang="ru-RU" sz="3200" u="sng" dirty="0">
                <a:latin typeface="Constantia" panose="02030602050306030303" pitchFamily="18" charset="0"/>
              </a:rPr>
              <a:t>Устранение </a:t>
            </a:r>
            <a:r>
              <a:rPr lang="ru-RU" sz="3200" u="sng" dirty="0" err="1">
                <a:latin typeface="Constantia" panose="02030602050306030303" pitchFamily="18" charset="0"/>
              </a:rPr>
              <a:t>коррупциогенных</a:t>
            </a:r>
            <a:r>
              <a:rPr lang="ru-RU" sz="3200" u="sng" dirty="0">
                <a:latin typeface="Constantia" panose="02030602050306030303" pitchFamily="18" charset="0"/>
              </a:rPr>
              <a:t> факторов, выявленных в проекте нормативного правового акта, осуществляется путем: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9" y="3343565"/>
            <a:ext cx="6742546" cy="1838035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Constantia" panose="02030602050306030303" pitchFamily="18" charset="0"/>
              </a:rPr>
              <a:t>доработки проекта нормативного правового акта;</a:t>
            </a:r>
          </a:p>
          <a:p>
            <a:pPr algn="just"/>
            <a:r>
              <a:rPr lang="ru-RU" sz="2400" dirty="0" smtClean="0">
                <a:latin typeface="Constantia" panose="02030602050306030303" pitchFamily="18" charset="0"/>
              </a:rPr>
              <a:t>проведения повторной антикоррупционной экспертизы.</a:t>
            </a:r>
            <a:endParaRPr lang="ru-RU" sz="2400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23675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1884218"/>
            <a:ext cx="6687128" cy="2059708"/>
          </a:xfrm>
        </p:spPr>
        <p:txBody>
          <a:bodyPr>
            <a:normAutofit/>
          </a:bodyPr>
          <a:lstStyle/>
          <a:p>
            <a:r>
              <a:rPr lang="ru-RU" sz="3200" u="sng" dirty="0">
                <a:latin typeface="Constantia" panose="02030602050306030303" pitchFamily="18" charset="0"/>
              </a:rPr>
              <a:t>В случае несогласия с результатами антикоррупционной экспертизы проекта нормативного правового акта: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9" y="4239490"/>
            <a:ext cx="7075056" cy="1311565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Constantia" panose="02030602050306030303" pitchFamily="18" charset="0"/>
              </a:rPr>
              <a:t>проводится согласительное совещание;</a:t>
            </a:r>
          </a:p>
          <a:p>
            <a:pPr algn="just"/>
            <a:r>
              <a:rPr lang="ru-RU" sz="2400" dirty="0" smtClean="0">
                <a:latin typeface="Constantia" panose="02030602050306030303" pitchFamily="18" charset="0"/>
              </a:rPr>
              <a:t>составляется протокол заседания.</a:t>
            </a:r>
            <a:endParaRPr lang="ru-RU" sz="2400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3972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958" y="1283855"/>
            <a:ext cx="6763109" cy="2189018"/>
          </a:xfrm>
        </p:spPr>
        <p:txBody>
          <a:bodyPr>
            <a:noAutofit/>
          </a:bodyPr>
          <a:lstStyle/>
          <a:p>
            <a:r>
              <a:rPr lang="ru-RU" sz="3200" u="sng" dirty="0">
                <a:latin typeface="Constantia" panose="02030602050306030303" pitchFamily="18" charset="0"/>
              </a:rPr>
              <a:t>Целью антикоррупционной экспертизы нормативных правовых актов (их проектов) являются:</a:t>
            </a:r>
            <a:br>
              <a:rPr lang="ru-RU" sz="3200" u="sng" dirty="0">
                <a:latin typeface="Constantia" panose="02030602050306030303" pitchFamily="18" charset="0"/>
              </a:rPr>
            </a:br>
            <a:endParaRPr lang="ru-RU" sz="3200" u="sng" dirty="0">
              <a:latin typeface="Constantia" panose="0203060205030603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5826" y="3260435"/>
            <a:ext cx="6927012" cy="2346038"/>
          </a:xfrm>
        </p:spPr>
        <p:txBody>
          <a:bodyPr>
            <a:normAutofit/>
          </a:bodyPr>
          <a:lstStyle/>
          <a:p>
            <a:pPr algn="ctr"/>
            <a:endParaRPr lang="ru-RU" dirty="0">
              <a:solidFill>
                <a:schemeClr val="tx1"/>
              </a:solidFill>
              <a:latin typeface="Constantia" panose="02030602050306030303" pitchFamily="18" charset="0"/>
            </a:endParaRP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- выявление </a:t>
            </a:r>
            <a:r>
              <a:rPr lang="ru-RU" sz="2400" dirty="0" err="1" smtClean="0">
                <a:solidFill>
                  <a:schemeClr val="tx1"/>
                </a:solidFill>
                <a:latin typeface="Constantia" panose="02030602050306030303" pitchFamily="18" charset="0"/>
              </a:rPr>
              <a:t>коррупциогенных</a:t>
            </a:r>
            <a:r>
              <a:rPr lang="ru-RU" sz="2400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 факторов и их последующее устранение;</a:t>
            </a: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- формирование рекомендаций по устранению </a:t>
            </a:r>
            <a:r>
              <a:rPr lang="ru-RU" sz="2400" dirty="0" err="1" smtClean="0">
                <a:solidFill>
                  <a:schemeClr val="tx1"/>
                </a:solidFill>
                <a:latin typeface="Constantia" panose="02030602050306030303" pitchFamily="18" charset="0"/>
              </a:rPr>
              <a:t>коррупциогенных</a:t>
            </a:r>
            <a:r>
              <a:rPr lang="ru-RU" sz="2400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 факторов.</a:t>
            </a:r>
          </a:p>
          <a:p>
            <a:pPr algn="just"/>
            <a:endParaRPr lang="ru-RU" sz="2400" dirty="0">
              <a:solidFill>
                <a:schemeClr val="tx1"/>
              </a:solidFill>
              <a:latin typeface="Constantia" panose="02030602050306030303" pitchFamily="18" charset="0"/>
            </a:endParaRPr>
          </a:p>
          <a:p>
            <a:pPr algn="just"/>
            <a:endParaRPr lang="ru-RU" sz="2400" dirty="0" smtClean="0">
              <a:solidFill>
                <a:schemeClr val="tx1"/>
              </a:solidFill>
              <a:latin typeface="Constantia" panose="02030602050306030303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5826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7585" y="1099126"/>
            <a:ext cx="6564702" cy="942109"/>
          </a:xfrm>
        </p:spPr>
        <p:txBody>
          <a:bodyPr>
            <a:normAutofit/>
          </a:bodyPr>
          <a:lstStyle/>
          <a:p>
            <a:r>
              <a:rPr lang="ru-RU" sz="3200" u="sng" dirty="0" smtClean="0">
                <a:latin typeface="Constantia" panose="02030602050306030303" pitchFamily="18" charset="0"/>
              </a:rPr>
              <a:t>В </a:t>
            </a:r>
            <a:r>
              <a:rPr lang="ru-RU" sz="3200" u="sng" dirty="0">
                <a:latin typeface="Constantia" panose="02030602050306030303" pitchFamily="18" charset="0"/>
              </a:rPr>
              <a:t>заключении</a:t>
            </a:r>
            <a:r>
              <a:rPr lang="ru-RU" sz="3200" u="sng" dirty="0" smtClean="0">
                <a:latin typeface="Constantia" panose="02030602050306030303" pitchFamily="18" charset="0"/>
              </a:rPr>
              <a:t> отражаются:</a:t>
            </a:r>
            <a:endParaRPr lang="ru-RU" sz="3200" u="sng" dirty="0">
              <a:latin typeface="Constantia" panose="0203060205030603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8574" y="2170544"/>
            <a:ext cx="6912808" cy="2927929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latin typeface="Constantia" panose="02030602050306030303" pitchFamily="18" charset="0"/>
              </a:rPr>
              <a:t> </a:t>
            </a:r>
            <a:r>
              <a:rPr lang="ru-RU" sz="2400" dirty="0">
                <a:latin typeface="Constantia" panose="02030602050306030303" pitchFamily="18" charset="0"/>
              </a:rPr>
              <a:t>дата и место подготовки заключения, данные о проводящем антикоррупционную экспертизу уполномоченном подразделении, специалисте уполномоченного подразделения;</a:t>
            </a:r>
          </a:p>
          <a:p>
            <a:pPr algn="just"/>
            <a:r>
              <a:rPr lang="ru-RU" sz="2400" dirty="0" smtClean="0">
                <a:latin typeface="Constantia" panose="02030602050306030303" pitchFamily="18" charset="0"/>
              </a:rPr>
              <a:t>основание </a:t>
            </a:r>
            <a:r>
              <a:rPr lang="ru-RU" sz="2400" dirty="0">
                <a:latin typeface="Constantia" panose="02030602050306030303" pitchFamily="18" charset="0"/>
              </a:rPr>
              <a:t>для проведения </a:t>
            </a:r>
            <a:r>
              <a:rPr lang="ru-RU" sz="2400" dirty="0" smtClean="0">
                <a:latin typeface="Constantia" panose="02030602050306030303" pitchFamily="18" charset="0"/>
              </a:rPr>
              <a:t>антикоррупционной </a:t>
            </a:r>
            <a:r>
              <a:rPr lang="ru-RU" sz="2400" dirty="0">
                <a:latin typeface="Constantia" panose="02030602050306030303" pitchFamily="18" charset="0"/>
              </a:rPr>
              <a:t>экспертизы;</a:t>
            </a:r>
          </a:p>
        </p:txBody>
      </p:sp>
    </p:spTree>
    <p:extLst>
      <p:ext uri="{BB962C8B-B14F-4D97-AF65-F5344CB8AC3E}">
        <p14:creationId xmlns:p14="http://schemas.microsoft.com/office/powerpoint/2010/main" xmlns="" val="25727554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1006763"/>
            <a:ext cx="6347713" cy="951345"/>
          </a:xfrm>
        </p:spPr>
        <p:txBody>
          <a:bodyPr>
            <a:normAutofit/>
          </a:bodyPr>
          <a:lstStyle/>
          <a:p>
            <a:r>
              <a:rPr lang="ru-RU" sz="3200" u="sng" dirty="0">
                <a:latin typeface="Constantia" panose="02030602050306030303" pitchFamily="18" charset="0"/>
              </a:rPr>
              <a:t>В заключении отражаются: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400" dirty="0" smtClean="0">
                <a:latin typeface="Constantia" panose="02030602050306030303" pitchFamily="18" charset="0"/>
              </a:rPr>
              <a:t>обозначение </a:t>
            </a:r>
            <a:r>
              <a:rPr lang="ru-RU" sz="2400" dirty="0">
                <a:latin typeface="Constantia" panose="02030602050306030303" pitchFamily="18" charset="0"/>
              </a:rPr>
              <a:t>вида акта, заголовок (наименование), место и дата принятия (издания), номер нормативного правового акта, проходящего антикоррупционную экспертизу;</a:t>
            </a:r>
          </a:p>
          <a:p>
            <a:pPr algn="just"/>
            <a:r>
              <a:rPr lang="ru-RU" sz="2400" dirty="0" smtClean="0">
                <a:latin typeface="Constantia" panose="02030602050306030303" pitchFamily="18" charset="0"/>
              </a:rPr>
              <a:t>обозначение </a:t>
            </a:r>
            <a:r>
              <a:rPr lang="ru-RU" sz="2400" dirty="0">
                <a:latin typeface="Constantia" panose="02030602050306030303" pitchFamily="18" charset="0"/>
              </a:rPr>
              <a:t>вида акта и заголовок (наименование) проекта правового акта, проходящего антикоррупционную экспертизу;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43168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1071418"/>
            <a:ext cx="6347713" cy="858982"/>
          </a:xfrm>
        </p:spPr>
        <p:txBody>
          <a:bodyPr>
            <a:normAutofit/>
          </a:bodyPr>
          <a:lstStyle/>
          <a:p>
            <a:r>
              <a:rPr lang="ru-RU" sz="3200" u="sng" dirty="0">
                <a:latin typeface="Constantia" panose="02030602050306030303" pitchFamily="18" charset="0"/>
              </a:rPr>
              <a:t>В заключении отражаются: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400" dirty="0" smtClean="0">
                <a:latin typeface="Constantia" panose="02030602050306030303" pitchFamily="18" charset="0"/>
              </a:rPr>
              <a:t>выводы </a:t>
            </a:r>
            <a:r>
              <a:rPr lang="ru-RU" sz="2400" dirty="0">
                <a:latin typeface="Constantia" panose="02030602050306030303" pitchFamily="18" charset="0"/>
              </a:rPr>
              <a:t>о наличии (отсутствии) </a:t>
            </a:r>
            <a:r>
              <a:rPr lang="ru-RU" sz="2400" dirty="0" smtClean="0">
                <a:latin typeface="Constantia" panose="02030602050306030303" pitchFamily="18" charset="0"/>
              </a:rPr>
              <a:t>в </a:t>
            </a:r>
            <a:r>
              <a:rPr lang="ru-RU" sz="2400" dirty="0">
                <a:latin typeface="Constantia" panose="02030602050306030303" pitchFamily="18" charset="0"/>
              </a:rPr>
              <a:t>правовом акте (проекте правового акта) </a:t>
            </a:r>
            <a:r>
              <a:rPr lang="ru-RU" sz="2400" dirty="0" smtClean="0">
                <a:latin typeface="Constantia" panose="02030602050306030303" pitchFamily="18" charset="0"/>
              </a:rPr>
              <a:t>коррупциогенных факторов;</a:t>
            </a:r>
            <a:endParaRPr lang="ru-RU" sz="2400" dirty="0">
              <a:latin typeface="Constantia" panose="02030602050306030303" pitchFamily="18" charset="0"/>
            </a:endParaRPr>
          </a:p>
          <a:p>
            <a:pPr algn="just"/>
            <a:r>
              <a:rPr lang="ru-RU" sz="2400" dirty="0" smtClean="0">
                <a:latin typeface="Constantia" panose="02030602050306030303" pitchFamily="18" charset="0"/>
              </a:rPr>
              <a:t>перечень </a:t>
            </a:r>
            <a:r>
              <a:rPr lang="ru-RU" sz="2400" dirty="0">
                <a:latin typeface="Constantia" panose="02030602050306030303" pitchFamily="18" charset="0"/>
              </a:rPr>
              <a:t>выявленных КФ с указанием их признаков и соответствующих статей (пунктов, подпунктов) правового акта (проекта правового акта), в которых эти факторы выявлены;</a:t>
            </a:r>
          </a:p>
          <a:p>
            <a:pPr algn="just"/>
            <a:r>
              <a:rPr lang="ru-RU" sz="2400" dirty="0" smtClean="0">
                <a:latin typeface="Constantia" panose="02030602050306030303" pitchFamily="18" charset="0"/>
              </a:rPr>
              <a:t>предложения </a:t>
            </a:r>
            <a:r>
              <a:rPr lang="ru-RU" sz="2400" dirty="0">
                <a:latin typeface="Constantia" panose="02030602050306030303" pitchFamily="18" charset="0"/>
              </a:rPr>
              <a:t>о способах устранения </a:t>
            </a:r>
            <a:r>
              <a:rPr lang="ru-RU" sz="2400" dirty="0" smtClean="0">
                <a:latin typeface="Constantia" panose="02030602050306030303" pitchFamily="18" charset="0"/>
              </a:rPr>
              <a:t>коррупциогенных факторов.</a:t>
            </a:r>
            <a:endParaRPr lang="ru-RU" sz="2400" dirty="0">
              <a:latin typeface="Constantia" panose="02030602050306030303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586340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1136073"/>
            <a:ext cx="6761019" cy="1163782"/>
          </a:xfrm>
        </p:spPr>
        <p:txBody>
          <a:bodyPr>
            <a:normAutofit/>
          </a:bodyPr>
          <a:lstStyle/>
          <a:p>
            <a:r>
              <a:rPr lang="ru-RU" sz="3200" u="sng" dirty="0">
                <a:latin typeface="Constantia" panose="02030602050306030303" pitchFamily="18" charset="0"/>
              </a:rPr>
              <a:t>Независимая антикоррупционная экспертиза проводится: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9" y="2299856"/>
            <a:ext cx="6881092" cy="3741508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latin typeface="Constantia" panose="02030602050306030303" pitchFamily="18" charset="0"/>
              </a:rPr>
              <a:t>институтами </a:t>
            </a:r>
            <a:r>
              <a:rPr lang="ru-RU" sz="2400" dirty="0">
                <a:latin typeface="Constantia" panose="02030602050306030303" pitchFamily="18" charset="0"/>
              </a:rPr>
              <a:t>гражданского </a:t>
            </a:r>
            <a:r>
              <a:rPr lang="ru-RU" sz="2400" dirty="0" smtClean="0">
                <a:latin typeface="Constantia" panose="02030602050306030303" pitchFamily="18" charset="0"/>
              </a:rPr>
              <a:t>общества;</a:t>
            </a:r>
          </a:p>
          <a:p>
            <a:pPr algn="just"/>
            <a:r>
              <a:rPr lang="ru-RU" sz="2400" dirty="0" smtClean="0">
                <a:latin typeface="Constantia" panose="02030602050306030303" pitchFamily="18" charset="0"/>
              </a:rPr>
              <a:t>гражданами.</a:t>
            </a:r>
          </a:p>
          <a:p>
            <a:pPr marL="0" indent="0" algn="just">
              <a:buNone/>
            </a:pPr>
            <a:r>
              <a:rPr lang="ru-RU" sz="2400" dirty="0">
                <a:latin typeface="Constantia" panose="02030602050306030303" pitchFamily="18" charset="0"/>
              </a:rPr>
              <a:t>	</a:t>
            </a:r>
            <a:r>
              <a:rPr lang="ru-RU" sz="2400" dirty="0" smtClean="0">
                <a:latin typeface="Constantia" panose="02030602050306030303" pitchFamily="18" charset="0"/>
              </a:rPr>
              <a:t>Юридические лица и граждане, </a:t>
            </a:r>
            <a:r>
              <a:rPr lang="ru-RU" sz="2400" dirty="0">
                <a:latin typeface="Constantia" panose="02030602050306030303" pitchFamily="18" charset="0"/>
              </a:rPr>
              <a:t>аккредитованные Министерством юстиции Российской </a:t>
            </a:r>
            <a:r>
              <a:rPr lang="ru-RU" sz="2400" dirty="0" smtClean="0">
                <a:latin typeface="Constantia" panose="02030602050306030303" pitchFamily="18" charset="0"/>
              </a:rPr>
              <a:t>Федерации в качестве экспертов по проведению независимой антикоррупционной экспертизы нормативных правовых актов (и их проектов), направляют в адрес разработчика экспертное заключение.</a:t>
            </a:r>
            <a:endParaRPr lang="ru-RU" sz="2400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64320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1228436"/>
            <a:ext cx="6724074" cy="812799"/>
          </a:xfrm>
        </p:spPr>
        <p:txBody>
          <a:bodyPr>
            <a:normAutofit/>
          </a:bodyPr>
          <a:lstStyle/>
          <a:p>
            <a:r>
              <a:rPr lang="ru-RU" sz="3200" u="sng" dirty="0">
                <a:latin typeface="Constantia" panose="02030602050306030303" pitchFamily="18" charset="0"/>
              </a:rPr>
              <a:t>Виды </a:t>
            </a:r>
            <a:r>
              <a:rPr lang="ru-RU" sz="3200" u="sng" dirty="0" err="1">
                <a:latin typeface="Constantia" panose="02030602050306030303" pitchFamily="18" charset="0"/>
              </a:rPr>
              <a:t>коррупциогенных</a:t>
            </a:r>
            <a:r>
              <a:rPr lang="ru-RU" sz="3200" u="sng" dirty="0">
                <a:latin typeface="Constantia" panose="02030602050306030303" pitchFamily="18" charset="0"/>
              </a:rPr>
              <a:t> факторов: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9" y="2160590"/>
            <a:ext cx="6881092" cy="3880773"/>
          </a:xfrm>
        </p:spPr>
        <p:txBody>
          <a:bodyPr>
            <a:normAutofit/>
          </a:bodyPr>
          <a:lstStyle/>
          <a:p>
            <a:pPr algn="just"/>
            <a:r>
              <a:rPr lang="ru-RU" sz="2400" dirty="0" err="1" smtClean="0">
                <a:latin typeface="Constantia" panose="02030602050306030303" pitchFamily="18" charset="0"/>
              </a:rPr>
              <a:t>коррупциогенные</a:t>
            </a:r>
            <a:r>
              <a:rPr lang="ru-RU" sz="2400" dirty="0" smtClean="0">
                <a:latin typeface="Constantia" panose="02030602050306030303" pitchFamily="18" charset="0"/>
              </a:rPr>
              <a:t> факторы, устанавливающие для </a:t>
            </a:r>
            <a:r>
              <a:rPr lang="ru-RU" sz="2400" dirty="0" err="1">
                <a:latin typeface="Constantia" panose="02030602050306030303" pitchFamily="18" charset="0"/>
              </a:rPr>
              <a:t>правоприменителя</a:t>
            </a:r>
            <a:r>
              <a:rPr lang="ru-RU" sz="2400" dirty="0">
                <a:latin typeface="Constantia" panose="02030602050306030303" pitchFamily="18" charset="0"/>
              </a:rPr>
              <a:t> необоснованно широкие пределы усмотрения или возможность необоснованного применения исключений из общих </a:t>
            </a:r>
            <a:r>
              <a:rPr lang="ru-RU" sz="2400" dirty="0" smtClean="0">
                <a:latin typeface="Constantia" panose="02030602050306030303" pitchFamily="18" charset="0"/>
              </a:rPr>
              <a:t>правил;</a:t>
            </a:r>
          </a:p>
          <a:p>
            <a:pPr algn="just"/>
            <a:r>
              <a:rPr lang="ru-RU" sz="2400" dirty="0" err="1">
                <a:latin typeface="Constantia" panose="02030602050306030303" pitchFamily="18" charset="0"/>
              </a:rPr>
              <a:t>коррупциогенные</a:t>
            </a:r>
            <a:r>
              <a:rPr lang="ru-RU" sz="2400" dirty="0">
                <a:latin typeface="Constantia" panose="02030602050306030303" pitchFamily="18" charset="0"/>
              </a:rPr>
              <a:t> </a:t>
            </a:r>
            <a:r>
              <a:rPr lang="ru-RU" sz="2400" dirty="0" smtClean="0">
                <a:latin typeface="Constantia" panose="02030602050306030303" pitchFamily="18" charset="0"/>
              </a:rPr>
              <a:t>факторы, содержащие </a:t>
            </a:r>
            <a:r>
              <a:rPr lang="ru-RU" sz="2400" dirty="0">
                <a:latin typeface="Constantia" panose="02030602050306030303" pitchFamily="18" charset="0"/>
              </a:rPr>
              <a:t>неопределенные, трудновыполнимые и (или) обременительные требования к гражданам и </a:t>
            </a:r>
            <a:r>
              <a:rPr lang="ru-RU" sz="2400" dirty="0" smtClean="0">
                <a:latin typeface="Constantia" panose="02030602050306030303" pitchFamily="18" charset="0"/>
              </a:rPr>
              <a:t>организациям.</a:t>
            </a:r>
            <a:endParaRPr lang="ru-RU" sz="2400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42193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053" y="3981830"/>
            <a:ext cx="6347713" cy="1492370"/>
          </a:xfrm>
        </p:spPr>
        <p:txBody>
          <a:bodyPr>
            <a:normAutofit/>
          </a:bodyPr>
          <a:lstStyle/>
          <a:p>
            <a:r>
              <a:rPr lang="ru-RU" sz="3200" u="sng" dirty="0" smtClean="0">
                <a:latin typeface="Constantia" pitchFamily="18" charset="0"/>
              </a:rPr>
              <a:t>Спасибо за внимание!</a:t>
            </a:r>
            <a:endParaRPr lang="ru-RU" sz="3200" u="sng" dirty="0"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99" y="1061049"/>
            <a:ext cx="6788990" cy="1544127"/>
          </a:xfrm>
        </p:spPr>
        <p:txBody>
          <a:bodyPr>
            <a:noAutofit/>
          </a:bodyPr>
          <a:lstStyle/>
          <a:p>
            <a:r>
              <a:rPr lang="ru-RU" sz="3200" u="sng" dirty="0" smtClean="0">
                <a:latin typeface="Constantia" panose="02030602050306030303" pitchFamily="18" charset="0"/>
              </a:rPr>
              <a:t>Основные нормативные правовые акты в сфере организации </a:t>
            </a:r>
            <a:r>
              <a:rPr lang="ru-RU" sz="3200" u="sng" dirty="0" err="1" smtClean="0">
                <a:latin typeface="Constantia" panose="02030602050306030303" pitchFamily="18" charset="0"/>
              </a:rPr>
              <a:t>антикоррупционной</a:t>
            </a:r>
            <a:r>
              <a:rPr lang="ru-RU" sz="3200" u="sng" dirty="0" smtClean="0">
                <a:latin typeface="Constantia" panose="02030602050306030303" pitchFamily="18" charset="0"/>
              </a:rPr>
              <a:t> экспертизы:</a:t>
            </a:r>
            <a:endParaRPr lang="ru-RU" sz="3200" dirty="0">
              <a:latin typeface="Constantia" panose="0203060205030603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4837" y="2932982"/>
            <a:ext cx="6633713" cy="2725946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Constantia" panose="02030602050306030303" pitchFamily="18" charset="0"/>
              </a:rPr>
              <a:t>- Федеральный закон от 25.12.2008 № 273-ФЗ «О противодействии коррупции»;</a:t>
            </a:r>
          </a:p>
          <a:p>
            <a:pPr algn="just"/>
            <a:r>
              <a:rPr lang="ru-RU" sz="2400" dirty="0" smtClean="0">
                <a:latin typeface="Constantia" panose="02030602050306030303" pitchFamily="18" charset="0"/>
              </a:rPr>
              <a:t>- Федеральный закон от 17.07.2009 № 172-ФЗ «Об </a:t>
            </a:r>
            <a:r>
              <a:rPr lang="ru-RU" sz="2400" dirty="0" err="1" smtClean="0">
                <a:latin typeface="Constantia" panose="02030602050306030303" pitchFamily="18" charset="0"/>
              </a:rPr>
              <a:t>антикоррупционной</a:t>
            </a:r>
            <a:r>
              <a:rPr lang="ru-RU" sz="2400" dirty="0" smtClean="0">
                <a:latin typeface="Constantia" panose="02030602050306030303" pitchFamily="18" charset="0"/>
              </a:rPr>
              <a:t> экспертизе нормативных правовых актов и проектов нормативных правовых актов»;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8909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7" y="1781175"/>
            <a:ext cx="6878129" cy="1693653"/>
          </a:xfrm>
        </p:spPr>
        <p:txBody>
          <a:bodyPr>
            <a:normAutofit/>
          </a:bodyPr>
          <a:lstStyle/>
          <a:p>
            <a:r>
              <a:rPr lang="ru-RU" sz="3200" u="sng" dirty="0">
                <a:latin typeface="Constantia" panose="02030602050306030303" pitchFamily="18" charset="0"/>
              </a:rPr>
              <a:t>Основные нормативные правовые акты в сфере организации </a:t>
            </a:r>
            <a:r>
              <a:rPr lang="ru-RU" sz="3200" u="sng" dirty="0" err="1">
                <a:latin typeface="Constantia" panose="02030602050306030303" pitchFamily="18" charset="0"/>
              </a:rPr>
              <a:t>антикоррупционной</a:t>
            </a:r>
            <a:r>
              <a:rPr lang="ru-RU" sz="3200" u="sng" dirty="0">
                <a:latin typeface="Constantia" panose="02030602050306030303" pitchFamily="18" charset="0"/>
              </a:rPr>
              <a:t> экспертизы: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597" y="3600450"/>
            <a:ext cx="6817745" cy="2627822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Constantia" panose="02030602050306030303" pitchFamily="18" charset="0"/>
              </a:rPr>
              <a:t>Постановление Правительства РФ от 26.02.2010 № 96 «Об </a:t>
            </a:r>
            <a:r>
              <a:rPr lang="ru-RU" sz="2400" dirty="0" err="1" smtClean="0">
                <a:latin typeface="Constantia" panose="02030602050306030303" pitchFamily="18" charset="0"/>
              </a:rPr>
              <a:t>антикоррупционной</a:t>
            </a:r>
            <a:r>
              <a:rPr lang="ru-RU" sz="2400" dirty="0" smtClean="0">
                <a:latin typeface="Constantia" panose="02030602050306030303" pitchFamily="18" charset="0"/>
              </a:rPr>
              <a:t> экспертизе нормативных правовых актов и проектов нормативных правовых актов» (далее – Методика проведения АЭ НПА и их проектов).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4619" y="1932317"/>
            <a:ext cx="6581955" cy="1293961"/>
          </a:xfrm>
        </p:spPr>
        <p:txBody>
          <a:bodyPr>
            <a:normAutofit/>
          </a:bodyPr>
          <a:lstStyle/>
          <a:p>
            <a:r>
              <a:rPr lang="ru-RU" sz="3200" u="sng" dirty="0">
                <a:latin typeface="Constantia" panose="02030602050306030303" pitchFamily="18" charset="0"/>
              </a:rPr>
              <a:t>Рекомендации по организации </a:t>
            </a:r>
            <a:r>
              <a:rPr lang="ru-RU" sz="3200" u="sng" dirty="0" err="1">
                <a:latin typeface="Constantia" panose="02030602050306030303" pitchFamily="18" charset="0"/>
              </a:rPr>
              <a:t>антикоррупционной</a:t>
            </a:r>
            <a:r>
              <a:rPr lang="ru-RU" sz="3200" u="sng" dirty="0">
                <a:latin typeface="Constantia" panose="02030602050306030303" pitchFamily="18" charset="0"/>
              </a:rPr>
              <a:t> экспертизы: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24619" y="3303918"/>
            <a:ext cx="6487064" cy="287259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600" dirty="0" smtClean="0">
                <a:latin typeface="Constantia" panose="02030602050306030303" pitchFamily="18" charset="0"/>
              </a:rPr>
              <a:t>Методические рекомендации «Организация в федеральных органах исполнительной власти </a:t>
            </a:r>
            <a:r>
              <a:rPr lang="ru-RU" sz="2600" dirty="0" err="1" smtClean="0">
                <a:latin typeface="Constantia" panose="02030602050306030303" pitchFamily="18" charset="0"/>
              </a:rPr>
              <a:t>антикоррупционной</a:t>
            </a:r>
            <a:r>
              <a:rPr lang="ru-RU" sz="2600" dirty="0" smtClean="0">
                <a:latin typeface="Constantia" panose="02030602050306030303" pitchFamily="18" charset="0"/>
              </a:rPr>
              <a:t> экспертизы нормативных правовых актов и их проектов», одобренные президиумом Совета при Президенте РФ по противодействию коррупции, протокол от 25.09.2012 №34.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99" y="923026"/>
            <a:ext cx="6875254" cy="1673525"/>
          </a:xfrm>
        </p:spPr>
        <p:txBody>
          <a:bodyPr>
            <a:normAutofit/>
          </a:bodyPr>
          <a:lstStyle/>
          <a:p>
            <a:r>
              <a:rPr lang="ru-RU" sz="3200" u="sng" dirty="0" err="1">
                <a:latin typeface="Constantia" panose="02030602050306030303" pitchFamily="18" charset="0"/>
                <a:sym typeface="Constantia"/>
              </a:rPr>
              <a:t>Коррупциогенные</a:t>
            </a:r>
            <a:r>
              <a:rPr lang="ru-RU" sz="3200" u="sng" dirty="0">
                <a:latin typeface="Constantia" panose="02030602050306030303" pitchFamily="18" charset="0"/>
                <a:sym typeface="Constantia"/>
              </a:rPr>
              <a:t> факторы – это положения нормативных правовых актов (и их проектов), </a:t>
            </a:r>
            <a:endParaRPr lang="ru-RU" sz="3200" u="sng" dirty="0">
              <a:latin typeface="Constantia" panose="0203060205030603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3078" y="2605177"/>
            <a:ext cx="7159925" cy="3603209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устанавливающие </a:t>
            </a:r>
            <a:r>
              <a:rPr lang="ru-RU" sz="2400" dirty="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для </a:t>
            </a:r>
            <a:r>
              <a:rPr lang="ru-RU" sz="2400" dirty="0" err="1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правоприменителя</a:t>
            </a:r>
            <a:r>
              <a:rPr lang="ru-RU" sz="2400" dirty="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необоснованно широкие пределы усмотрения или возможность необоснованного применения исключений из общих </a:t>
            </a:r>
            <a:r>
              <a:rPr lang="ru-RU" sz="2400" dirty="0" smtClean="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правил;</a:t>
            </a:r>
          </a:p>
          <a:p>
            <a:pPr algn="just"/>
            <a:r>
              <a:rPr lang="ru-RU" sz="2400" dirty="0" smtClean="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 </a:t>
            </a:r>
            <a:r>
              <a:rPr lang="ru-RU" sz="2400" dirty="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содержащие неопределенные, трудновыполнимые и (или) обременительные требования к гражданам и организациям и тем самым создающие условия для </a:t>
            </a:r>
            <a:r>
              <a:rPr lang="ru-RU" sz="2400" dirty="0" smtClean="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rPr>
              <a:t>проявления коррупции</a:t>
            </a:r>
            <a:r>
              <a:rPr lang="ru-RU" sz="2400" dirty="0">
                <a:solidFill>
                  <a:schemeClr val="dk1"/>
                </a:solidFill>
              </a:rPr>
              <a:t>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82324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0717" y="1104181"/>
            <a:ext cx="6737229" cy="1785667"/>
          </a:xfrm>
        </p:spPr>
        <p:txBody>
          <a:bodyPr>
            <a:normAutofit/>
          </a:bodyPr>
          <a:lstStyle/>
          <a:p>
            <a:r>
              <a:rPr lang="ru-RU" sz="3200" u="sng" dirty="0">
                <a:latin typeface="Constantia" panose="02030602050306030303" pitchFamily="18" charset="0"/>
              </a:rPr>
              <a:t>Предмет антикоррупционной экспертизы нормативных правовых актов и проектов -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9343" y="2907101"/>
            <a:ext cx="6952891" cy="2786333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400" dirty="0" smtClean="0">
                <a:latin typeface="Constantia" panose="02030602050306030303" pitchFamily="18" charset="0"/>
              </a:rPr>
              <a:t>прогнозирование </a:t>
            </a:r>
            <a:r>
              <a:rPr lang="ru-RU" sz="2400" dirty="0">
                <a:latin typeface="Constantia" panose="02030602050306030303" pitchFamily="18" charset="0"/>
              </a:rPr>
              <a:t>действия данного акта </a:t>
            </a:r>
            <a:r>
              <a:rPr lang="ru-RU" sz="2400" dirty="0" smtClean="0">
                <a:latin typeface="Constantia" panose="02030602050306030303" pitchFamily="18" charset="0"/>
              </a:rPr>
              <a:t>путем определения:</a:t>
            </a:r>
          </a:p>
          <a:p>
            <a:pPr algn="just"/>
            <a:r>
              <a:rPr lang="ru-RU" sz="2400" dirty="0" smtClean="0">
                <a:latin typeface="Constantia" panose="02030602050306030303" pitchFamily="18" charset="0"/>
              </a:rPr>
              <a:t>как будет применяться нормативный правовой акт;</a:t>
            </a:r>
          </a:p>
          <a:p>
            <a:pPr algn="just"/>
            <a:r>
              <a:rPr lang="ru-RU" sz="2400" dirty="0" smtClean="0">
                <a:latin typeface="Constantia" panose="02030602050306030303" pitchFamily="18" charset="0"/>
              </a:rPr>
              <a:t>какие недостатки </a:t>
            </a:r>
            <a:r>
              <a:rPr lang="ru-RU" sz="2400" dirty="0">
                <a:latin typeface="Constantia" panose="02030602050306030303" pitchFamily="18" charset="0"/>
              </a:rPr>
              <a:t>могут привести к возникновению коррупционной </a:t>
            </a:r>
            <a:r>
              <a:rPr lang="ru-RU" sz="2400" dirty="0" smtClean="0">
                <a:latin typeface="Constantia" panose="02030602050306030303" pitchFamily="18" charset="0"/>
              </a:rPr>
              <a:t>ситуации.</a:t>
            </a:r>
          </a:p>
        </p:txBody>
      </p:sp>
    </p:spTree>
    <p:extLst>
      <p:ext uri="{BB962C8B-B14F-4D97-AF65-F5344CB8AC3E}">
        <p14:creationId xmlns:p14="http://schemas.microsoft.com/office/powerpoint/2010/main" xmlns="" val="368016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5441" y="932874"/>
            <a:ext cx="6849373" cy="2120878"/>
          </a:xfrm>
        </p:spPr>
        <p:txBody>
          <a:bodyPr>
            <a:noAutofit/>
          </a:bodyPr>
          <a:lstStyle/>
          <a:p>
            <a:r>
              <a:rPr lang="ru-RU" sz="3200" u="sng" dirty="0">
                <a:latin typeface="Constantia" panose="02030602050306030303" pitchFamily="18" charset="0"/>
              </a:rPr>
              <a:t>Принципы проведения антикоррупционной экспертизы нормативных правовых актов (и их проектов):</a:t>
            </a:r>
            <a:br>
              <a:rPr lang="ru-RU" sz="3200" u="sng" dirty="0">
                <a:latin typeface="Constantia" panose="02030602050306030303" pitchFamily="18" charset="0"/>
              </a:rPr>
            </a:br>
            <a:endParaRPr lang="ru-RU" sz="3200" u="sng" dirty="0">
              <a:latin typeface="Constantia" panose="0203060205030603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199" y="3200400"/>
            <a:ext cx="6875253" cy="2863970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Constantia" panose="02030602050306030303" pitchFamily="18" charset="0"/>
              </a:rPr>
              <a:t>- обязательность проведения антикоррупционной экспертизы проектов нормативных правовых актов;</a:t>
            </a:r>
          </a:p>
          <a:p>
            <a:pPr algn="just"/>
            <a:r>
              <a:rPr lang="ru-RU" sz="2400" dirty="0" smtClean="0">
                <a:latin typeface="Constantia" panose="02030602050306030303" pitchFamily="18" charset="0"/>
              </a:rPr>
              <a:t>- оценка нормативного правового акта во взаимосвязи с другими нормативными правовыми актами;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7184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321" y="577970"/>
            <a:ext cx="6659591" cy="2130724"/>
          </a:xfrm>
        </p:spPr>
        <p:txBody>
          <a:bodyPr>
            <a:noAutofit/>
          </a:bodyPr>
          <a:lstStyle/>
          <a:p>
            <a:r>
              <a:rPr lang="ru-RU" sz="3200" u="sng" dirty="0" smtClean="0">
                <a:latin typeface="Constantia" panose="02030602050306030303" pitchFamily="18" charset="0"/>
              </a:rPr>
              <a:t>Принципы проведения </a:t>
            </a:r>
            <a:r>
              <a:rPr lang="ru-RU" sz="3200" u="sng" dirty="0" err="1" smtClean="0">
                <a:latin typeface="Constantia" panose="02030602050306030303" pitchFamily="18" charset="0"/>
              </a:rPr>
              <a:t>антикоррупционной</a:t>
            </a:r>
            <a:r>
              <a:rPr lang="ru-RU" sz="3200" u="sng" dirty="0" smtClean="0">
                <a:latin typeface="Constantia" panose="02030602050306030303" pitchFamily="18" charset="0"/>
              </a:rPr>
              <a:t> экспертизы нормативных правовых актов (и их проектов): </a:t>
            </a:r>
            <a:r>
              <a:rPr lang="ru-RU" sz="3000" dirty="0">
                <a:latin typeface="Constantia" panose="02030602050306030303" pitchFamily="18" charset="0"/>
              </a:rPr>
              <a:t/>
            </a:r>
            <a:br>
              <a:rPr lang="ru-RU" sz="3000" dirty="0">
                <a:latin typeface="Constantia" panose="02030602050306030303" pitchFamily="18" charset="0"/>
              </a:rPr>
            </a:b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91441"/>
            <a:ext cx="6737229" cy="3614467"/>
          </a:xfrm>
        </p:spPr>
        <p:txBody>
          <a:bodyPr>
            <a:normAutofit/>
          </a:bodyPr>
          <a:lstStyle/>
          <a:p>
            <a:pPr algn="just"/>
            <a:r>
              <a:rPr lang="ru-RU" sz="2400" dirty="0">
                <a:latin typeface="Constantia" panose="02030602050306030303" pitchFamily="18" charset="0"/>
              </a:rPr>
              <a:t>- обоснованность, объективность и </a:t>
            </a:r>
            <a:r>
              <a:rPr lang="ru-RU" sz="2400" dirty="0" err="1">
                <a:latin typeface="Constantia" panose="02030602050306030303" pitchFamily="18" charset="0"/>
              </a:rPr>
              <a:t>проверяемость</a:t>
            </a:r>
            <a:r>
              <a:rPr lang="ru-RU" sz="2400" dirty="0">
                <a:latin typeface="Constantia" panose="02030602050306030303" pitchFamily="18" charset="0"/>
              </a:rPr>
              <a:t> результатов антикоррупционной экспертизы нормативных правовых актов </a:t>
            </a:r>
            <a:r>
              <a:rPr lang="ru-RU" sz="2400" dirty="0" smtClean="0">
                <a:latin typeface="Constantia" panose="02030602050306030303" pitchFamily="18" charset="0"/>
              </a:rPr>
              <a:t>(и их проектов);</a:t>
            </a:r>
            <a:endParaRPr lang="ru-RU" sz="2400" dirty="0">
              <a:latin typeface="Constantia" panose="02030602050306030303" pitchFamily="18" charset="0"/>
            </a:endParaRPr>
          </a:p>
          <a:p>
            <a:pPr algn="just"/>
            <a:r>
              <a:rPr lang="ru-RU" sz="2400" dirty="0">
                <a:latin typeface="Constantia" panose="02030602050306030303" pitchFamily="18" charset="0"/>
              </a:rPr>
              <a:t>- компетентность лиц, проводящих антикоррупционную экспертизу нормативных правовых актов </a:t>
            </a:r>
            <a:r>
              <a:rPr lang="ru-RU" sz="2400" dirty="0" smtClean="0">
                <a:latin typeface="Constantia" panose="02030602050306030303" pitchFamily="18" charset="0"/>
              </a:rPr>
              <a:t>(и их проектов);</a:t>
            </a:r>
            <a:endParaRPr lang="ru-RU" sz="2400" dirty="0">
              <a:latin typeface="Constantia" panose="02030602050306030303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48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760</TotalTime>
  <Words>759</Words>
  <Application>Microsoft Office PowerPoint</Application>
  <PresentationFormat>Экран (4:3)</PresentationFormat>
  <Paragraphs>77</Paragraphs>
  <Slides>25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0" baseType="lpstr">
      <vt:lpstr>Arial</vt:lpstr>
      <vt:lpstr>Trebuchet MS</vt:lpstr>
      <vt:lpstr>Constantia</vt:lpstr>
      <vt:lpstr>Wingdings 3</vt:lpstr>
      <vt:lpstr>Грань</vt:lpstr>
      <vt:lpstr>Правовые и организационные основы антикоррупционной экспертизы  нормативных правовых актов и их проектов</vt:lpstr>
      <vt:lpstr>Целью антикоррупционной экспертизы нормативных правовых актов (их проектов) являются: </vt:lpstr>
      <vt:lpstr>Основные нормативные правовые акты в сфере организации антикоррупционной экспертизы:</vt:lpstr>
      <vt:lpstr>Основные нормативные правовые акты в сфере организации антикоррупционной экспертизы:</vt:lpstr>
      <vt:lpstr>Рекомендации по организации антикоррупционной экспертизы:</vt:lpstr>
      <vt:lpstr>Коррупциогенные факторы – это положения нормативных правовых актов (и их проектов), </vt:lpstr>
      <vt:lpstr>Предмет антикоррупционной экспертизы нормативных правовых актов и проектов - </vt:lpstr>
      <vt:lpstr>Принципы проведения антикоррупционной экспертизы нормативных правовых актов (и их проектов): </vt:lpstr>
      <vt:lpstr>Принципы проведения антикоррупционной экспертизы нормативных правовых актов (и их проектов):  </vt:lpstr>
      <vt:lpstr>Принципы проведения антикоррупционной экспертизы нормативных правовых актов (и их проектов):  </vt:lpstr>
      <vt:lpstr>Субъектами антикоррупционной экспертизы нормативных правовых актов (и их проектов) выступают: </vt:lpstr>
      <vt:lpstr>Коррупциогенные факторы отражаются в:  </vt:lpstr>
      <vt:lpstr>Основанием для организации работы по проведению антикоррупционной экспертизы нормативных правовых актов (и их проектов) служит:</vt:lpstr>
      <vt:lpstr>Антикоррупционная экспертиза проводится в отношении: </vt:lpstr>
      <vt:lpstr>При выявлении коррупциогенных факторов в нормативном правовом акте (и его проекте):</vt:lpstr>
      <vt:lpstr>Устранение коррупциогенных факторов, выявленных в нормативном правовом акте, осуществляется путем:</vt:lpstr>
      <vt:lpstr>В случае несогласия с результатами антикоррупционной экспертизы нормативного правового акта:</vt:lpstr>
      <vt:lpstr>Устранение коррупциогенных факторов, выявленных в проекте нормативного правового акта, осуществляется путем:</vt:lpstr>
      <vt:lpstr>В случае несогласия с результатами антикоррупционной экспертизы проекта нормативного правового акта:</vt:lpstr>
      <vt:lpstr>В заключении отражаются:</vt:lpstr>
      <vt:lpstr>В заключении отражаются:</vt:lpstr>
      <vt:lpstr>В заключении отражаются:</vt:lpstr>
      <vt:lpstr>Независимая антикоррупционная экспертиза проводится:</vt:lpstr>
      <vt:lpstr>Виды коррупциогенных факторов: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Правовые и организационные основы антикоррупционной экспертизы  нормативных правовых актов и их проектов</dc:title>
  <dc:creator>ADMIN</dc:creator>
  <cp:lastModifiedBy>SUD</cp:lastModifiedBy>
  <cp:revision>90</cp:revision>
  <dcterms:modified xsi:type="dcterms:W3CDTF">2022-12-15T09:45:25Z</dcterms:modified>
</cp:coreProperties>
</file>