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  <p:sldId id="276" r:id="rId6"/>
    <p:sldId id="275" r:id="rId7"/>
    <p:sldId id="274" r:id="rId8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F7C80"/>
    <a:srgbClr val="FF0066"/>
    <a:srgbClr val="FF9933"/>
    <a:srgbClr val="F7F8C0"/>
    <a:srgbClr val="B4EBF6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542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388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684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380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138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99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220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410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211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700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49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355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99560-EA6F-4308-ADFC-969A775B82AA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73BAF-EA00-4F51-AAA2-DDCDD90964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850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8068" y="64269"/>
            <a:ext cx="1814353" cy="10550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" y="1168448"/>
            <a:ext cx="6857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ВОПРОСАМ МИГРАЦИИ 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МВД ПО РЕСПУБЛИКЕ КАРЕЛИЯ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77D0BAB-9FDF-4DD9-81CF-B339D7ADC705}"/>
              </a:ext>
            </a:extLst>
          </p:cNvPr>
          <p:cNvSpPr/>
          <p:nvPr/>
        </p:nvSpPr>
        <p:spPr>
          <a:xfrm>
            <a:off x="433136" y="1913861"/>
            <a:ext cx="6051883" cy="1015663"/>
          </a:xfrm>
          <a:prstGeom prst="rect">
            <a:avLst/>
          </a:prstGeom>
          <a:solidFill>
            <a:schemeClr val="accent1"/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ИНОСТРАННОГО ГРАЖДАНИНА ИЛИ ЛИЦА БЕЗ ГРАЖДАНСТВА НОСИТЕЛЕМ РУССКОГО ЯЗЫКА</a:t>
            </a:r>
            <a:endParaRPr lang="ru-RU" sz="20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скругленными противолежащими углами 4">
            <a:extLst>
              <a:ext uri="{FF2B5EF4-FFF2-40B4-BE49-F238E27FC236}">
                <a16:creationId xmlns:a16="http://schemas.microsoft.com/office/drawing/2014/main" xmlns="" id="{4B7E2EE6-3D17-43E2-8BF1-454FBD73F232}"/>
              </a:ext>
            </a:extLst>
          </p:cNvPr>
          <p:cNvSpPr/>
          <p:nvPr/>
        </p:nvSpPr>
        <p:spPr>
          <a:xfrm>
            <a:off x="221570" y="3248525"/>
            <a:ext cx="6475016" cy="1985211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Носитель русского языка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лицо, владеющее русским языком и повседневно использующее его в семейно-бытовой и культурной сферах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B2F64F0-FE68-429F-AC68-9A5DF5EE67C4}"/>
              </a:ext>
            </a:extLst>
          </p:cNvPr>
          <p:cNvSpPr/>
          <p:nvPr/>
        </p:nvSpPr>
        <p:spPr>
          <a:xfrm>
            <a:off x="221569" y="5703516"/>
            <a:ext cx="64750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МВД по Республике Карелия от 14.07.2020 № 259 утверждена Комиссия МВД по Республике Карелия по признанию иностранного гражданина или лица без гражданства носителем русского языка</a:t>
            </a:r>
            <a:endParaRPr lang="ru-RU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3486F34-DEAD-409A-9CE8-5A135AC4A4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603"/>
          <a:stretch/>
        </p:blipFill>
        <p:spPr>
          <a:xfrm>
            <a:off x="3652955" y="7992139"/>
            <a:ext cx="2555338" cy="179671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18594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18">
            <a:extLst>
              <a:ext uri="{FF2B5EF4-FFF2-40B4-BE49-F238E27FC236}">
                <a16:creationId xmlns:a16="http://schemas.microsoft.com/office/drawing/2014/main" xmlns="" id="{26EFF72D-067B-47D6-9814-DEE9BD2219D9}"/>
              </a:ext>
            </a:extLst>
          </p:cNvPr>
          <p:cNvSpPr/>
          <p:nvPr/>
        </p:nvSpPr>
        <p:spPr>
          <a:xfrm>
            <a:off x="193118" y="249663"/>
            <a:ext cx="6178201" cy="11500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ЗАЯВИТЕЛИ </a:t>
            </a:r>
          </a:p>
          <a:p>
            <a:pPr lvl="0"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дееспособные иностранные граждане и лица без гражданства, достигшие 18 лет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3">
            <a:extLst>
              <a:ext uri="{FF2B5EF4-FFF2-40B4-BE49-F238E27FC236}">
                <a16:creationId xmlns:a16="http://schemas.microsoft.com/office/drawing/2014/main" xmlns="" id="{5D4832DE-5BD5-46EF-A8AC-902B129BAAE5}"/>
              </a:ext>
            </a:extLst>
          </p:cNvPr>
          <p:cNvSpPr/>
          <p:nvPr/>
        </p:nvSpPr>
        <p:spPr>
          <a:xfrm rot="3347834">
            <a:off x="4540469" y="1580012"/>
            <a:ext cx="622494" cy="419101"/>
          </a:xfrm>
          <a:prstGeom prst="rightArrow">
            <a:avLst/>
          </a:prstGeom>
          <a:solidFill>
            <a:srgbClr val="B4EBF6"/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Стрелка вправо 3">
            <a:extLst>
              <a:ext uri="{FF2B5EF4-FFF2-40B4-BE49-F238E27FC236}">
                <a16:creationId xmlns:a16="http://schemas.microsoft.com/office/drawing/2014/main" xmlns="" id="{2BF129A9-AA44-4671-84C7-CD97FCA95F83}"/>
              </a:ext>
            </a:extLst>
          </p:cNvPr>
          <p:cNvSpPr/>
          <p:nvPr/>
        </p:nvSpPr>
        <p:spPr>
          <a:xfrm rot="7075722">
            <a:off x="1366752" y="1581802"/>
            <a:ext cx="623121" cy="419101"/>
          </a:xfrm>
          <a:prstGeom prst="rightArrow">
            <a:avLst/>
          </a:prstGeom>
          <a:solidFill>
            <a:srgbClr val="B4EBF6"/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54284AAB-22E8-41C7-8B0C-FEFF603B85F1}"/>
              </a:ext>
            </a:extLst>
          </p:cNvPr>
          <p:cNvSpPr/>
          <p:nvPr/>
        </p:nvSpPr>
        <p:spPr>
          <a:xfrm rot="10800000" flipV="1">
            <a:off x="3308683" y="2130476"/>
            <a:ext cx="3356197" cy="48839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временно пребывающие на территории РФ, в случае, если их родственники по прямой восходящей линии постоянно проживают или ранее постоянно проживали на территории РФ либо на территории, относившейся к Российской империи или СССР, в пределах Государственной границы РФ</a:t>
            </a:r>
          </a:p>
          <a:p>
            <a:pPr algn="ctr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*Заявление подается </a:t>
            </a:r>
            <a:r>
              <a:rPr lang="ru-RU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15 суток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истечения срока временного пребывания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ABC03E80-6A15-46C3-9A78-3C3E4A5111F3}"/>
              </a:ext>
            </a:extLst>
          </p:cNvPr>
          <p:cNvSpPr/>
          <p:nvPr/>
        </p:nvSpPr>
        <p:spPr>
          <a:xfrm rot="10800000" flipV="1">
            <a:off x="277340" y="7303168"/>
            <a:ext cx="6303319" cy="20644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Республики Белоруссия и граждане Украины, свободно владеющие русским языком, при соблюдении ими вышеуказанных условий, могут быть признаны комиссией носителями русского языка без прохождения собеседования (по результатам беседы, проведенной при приеме заявления)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EC98AF28-6AEB-450D-9718-024189D3905B}"/>
              </a:ext>
            </a:extLst>
          </p:cNvPr>
          <p:cNvSpPr/>
          <p:nvPr/>
        </p:nvSpPr>
        <p:spPr>
          <a:xfrm rot="10800000" flipV="1">
            <a:off x="193118" y="2130476"/>
            <a:ext cx="2970388" cy="32596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постоянно проживающие на территории РФ, т.е. имеющие вид на жительство и регистрацию в РФ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*Заявление подается </a:t>
            </a:r>
            <a:r>
              <a:rPr lang="ru-RU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позднее чем за 3 месяца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истечения срока проживания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3896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18">
            <a:extLst>
              <a:ext uri="{FF2B5EF4-FFF2-40B4-BE49-F238E27FC236}">
                <a16:creationId xmlns:a16="http://schemas.microsoft.com/office/drawing/2014/main" xmlns="" id="{232A648B-D774-43FD-B59E-B670B47BDB86}"/>
              </a:ext>
            </a:extLst>
          </p:cNvPr>
          <p:cNvSpPr/>
          <p:nvPr/>
        </p:nvSpPr>
        <p:spPr>
          <a:xfrm>
            <a:off x="1735256" y="209897"/>
            <a:ext cx="3387487" cy="6527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ru-RU" sz="2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ДОКУМЕНТЫ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5B8E434-32F9-40CB-AF3F-43CCB5FFB834}"/>
              </a:ext>
            </a:extLst>
          </p:cNvPr>
          <p:cNvSpPr/>
          <p:nvPr/>
        </p:nvSpPr>
        <p:spPr>
          <a:xfrm rot="10800000" flipV="1">
            <a:off x="213234" y="1070811"/>
            <a:ext cx="6440227" cy="36149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ЗАЯВЛЕНИЕ (заполняется исключительно </a:t>
            </a: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собственноручно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Бланк заявления размещен на официальном сайте: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https://10.мвд.рф/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Главная →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вопросам миграции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→Государственная функция по осуществлению полномочий в сфере реализации законодательства о гражданстве Российской Федерации  →  Бланки и образцы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заявлений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6A7C93EB-B1CB-433E-BA04-266C3049B119}"/>
              </a:ext>
            </a:extLst>
          </p:cNvPr>
          <p:cNvSpPr/>
          <p:nvPr/>
        </p:nvSpPr>
        <p:spPr>
          <a:xfrm rot="10800000" flipV="1">
            <a:off x="213226" y="4811432"/>
            <a:ext cx="6440227" cy="154124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ПАСПОРТ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 заверенной в соответствии с законодательством РФ о нотариате копией перевода всех страниц паспорта)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686F8AA2-0461-4A93-B8FD-4C0D8A7E1A38}"/>
              </a:ext>
            </a:extLst>
          </p:cNvPr>
          <p:cNvSpPr/>
          <p:nvPr/>
        </p:nvSpPr>
        <p:spPr>
          <a:xfrm rot="10800000" flipV="1">
            <a:off x="204544" y="6478387"/>
            <a:ext cx="6440227" cy="20345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ВИД НА ЖИТЕЛЬСТВО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один из документов, подтверждающих право на пребывание в РФ (копия миграционной карты и миграционного учета и др.)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7A43E43A-F27F-4B99-B729-031F5692811E}"/>
              </a:ext>
            </a:extLst>
          </p:cNvPr>
          <p:cNvSpPr/>
          <p:nvPr/>
        </p:nvSpPr>
        <p:spPr>
          <a:xfrm rot="10800000" flipV="1">
            <a:off x="213226" y="8638635"/>
            <a:ext cx="6440227" cy="74874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ФОТОГРАФИЯ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размером 35х45 мм.</a:t>
            </a:r>
          </a:p>
        </p:txBody>
      </p:sp>
    </p:spTree>
    <p:extLst>
      <p:ext uri="{BB962C8B-B14F-4D97-AF65-F5344CB8AC3E}">
        <p14:creationId xmlns:p14="http://schemas.microsoft.com/office/powerpoint/2010/main" xmlns="" val="291732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18">
            <a:extLst>
              <a:ext uri="{FF2B5EF4-FFF2-40B4-BE49-F238E27FC236}">
                <a16:creationId xmlns:a16="http://schemas.microsoft.com/office/drawing/2014/main" xmlns="" id="{4558255B-41B3-430C-AAD2-A1FC94E90F65}"/>
              </a:ext>
            </a:extLst>
          </p:cNvPr>
          <p:cNvSpPr/>
          <p:nvPr/>
        </p:nvSpPr>
        <p:spPr>
          <a:xfrm>
            <a:off x="1741941" y="233961"/>
            <a:ext cx="3387487" cy="6527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РЕЖИМ РАБОТЫ</a:t>
            </a:r>
            <a:endParaRPr lang="ru-RU" sz="24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8">
            <a:extLst>
              <a:ext uri="{FF2B5EF4-FFF2-40B4-BE49-F238E27FC236}">
                <a16:creationId xmlns:a16="http://schemas.microsoft.com/office/drawing/2014/main" xmlns="" id="{0C61062B-B0B7-418E-ABF0-3A0C7D8BF1DE}"/>
              </a:ext>
            </a:extLst>
          </p:cNvPr>
          <p:cNvSpPr/>
          <p:nvPr/>
        </p:nvSpPr>
        <p:spPr>
          <a:xfrm>
            <a:off x="520700" y="1016000"/>
            <a:ext cx="6057900" cy="1371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ГРАЖДАНСТВО РОССИЙСКОЙ ФЕДЕРАЦИИ</a:t>
            </a:r>
          </a:p>
          <a:p>
            <a:pPr algn="ctr"/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КАБИНЕТ № 13-4</a:t>
            </a:r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70457" y="2654300"/>
          <a:ext cx="6282745" cy="3413760"/>
        </p:xfrm>
        <a:graphic>
          <a:graphicData uri="http://schemas.openxmlformats.org/drawingml/2006/table">
            <a:tbl>
              <a:tblPr/>
              <a:tblGrid>
                <a:gridCol w="2259444"/>
                <a:gridCol w="2351192"/>
                <a:gridCol w="1672109"/>
              </a:tblGrid>
              <a:tr h="3238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Консультации и </a:t>
                      </a:r>
                      <a:endParaRPr lang="ru-RU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прием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заявлений </a:t>
                      </a:r>
                    </a:p>
                  </a:txBody>
                  <a:tcPr marL="49225" marR="4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Понедельник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Вторник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Среда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225" marR="4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с 09:00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 13:00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14:00 до 16:00</a:t>
                      </a:r>
                    </a:p>
                  </a:txBody>
                  <a:tcPr marL="49225" marR="4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" name="Прямоугольник с двумя скругленными противолежащими углами 4">
            <a:extLst>
              <a:ext uri="{FF2B5EF4-FFF2-40B4-BE49-F238E27FC236}">
                <a16:creationId xmlns:a16="http://schemas.microsoft.com/office/drawing/2014/main" xmlns="" id="{A6CA6842-0595-4B92-BB5F-D2D903A98290}"/>
              </a:ext>
            </a:extLst>
          </p:cNvPr>
          <p:cNvSpPr/>
          <p:nvPr/>
        </p:nvSpPr>
        <p:spPr>
          <a:xfrm>
            <a:off x="406400" y="6210677"/>
            <a:ext cx="5980706" cy="964823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Возможна предварительная запись на прием по телефонам: 8 (8142) 79-66-10 и 8 (8142) 79-66-19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 14:00 до 17:00)</a:t>
            </a:r>
            <a:endParaRPr lang="ru-RU" sz="2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0D58213F-551E-4009-87F8-4AA545A1DEF0}"/>
              </a:ext>
            </a:extLst>
          </p:cNvPr>
          <p:cNvSpPr/>
          <p:nvPr/>
        </p:nvSpPr>
        <p:spPr>
          <a:xfrm rot="10800000" flipV="1">
            <a:off x="1104898" y="7312679"/>
            <a:ext cx="4635501" cy="100582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Сайт МВД по Республике Карелия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https://10.мвд.рф</a:t>
            </a:r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0D58213F-551E-4009-87F8-4AA545A1DEF0}"/>
              </a:ext>
            </a:extLst>
          </p:cNvPr>
          <p:cNvSpPr/>
          <p:nvPr/>
        </p:nvSpPr>
        <p:spPr>
          <a:xfrm rot="10800000" flipV="1">
            <a:off x="1142999" y="8455678"/>
            <a:ext cx="4558301" cy="113282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Сервисы Главного управления по вопросам миграции МВД России</a:t>
            </a:r>
          </a:p>
          <a:p>
            <a:pPr algn="ctr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https://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гувм.мвд.рф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41" name="Picture 21" descr="qr сайи МВД по Р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342188"/>
            <a:ext cx="850900" cy="850900"/>
          </a:xfrm>
          <a:prstGeom prst="rect">
            <a:avLst/>
          </a:prstGeom>
          <a:noFill/>
        </p:spPr>
      </p:pic>
      <p:pic>
        <p:nvPicPr>
          <p:cNvPr id="5142" name="Рисунок 42" descr="static_qr_code_without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2000" y="7342188"/>
            <a:ext cx="863600" cy="862012"/>
          </a:xfrm>
          <a:prstGeom prst="rect">
            <a:avLst/>
          </a:prstGeom>
          <a:noFill/>
        </p:spPr>
      </p:pic>
      <p:pic>
        <p:nvPicPr>
          <p:cNvPr id="5143" name="Рисунок 91" descr="static_qr_code_without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03900" y="8688388"/>
            <a:ext cx="849313" cy="849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5124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18">
            <a:extLst>
              <a:ext uri="{FF2B5EF4-FFF2-40B4-BE49-F238E27FC236}">
                <a16:creationId xmlns:a16="http://schemas.microsoft.com/office/drawing/2014/main" xmlns="" id="{C96519F0-7D25-4E31-B6BF-FF59FBC18F01}"/>
              </a:ext>
            </a:extLst>
          </p:cNvPr>
          <p:cNvSpPr/>
          <p:nvPr/>
        </p:nvSpPr>
        <p:spPr>
          <a:xfrm>
            <a:off x="577516" y="209897"/>
            <a:ext cx="5811252" cy="6527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ru-RU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Прохождение собеседован</a:t>
            </a:r>
            <a:r>
              <a:rPr kumimoji="0" lang="ru-RU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D58213F-551E-4009-87F8-4AA545A1DEF0}"/>
              </a:ext>
            </a:extLst>
          </p:cNvPr>
          <p:cNvSpPr/>
          <p:nvPr/>
        </p:nvSpPr>
        <p:spPr>
          <a:xfrm rot="10800000" flipV="1">
            <a:off x="191490" y="7236478"/>
            <a:ext cx="6475017" cy="17418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МВД России от 16.04.2020 № 227 «Об организации работы комиссий по признанию иностранного гражданина или лица без гражданства носителем русского языка» (вступил в силу 17.06.2020), утверждены Единые критерии признания иностранного гражданина или лица без гражданства носителем русского языка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4">
            <a:extLst>
              <a:ext uri="{FF2B5EF4-FFF2-40B4-BE49-F238E27FC236}">
                <a16:creationId xmlns:a16="http://schemas.microsoft.com/office/drawing/2014/main" xmlns="" id="{A6CA6842-0595-4B92-BB5F-D2D903A98290}"/>
              </a:ext>
            </a:extLst>
          </p:cNvPr>
          <p:cNvSpPr/>
          <p:nvPr/>
        </p:nvSpPr>
        <p:spPr>
          <a:xfrm>
            <a:off x="191491" y="1092577"/>
            <a:ext cx="6475016" cy="3010191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проведении собеседования комиссией задаются  вопросы, позволяющие определить умение иностранного гражданина или лица без гражданства: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создавать монологические высказывания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принимать участие в диалоге в бытовых ситуациях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поддержать беседу</a:t>
            </a:r>
            <a:endParaRPr lang="ru-RU" sz="2400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AA02645-9E49-489C-B1DB-CB6DEFD249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08" r="4865"/>
          <a:stretch/>
        </p:blipFill>
        <p:spPr>
          <a:xfrm>
            <a:off x="751817" y="4340134"/>
            <a:ext cx="5462649" cy="2608102"/>
          </a:xfrm>
          <a:prstGeom prst="rect">
            <a:avLst/>
          </a:prstGeom>
          <a:solidFill>
            <a:schemeClr val="accent1">
              <a:lumMod val="75000"/>
              <a:alpha val="0"/>
            </a:schemeClr>
          </a:solidFill>
          <a:effectLst>
            <a:innerShdw blurRad="114300">
              <a:schemeClr val="accent1">
                <a:lumMod val="40000"/>
                <a:lumOff val="60000"/>
              </a:schemeClr>
            </a:innerShdw>
          </a:effectLst>
          <a:scene3d>
            <a:camera prst="orthographicFront"/>
            <a:lightRig rig="threePt" dir="t"/>
          </a:scene3d>
          <a:sp3d extrusionH="76200">
            <a:extrusionClr>
              <a:srgbClr val="B4EBF6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25666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325E5B0-9AA2-4D28-AEF4-7D8AA8629C89}"/>
              </a:ext>
            </a:extLst>
          </p:cNvPr>
          <p:cNvSpPr/>
          <p:nvPr/>
        </p:nvSpPr>
        <p:spPr>
          <a:xfrm>
            <a:off x="152895" y="4685627"/>
            <a:ext cx="6660494" cy="5139869"/>
          </a:xfrm>
          <a:prstGeom prst="rect">
            <a:avLst/>
          </a:prstGeom>
          <a:gradFill>
            <a:gsLst>
              <a:gs pos="0">
                <a:srgbClr val="FF7C80"/>
              </a:gs>
              <a:gs pos="74000">
                <a:srgbClr val="FF7C80"/>
              </a:gs>
              <a:gs pos="83000">
                <a:schemeClr val="bg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Расскажите кратко о себе </a:t>
            </a:r>
          </a:p>
          <a:p>
            <a:pPr lvl="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(фамилия, имя, отчество (при их наличии), дата и место рождения, данные о полученном образовании с указанием учебных организаций, данные о трудоустройстве и общем трудовом стаже, данные о семейном положении (о супруге, детях, родителях)</a:t>
            </a:r>
          </a:p>
          <a:p>
            <a:pPr lvl="0"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Расскажите кратко о Российской Федерации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 рассказ можно включить, например:</a:t>
            </a:r>
          </a:p>
          <a:p>
            <a:pPr lvl="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национальный состав населения, </a:t>
            </a:r>
          </a:p>
          <a:p>
            <a:pPr lvl="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столица РФ, флаг РФ, герб РФ, </a:t>
            </a:r>
          </a:p>
          <a:p>
            <a:pPr lvl="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достопримечательности, климат, </a:t>
            </a:r>
          </a:p>
          <a:p>
            <a:pPr lvl="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окружающая среда, исторические даты, </a:t>
            </a:r>
          </a:p>
          <a:p>
            <a:pPr lvl="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культурное наследие, политические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партии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т.п.)</a:t>
            </a:r>
          </a:p>
          <a:p>
            <a:pPr lvl="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3*. Какими мотивами Вы руководствуетесь в намерении приобрести гражданство Российской Федерации? </a:t>
            </a:r>
          </a:p>
          <a:p>
            <a:pPr lvl="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вопрос сформирован из перечня вопросов, позволяющих определить уровень сформированности у иностранного гражданина или лица без гражданства коммуникативно-речевой компетенции по русскому языку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18">
            <a:extLst>
              <a:ext uri="{FF2B5EF4-FFF2-40B4-BE49-F238E27FC236}">
                <a16:creationId xmlns:a16="http://schemas.microsoft.com/office/drawing/2014/main" xmlns="" id="{594DB774-916E-49CA-8DC5-5E8A1450DA42}"/>
              </a:ext>
            </a:extLst>
          </p:cNvPr>
          <p:cNvSpPr/>
          <p:nvPr/>
        </p:nvSpPr>
        <p:spPr>
          <a:xfrm>
            <a:off x="577516" y="209897"/>
            <a:ext cx="5811252" cy="6527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ru-RU" sz="3200" b="1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Прохождение собеседования</a:t>
            </a:r>
          </a:p>
        </p:txBody>
      </p:sp>
      <p:sp>
        <p:nvSpPr>
          <p:cNvPr id="4" name="Прямоугольник с двумя скругленными противолежащими углами 4">
            <a:extLst>
              <a:ext uri="{FF2B5EF4-FFF2-40B4-BE49-F238E27FC236}">
                <a16:creationId xmlns:a16="http://schemas.microsoft.com/office/drawing/2014/main" xmlns="" id="{D600F5A0-BE29-4554-9B0B-88B5B4A81542}"/>
              </a:ext>
            </a:extLst>
          </p:cNvPr>
          <p:cNvSpPr/>
          <p:nvPr/>
        </p:nvSpPr>
        <p:spPr>
          <a:xfrm>
            <a:off x="143363" y="989270"/>
            <a:ext cx="6522130" cy="2981151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Членами комиссии Вам будут заданы </a:t>
            </a: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основных вопроса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b="1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ОБРАТИТЕ ВНИМАНИЕ: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и 2 вопрос, которые касаются биографических сведений о заявителе и рассказе о Российской Федерации,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обязательными и представлены в каждом варианте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Ответы на вопросы предполагают развернутый ответ заявителя и его участие в диалоге с членами комиссии в рамках заданной тематики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6893E3E-C194-4DEA-8CD4-D8AB16AB4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6246" y="6835284"/>
            <a:ext cx="2857143" cy="1523810"/>
          </a:xfrm>
          <a:prstGeom prst="rect">
            <a:avLst/>
          </a:prstGeom>
        </p:spPr>
      </p:pic>
      <p:sp>
        <p:nvSpPr>
          <p:cNvPr id="5" name="Скругленный прямоугольник 18">
            <a:extLst>
              <a:ext uri="{FF2B5EF4-FFF2-40B4-BE49-F238E27FC236}">
                <a16:creationId xmlns:a16="http://schemas.microsoft.com/office/drawing/2014/main" xmlns="" id="{0C61062B-B0B7-418E-ABF0-3A0C7D8BF1DE}"/>
              </a:ext>
            </a:extLst>
          </p:cNvPr>
          <p:cNvSpPr/>
          <p:nvPr/>
        </p:nvSpPr>
        <p:spPr>
          <a:xfrm>
            <a:off x="577516" y="4061828"/>
            <a:ext cx="5811252" cy="5323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Демонстрационный перечень вопросов:</a:t>
            </a:r>
            <a:endParaRPr lang="ru-RU" sz="24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82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8">
            <a:extLst>
              <a:ext uri="{FF2B5EF4-FFF2-40B4-BE49-F238E27FC236}">
                <a16:creationId xmlns:a16="http://schemas.microsoft.com/office/drawing/2014/main" xmlns="" id="{85F5F0FB-424C-4E36-9346-217E0EDFA920}"/>
              </a:ext>
            </a:extLst>
          </p:cNvPr>
          <p:cNvSpPr/>
          <p:nvPr/>
        </p:nvSpPr>
        <p:spPr>
          <a:xfrm>
            <a:off x="697832" y="258024"/>
            <a:ext cx="5811252" cy="15226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ru-RU" sz="3200" b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</a:t>
            </a:r>
            <a:endParaRPr kumimoji="0" lang="ru-RU" sz="3200" b="1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собеседования с иностранным гражданином или лицом без гражданства комиссия принимает решение</a:t>
            </a:r>
          </a:p>
        </p:txBody>
      </p:sp>
      <p:sp>
        <p:nvSpPr>
          <p:cNvPr id="12" name="Стрелка вправо 3">
            <a:extLst>
              <a:ext uri="{FF2B5EF4-FFF2-40B4-BE49-F238E27FC236}">
                <a16:creationId xmlns:a16="http://schemas.microsoft.com/office/drawing/2014/main" xmlns="" id="{9D130ADC-3107-42EC-9423-BDEDB7D45333}"/>
              </a:ext>
            </a:extLst>
          </p:cNvPr>
          <p:cNvSpPr/>
          <p:nvPr/>
        </p:nvSpPr>
        <p:spPr>
          <a:xfrm rot="7075722">
            <a:off x="1559256" y="1944544"/>
            <a:ext cx="623121" cy="419101"/>
          </a:xfrm>
          <a:prstGeom prst="rightArrow">
            <a:avLst/>
          </a:prstGeom>
          <a:solidFill>
            <a:srgbClr val="B4EBF6"/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Стрелка вправо 3">
            <a:extLst>
              <a:ext uri="{FF2B5EF4-FFF2-40B4-BE49-F238E27FC236}">
                <a16:creationId xmlns:a16="http://schemas.microsoft.com/office/drawing/2014/main" xmlns="" id="{D1EFC9EA-A552-4321-8F95-DD4F53D91014}"/>
              </a:ext>
            </a:extLst>
          </p:cNvPr>
          <p:cNvSpPr/>
          <p:nvPr/>
        </p:nvSpPr>
        <p:spPr>
          <a:xfrm rot="3417246">
            <a:off x="4690104" y="1931390"/>
            <a:ext cx="623121" cy="419101"/>
          </a:xfrm>
          <a:prstGeom prst="rightArrow">
            <a:avLst/>
          </a:prstGeom>
          <a:solidFill>
            <a:srgbClr val="B4EBF6"/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4C1F59D-7983-40B6-A8EF-564B3CEF6EE6}"/>
              </a:ext>
            </a:extLst>
          </p:cNvPr>
          <p:cNvSpPr/>
          <p:nvPr/>
        </p:nvSpPr>
        <p:spPr>
          <a:xfrm rot="10800000" flipV="1">
            <a:off x="243298" y="2503216"/>
            <a:ext cx="2970388" cy="24497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признании носителем русского языка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(выдается решение о признании носителем русского языка, срок действия которого не ограничен)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8C46323D-D70F-43FA-852D-549CA640F75B}"/>
              </a:ext>
            </a:extLst>
          </p:cNvPr>
          <p:cNvSpPr/>
          <p:nvPr/>
        </p:nvSpPr>
        <p:spPr>
          <a:xfrm rot="10800000" flipV="1">
            <a:off x="3287164" y="2503216"/>
            <a:ext cx="3428999" cy="32235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непризнании носителем русского языка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(выдается выписка из протокола о непризнании носителем русского языка) *Повторное обращение возможно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чем по истечении одного года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принятия предыдущего решения</a:t>
            </a:r>
          </a:p>
        </p:txBody>
      </p:sp>
      <p:sp>
        <p:nvSpPr>
          <p:cNvPr id="18" name="Прямоугольник с двумя скругленными противолежащими углами 4">
            <a:extLst>
              <a:ext uri="{FF2B5EF4-FFF2-40B4-BE49-F238E27FC236}">
                <a16:creationId xmlns:a16="http://schemas.microsoft.com/office/drawing/2014/main" xmlns="" id="{3F0EFE15-1D8A-476C-ACB2-A664047BF359}"/>
              </a:ext>
            </a:extLst>
          </p:cNvPr>
          <p:cNvSpPr/>
          <p:nvPr/>
        </p:nvSpPr>
        <p:spPr>
          <a:xfrm>
            <a:off x="241147" y="5847348"/>
            <a:ext cx="6475016" cy="3898231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комиссии дает право:</a:t>
            </a:r>
          </a:p>
          <a:p>
            <a:pPr marL="342900" indent="-342900" algn="just">
              <a:buFontTx/>
              <a:buChar char="-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подать заявление о выдаче вида на жительство минуя стадию оформления разрешения на временное проживание</a:t>
            </a:r>
          </a:p>
          <a:p>
            <a:pPr marL="342900" indent="-342900" algn="just">
              <a:buFontTx/>
              <a:buChar char="-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вида на жительство, подать заявление о приеме в гражданство Российской Федерации в упрощенном порядке в соответствии с частью 2.1 статьи 14 Федерального закона от 31.05.2002         № 62-ФЗ «О гражданстве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xmlns="" val="89246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1390</TotalTime>
  <Words>749</Words>
  <Application>Microsoft Office PowerPoint</Application>
  <PresentationFormat>Лист A4 (210x297 мм)</PresentationFormat>
  <Paragraphs>81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eloginova23</dc:creator>
  <cp:lastModifiedBy>violtukhovskaia</cp:lastModifiedBy>
  <cp:revision>115</cp:revision>
  <cp:lastPrinted>2020-11-30T11:03:13Z</cp:lastPrinted>
  <dcterms:created xsi:type="dcterms:W3CDTF">2020-06-03T11:51:55Z</dcterms:created>
  <dcterms:modified xsi:type="dcterms:W3CDTF">2021-12-15T12:35:27Z</dcterms:modified>
</cp:coreProperties>
</file>