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10" r:id="rId1"/>
  </p:sldMasterIdLst>
  <p:notesMasterIdLst>
    <p:notesMasterId r:id="rId33"/>
  </p:notesMasterIdLst>
  <p:sldIdLst>
    <p:sldId id="281" r:id="rId2"/>
    <p:sldId id="335" r:id="rId3"/>
    <p:sldId id="336" r:id="rId4"/>
    <p:sldId id="330" r:id="rId5"/>
    <p:sldId id="288" r:id="rId6"/>
    <p:sldId id="287" r:id="rId7"/>
    <p:sldId id="309" r:id="rId8"/>
    <p:sldId id="321" r:id="rId9"/>
    <p:sldId id="320" r:id="rId10"/>
    <p:sldId id="310" r:id="rId11"/>
    <p:sldId id="312" r:id="rId12"/>
    <p:sldId id="318" r:id="rId13"/>
    <p:sldId id="286" r:id="rId14"/>
    <p:sldId id="313" r:id="rId15"/>
    <p:sldId id="338" r:id="rId16"/>
    <p:sldId id="339" r:id="rId17"/>
    <p:sldId id="345" r:id="rId18"/>
    <p:sldId id="341" r:id="rId19"/>
    <p:sldId id="340" r:id="rId20"/>
    <p:sldId id="342" r:id="rId21"/>
    <p:sldId id="332" r:id="rId22"/>
    <p:sldId id="323" r:id="rId23"/>
    <p:sldId id="343" r:id="rId24"/>
    <p:sldId id="315" r:id="rId25"/>
    <p:sldId id="322" r:id="rId26"/>
    <p:sldId id="331" r:id="rId27"/>
    <p:sldId id="324" r:id="rId28"/>
    <p:sldId id="325" r:id="rId29"/>
    <p:sldId id="296" r:id="rId30"/>
    <p:sldId id="346" r:id="rId31"/>
    <p:sldId id="294" r:id="rId32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9552" autoAdjust="0"/>
  </p:normalViewPr>
  <p:slideViewPr>
    <p:cSldViewPr>
      <p:cViewPr>
        <p:scale>
          <a:sx n="86" d="100"/>
          <a:sy n="86" d="100"/>
        </p:scale>
        <p:origin x="-16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6" y="-84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60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60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B26076-DE4B-4916-920D-93E9A051C439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3252"/>
            <a:ext cx="5447030" cy="4472064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50475" cy="4976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1733"/>
            <a:ext cx="2950475" cy="4976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9A1984-59EA-45D3-AFB5-1F90848C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4DD8-3632-4AAF-A9AB-0D263A31D94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015A1-157A-4918-AE97-847072EDC0C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3F48F-1DA0-4FD9-A234-21D5251037D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B1FCA-F8A0-483D-996F-A75AAA6DEBF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4DD928-7F76-4B28-BAA7-6416DFC188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D7E67-051C-40B7-8018-A49947FA653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F03EA-ACAA-484D-A39C-8BC7E1460BE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1E832-B487-4D7C-BE31-5675C442FCA1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A5C24-79F2-4ADC-BE74-82A3B461A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8502C-BDE3-48CF-BFBA-D7FBAF85976B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EAD62-34F2-4E31-ACDF-F26EB1753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8D59F-55DA-41C4-9693-560C7D33AC58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BB5F3-2EBF-4154-9AA0-7589FA560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E5311-C791-4787-BE71-0358910BC300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AB14A-0652-47B4-BDF5-C9E94CBE84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CA2AC-6CED-412B-AFD8-6BB3D34630CA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C2A5-3062-48B5-8BB2-4CC233BBB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0D26B-798D-48D8-995E-97F45B3A7A90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0B48-8287-4A74-ADF1-81F5437C8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8AD57-33A4-4022-8745-C1DDD9B17406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C70ED-986D-4ECC-BC3B-85202BE078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C1E2-E1DB-485B-AE0C-E71D21FA6083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1D6E6-D3F9-423E-9194-96ED865C5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E744C-6C53-4AA3-990D-413E899D253A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CB045-B6F1-4059-93AA-0ED797058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1841-EDEA-4BB1-B441-2B140EAD96EF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8A14C-0445-4831-B4D2-634F1163C5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FBC40-ABD3-4307-92C3-EDC0603E01CA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DB9A8-3449-433A-85F4-2750B53DC5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988E8C-AF18-4AB8-827A-1D88C8A3FD87}" type="datetimeFigureOut">
              <a:rPr lang="ru-RU" smtClean="0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E9449C-8AED-4FE5-958E-4B9477D34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consultantplus://offline/ref=6EFD10A1F65D51EB80300D33184C540DCC018167C51C6A87C7C96400FD3A064D98A4BF4FF386D9D376C50F0E853E6B60189A942C137843DBjDU0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23728" y="765175"/>
            <a:ext cx="6192688" cy="10477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УФНС РОССИИ ПО РЕСПУБЛИКЕ КАРЕЛИЯ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564904"/>
            <a:ext cx="8424863" cy="3645396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 единого налогового  счета. Изменение порядка и сроков уплаты обязательных платежей.</a:t>
            </a:r>
            <a:endParaRPr lang="ru-RU" altLang="ru-RU" sz="32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37179" t="23647" r="16827" b="21937"/>
          <a:stretch/>
        </p:blipFill>
        <p:spPr bwMode="auto">
          <a:xfrm>
            <a:off x="251520" y="1667668"/>
            <a:ext cx="8640960" cy="4857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5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34572" t="24401" r="15348" b="19606"/>
          <a:stretch/>
        </p:blipFill>
        <p:spPr bwMode="auto">
          <a:xfrm>
            <a:off x="323528" y="1667668"/>
            <a:ext cx="8496944" cy="4785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10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12925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Сальдо единого налогового счета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разницу между общей суммой денежных средств, перечисленных и (или) признаваемых в качестве единого налогового платежа, и денежным выражением совокупной обязанности: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списания текущих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платежей на сегодняшний день имеются средства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ЕНС. Остаток средств можно вернуть на банковский счет.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Налоговый орган отправит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поручение в казначейство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 после получения заявления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Отрицательное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ЕНС не хватает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погашение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текущих обязательств. В этом случае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получит требование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погашении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недоимки, одновременно начнется начисление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пеней.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налогоплательщик не пополнит ЕНС по требованию,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будут взысканы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Нулевое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погашения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всех налоговых обязательств средства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балансе ЕНС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недоимка отсутствуют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2123728" y="960438"/>
            <a:ext cx="6362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Сальдо единого налогового счета</a:t>
            </a:r>
            <a:endParaRPr lang="ru-RU" altLang="ru-RU" sz="32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32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8" y="1812925"/>
            <a:ext cx="8677150" cy="46513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9" y="260648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2268538" y="474663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Какие налоги, страховые взносы уплачивают через внесение ЕНП, а какие отдельно </a:t>
            </a:r>
            <a:endParaRPr lang="ru-RU" altLang="ru-RU" sz="20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sp>
        <p:nvSpPr>
          <p:cNvPr id="13317" name="Подзаголовок 2"/>
          <p:cNvSpPr txBox="1">
            <a:spLocks/>
          </p:cNvSpPr>
          <p:nvPr/>
        </p:nvSpPr>
        <p:spPr bwMode="auto">
          <a:xfrm>
            <a:off x="251520" y="1989138"/>
            <a:ext cx="820985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89753"/>
              </p:ext>
            </p:extLst>
          </p:nvPr>
        </p:nvGraphicFramePr>
        <p:xfrm>
          <a:off x="278856" y="1581670"/>
          <a:ext cx="871296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257351">
                <a:tc>
                  <a:txBody>
                    <a:bodyPr/>
                    <a:lstStyle/>
                    <a:p>
                      <a:r>
                        <a:rPr lang="ru-RU" altLang="ru-RU" sz="16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внесение в бюджет средств в виде ЕНП: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внесение в бюджет средств в виде ЕНП или отдельно: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Отдельно от ЕНП (без учета на едином налоговом счете) в обязательном порядке перечисляются):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86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прибыль;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-НДС;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-НДФЛ;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-страховые взносы;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имущество;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-земельный налог;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-транспортный налог;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-акцизы;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-водный налог;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-НДПИ;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дополнительный доход от добычи углеводородного сырья;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на игорный бизнес;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 при УСН;</a:t>
                      </a:r>
                    </a:p>
                    <a:p>
                      <a:pPr algn="l">
                        <a:defRPr/>
                      </a:pPr>
                      <a:r>
                        <a:rPr lang="ru-RU" alt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-ЕСХН.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-сбор за пользование объектами животного мира;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-сбор за пользование объектами водных биологических ресурсов;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Налог на профессиональный доход (налог для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-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 с выплат иностранцам, работающим по патенту;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-госпошлина, в отношении которой судом не выдан исполнительный документ;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-взносы на травматизм. Порядок их уплаты определен Федеральным законом от 24.07.1998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 125-ФЗ.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9" y="2060575"/>
            <a:ext cx="79928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единого налогового платежа предусмотрен один для всех счет в казначействе по Тульской области.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16322" r="75494" b="7470"/>
          <a:stretch/>
        </p:blipFill>
        <p:spPr bwMode="auto">
          <a:xfrm>
            <a:off x="1918065" y="324996"/>
            <a:ext cx="6367749" cy="653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2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76250"/>
            <a:ext cx="57606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и формирование платежного поручения на уплату налогов:</a:t>
            </a:r>
            <a:endParaRPr lang="ru-RU" dirty="0"/>
          </a:p>
          <a:p>
            <a:r>
              <a:rPr lang="en-US" b="1" dirty="0" smtClean="0"/>
              <a:t>www.nalog.gov.ru</a:t>
            </a:r>
          </a:p>
          <a:p>
            <a:r>
              <a:rPr lang="ru-RU" dirty="0" smtClean="0"/>
              <a:t>Электронный сервис: «Уплата налогов и пошлин»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6077" t="8276" r="23449" b="15862"/>
          <a:stretch/>
        </p:blipFill>
        <p:spPr bwMode="auto">
          <a:xfrm>
            <a:off x="251520" y="1827313"/>
            <a:ext cx="4187190" cy="253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9956" t="8506" r="7803" b="33563"/>
          <a:stretch/>
        </p:blipFill>
        <p:spPr bwMode="auto">
          <a:xfrm>
            <a:off x="4618222" y="2113110"/>
            <a:ext cx="4525778" cy="1963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10086" t="8046" r="14398" b="24138"/>
          <a:stretch/>
        </p:blipFill>
        <p:spPr bwMode="auto">
          <a:xfrm>
            <a:off x="1895235" y="4483582"/>
            <a:ext cx="4486910" cy="2266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8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0301" t="7816" r="26164" b="4598"/>
          <a:stretch/>
        </p:blipFill>
        <p:spPr bwMode="auto">
          <a:xfrm>
            <a:off x="2123728" y="496258"/>
            <a:ext cx="6048672" cy="5813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Перечислять ЕНП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сроки (либо до их наступления), установленные для уплаты конкретных платежей (п. 9 ст. 1 Федерального закона от 14.07.2022 N 263-ФЗ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ЕНП можно внести (перечислить) следующими способами (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п.6 ст.45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п.4 ст.58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РФ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безналичным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переводом через банк. В этом случае в банк необходимо направить платежное поручение.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(наличными деньгами или со счета), МФЦ, почту или местную администрацию - для физических лиц, в том числе ИП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Внести ЕНП за налогоплательщика может и третье лицо. В таком случае при перечислении денег иное лицо указывает ИНН налогоплательщика (налогового агента), за которого перечислен ЕНП (п. 1 ст. 11.3, п. п. 1, 15 ст. 45 НК РФ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также может быть уплачен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заявления путем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зачета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положительного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сальдо единого налогового счета в счет уплаты конкретного налога (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 п. 7 ст. 45 НК РФ). Причем зачесть положительное сальдо можно и в счет уплаты налогов другого лица (п. 1 ст. 78 НК РФ).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внесения  ЕНП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2132856"/>
            <a:ext cx="8568951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перечисления большинства налогов и взносов на ЕНС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-   28-е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месяца.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Периодичность </a:t>
            </a:r>
            <a:r>
              <a:rPr lang="ru-RU" sz="4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 не изменяется.</a:t>
            </a:r>
          </a:p>
        </p:txBody>
      </p:sp>
    </p:spTree>
    <p:extLst>
      <p:ext uri="{BB962C8B-B14F-4D97-AF65-F5344CB8AC3E}">
        <p14:creationId xmlns:p14="http://schemas.microsoft.com/office/powerpoint/2010/main" val="31983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908175" y="260648"/>
            <a:ext cx="6408241" cy="155227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С 2023 года в налоговом законодательстве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произошли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значительные изменения.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Уплата налогов, взносов, сборов, пеней, процентов, штрафов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все налогоплательщики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 уплачивают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единым налоговым платежом (ЕНП) на единый налоговый счет (ЕНС). </a:t>
            </a:r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26173" r="26345" b="7089"/>
          <a:stretch/>
        </p:blipFill>
        <p:spPr bwMode="auto">
          <a:xfrm>
            <a:off x="278520" y="985374"/>
            <a:ext cx="85869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404664"/>
            <a:ext cx="496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таблице приведены сравнительные 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НАЛОГОВЫЕ АГЕНТЫ</a:t>
            </a:r>
          </a:p>
          <a:p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01.01.2023 срок перечисления НДФЛ налоговым агентом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изменился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по-прежнему зависит от даты удержания налога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Период: с 23–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числа предыдущего месяца по 22-е число текущего месяца.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общему правилу перечислить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 потребуется в следующие сроки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28-го </a:t>
            </a:r>
            <a:r>
              <a:rPr lang="ru-RU" sz="2000" b="1" dirty="0"/>
              <a:t>числа текущего месяца - сумму налога, исчисленного и удержанного за период с 23-го числа предыдущего месяца по 22-е число текущего месяца;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u="sng" dirty="0"/>
              <a:t>28-го января - за период с 1 по 22 января;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u="sng" dirty="0"/>
              <a:t>последнего рабочего дня календарного года - за период с 23 по 31 декабря.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примеру,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НДФЛ удержан 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января (период с 23.01.2023-22.02.2023),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перечислить его в бюджет необходимо не позднее 28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февраля;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НДФЛ удержан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марта (период с 23.02.2023-22.03.2023),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перечислить его в бюджет необходимо не позднее 28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НДФЛ-НАЛОГОВЫЕ АГЕНТЫ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19039" r="57531" b="53339"/>
          <a:stretch/>
        </p:blipFill>
        <p:spPr bwMode="auto">
          <a:xfrm>
            <a:off x="395536" y="836711"/>
            <a:ext cx="8352928" cy="56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НАЛОГОВЫЕ АГЕНТЫ</a:t>
            </a:r>
          </a:p>
          <a:p>
            <a:pPr marL="0" indent="0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Отменяется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норма, согласно которой датой фактического получения дохода в виде оплаты труда является последний день месяца, за который начислен доход (п. 2 ст. 223 НК РФ).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получения дохода в этом случае будет день выплаты денежного дохода (в т. ч. перечисление его на счет в банке) или день передачи дохода в натуральной форме. Поэтому с 01.01.2023 удерживать НДФЛ придется как при выплате аванса, так при выплате заработной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платы.(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п. 12 ст. 2 Закона № 263-ФЗ).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12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НАЛОГОВЫЕ АГЕНТЫ</a:t>
            </a:r>
          </a:p>
          <a:p>
            <a:pPr marL="0" indent="0">
              <a:buNone/>
            </a:pP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НДФЛ   будет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уплачиваться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 раз в месяц, а не каждый день после выплаты дохода, как это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было установлено ранее.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404664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переноса сдачи отчетности и срока уплаты налога, сбора, взноса остается прежним: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последний день представления отчетности или платежа выпадает на праздник, выходной или нерабочий день выполнение обязанности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переносится на следующий рабочий день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(п.7 ст. 6.1 НК РФ).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1484784"/>
            <a:ext cx="8568951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представления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отчетности по НДФЛ налоговыми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агентами также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изменился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6-НДФЛ за 1-й квартал, полугодие, 9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25-го числа следующего за истекшим периодом месяца, а за год – не позднее 25 февраля следующего года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форма подавалась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последнего дня месяца, следующего за соответствующим периодом, а за год – не позднее 1 марта следующего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6-НДФЛ за 2022 год необходимо представить не позднее 27 февраля 2023 года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(ч. 2 ст. 5 Закона № 263-ФЗ, п. 7 ст. 6.1 НК РФ).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6-НДФЛ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12925"/>
            <a:ext cx="8569647" cy="43973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 января 2023 года организации и ИП должны направлять в налоговые органы уведомления об исчисленных суммах налогов, авансовых платежей по налогам, сборов, страховых взносов  (далее - Уведомление).</a:t>
            </a:r>
          </a:p>
          <a:p>
            <a:pPr algn="just" eaLnBrk="1" hangingPunct="1"/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Уведомления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утверждена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Приказом </a:t>
            </a:r>
            <a:r>
              <a:rPr lang="ru-RU" sz="1800" b="1" dirty="0">
                <a:solidFill>
                  <a:srgbClr val="002060"/>
                </a:solidFill>
              </a:rPr>
              <a:t>ФНС России от 02.11.2022 </a:t>
            </a:r>
            <a:r>
              <a:rPr lang="ru-RU" sz="1800" b="1" dirty="0" smtClean="0">
                <a:solidFill>
                  <a:srgbClr val="002060"/>
                </a:solidFill>
              </a:rPr>
              <a:t>N </a:t>
            </a:r>
            <a:r>
              <a:rPr lang="ru-RU" sz="1800" b="1" dirty="0">
                <a:solidFill>
                  <a:srgbClr val="002060"/>
                </a:solidFill>
              </a:rPr>
              <a:t>ЕД-7-8/1047@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форме« (КНД 1110355).</a:t>
            </a: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Уведомление представляется в налоговый орган по месту учета не позднее 25-го числа месяца, в котором установлен срок уплаты соответствующих налогов, авансовых платежей по налогам, сборов, страховых взносов</a:t>
            </a:r>
            <a:r>
              <a:rPr lang="en-US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уведомления поступившие на ЕНС деньги нельзя распределить по бюджетам, что приведет к начислению пеней (https://www.nalog.gov.ru/rn77/ens/, раздел "Порядок и сроки начисления пеней").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476250"/>
            <a:ext cx="69122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связи с переходом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уплату единого налогового платежа возникает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необходимость подачи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дополнительной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налоговые органы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6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569647" cy="4579069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есть,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уведомление о рассчитанных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суммах необходимо подать тогда,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налог или авансовый платёж перечисляют в бюджет раньше, чем сдали отчётность. </a:t>
            </a: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позднее 30 января 2023 года (срок сдвигается из-за выходных дней) нужно уплатить страховые взносы за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декабрь.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сумме взносов уведомлять не нужно, ведь ФНС знает о ней из поданного РСВ за 2022 год. </a:t>
            </a: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Пример.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Страховые взносы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январь 2023 года следует уплатить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февраля 2023 года, а уведомление об их уплате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выходных дней подать не позднее 27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февраля 2023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(25 февраля),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как расчет по страховым взносам, куда входят взносы за январь,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сдается только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апреле.</a:t>
            </a: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Особый срок предусмотрен для уведомления об НДФЛ, который будет удержан с 23 по 31 декабря, - последний рабочий день. Таким образом, в декабре 2023 года в части НДФЛ нужно направить 2 уведомления: одно не позднее 25 декабря, а второе - до 29 декабря включительно.</a:t>
            </a:r>
          </a:p>
          <a:p>
            <a:pPr algn="just" eaLnBrk="1" hangingPunct="1"/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476250"/>
            <a:ext cx="6912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связи с переходом компании на уплату единого налогового платежа возникает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необходимость подачи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дополнительной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налоговые органы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140968"/>
            <a:ext cx="8424863" cy="3069332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alt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55" y="3344863"/>
            <a:ext cx="45659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«Памятка о порядке заполнения и представления уведомления об исчисленных суммах налогов, авансовых платежей по налогам, сборов, страховых взносов» (ссылка на размещение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https://www.nalog.gov.ru/rn77/taxation/debt/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7845" t="12644" r="15432" b="4827"/>
          <a:stretch/>
        </p:blipFill>
        <p:spPr bwMode="auto">
          <a:xfrm>
            <a:off x="4872047" y="3140968"/>
            <a:ext cx="3964940" cy="2758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767" y="8326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Актуальная информация о Едином налоговом счете размещена на официальном сайте ФНС России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(ссылка на размещение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://www.nalog.gov.ru/rn77/ens/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7327" t="10114" r="13363" b="22758"/>
          <a:stretch/>
        </p:blipFill>
        <p:spPr bwMode="auto">
          <a:xfrm>
            <a:off x="5104785" y="537491"/>
            <a:ext cx="3499465" cy="179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84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23728" y="765175"/>
            <a:ext cx="6192688" cy="1047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ЕНП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Единым налоговым платежом признаются денежные средства, перечисленные налогоплательщиком, плательщиком сбора, плательщиком страховых взносов, налоговым агентом и (или) иным лицом в бюджетную систему Российской Федерации на счет Федерального казначейства, предназначенные для исполнения совокупной обязанности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плательщика,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а также денежные средства, взысканные с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такого плательщика в </a:t>
            </a:r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altLang="ru-RU" sz="3000" b="1" dirty="0" smtClean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Налоговым кодексом Российской Федерации.</a:t>
            </a:r>
            <a:endParaRPr lang="ru-RU" altLang="ru-RU" sz="3000" b="1" dirty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0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12925"/>
            <a:ext cx="8424863" cy="43973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преимущество ЕНС – это максимальное упрощение порядка исполнения обязанности по уплате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налогов: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-исчезнет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перечисления большого количества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-упростится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платежный календарь налогоплательщика: оплата будет производиться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единым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налоговым платежом с указанием всего двух реквизитов – ИНН и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суммы платежа.  Всё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дальнейшее распределение будет осуществляться в автоматическом режиме.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-исключается наличие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и переплаты по разным налогам у одного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плательщика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предусматривается один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снятия блокировки по счету и один день на возврат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излишне уплаченных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(переплаты).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alt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1908175" y="692150"/>
            <a:ext cx="7757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ЕНС</a:t>
            </a:r>
            <a:endParaRPr lang="ru-RU" alt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468313" y="1524000"/>
            <a:ext cx="81359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/>
          </a:bodyPr>
          <a:lstStyle/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19459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23728" y="765175"/>
            <a:ext cx="6192688" cy="1047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ЕНС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>
            <a:normAutofit fontScale="92500"/>
          </a:bodyPr>
          <a:lstStyle/>
          <a:p>
            <a:pPr eaLnBrk="1" hangingPunct="1"/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Единым налоговым счетом признается форма учета налоговыми органами:</a:t>
            </a:r>
          </a:p>
          <a:p>
            <a:endParaRPr lang="ru-RU" altLang="ru-RU" sz="3000" b="1" dirty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денежных средств, перечисленных в качестве единого налогового платежа и (или) признаваемых в качестве единого налогового платежа;</a:t>
            </a:r>
          </a:p>
          <a:p>
            <a:r>
              <a:rPr lang="ru-RU" altLang="ru-RU" sz="3000" b="1" dirty="0">
                <a:solidFill>
                  <a:srgbClr val="240597"/>
                </a:solidFill>
                <a:latin typeface="Times New Roman" pitchFamily="18" charset="0"/>
                <a:cs typeface="Times New Roman" pitchFamily="18" charset="0"/>
              </a:rPr>
              <a:t>денежного выражения совокупной обязанности.</a:t>
            </a:r>
          </a:p>
          <a:p>
            <a:endParaRPr lang="ru-RU" altLang="ru-RU" sz="3000" b="1" dirty="0" smtClean="0">
              <a:solidFill>
                <a:srgbClr val="24059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/>
          </a:p>
          <a:p>
            <a:pPr eaLnBrk="1" hangingPunct="1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827088" y="2060575"/>
            <a:ext cx="7705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Совокупная обязанность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общая сумма налогов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авансовых платежей, сборов, страховых взносов, пеней, штрафов, процентов,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которую обязан уплатить (перечислить) налогоплательщик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плательщик сбора, плательщик страховых взносов и (или) налоговый агент,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и сумма налога, подлежащая возврату в бюджетную систему Российской Федерации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в случаях, предусмотренных НК РФ.</a:t>
            </a: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908175" y="769938"/>
            <a:ext cx="69765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Совокупная обязанность </a:t>
            </a:r>
            <a:endParaRPr lang="ru-RU" altLang="ru-RU" sz="40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068960"/>
            <a:ext cx="7776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1501" t="36889" r="21876" b="25555"/>
          <a:stretch/>
        </p:blipFill>
        <p:spPr bwMode="auto">
          <a:xfrm>
            <a:off x="251520" y="1988840"/>
            <a:ext cx="864096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30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Порядок распределения ЕНП</a:t>
            </a:r>
            <a:endParaRPr lang="ru-RU" altLang="ru-RU" sz="24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4499" t="35925" r="30929" b="10444"/>
          <a:stretch/>
        </p:blipFill>
        <p:spPr bwMode="auto">
          <a:xfrm>
            <a:off x="468314" y="1916832"/>
            <a:ext cx="835215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30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Порядок распределения ЕНП</a:t>
            </a:r>
            <a:endParaRPr lang="ru-RU" altLang="ru-RU" sz="2400" dirty="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0995"/>
            <a:ext cx="8784976" cy="48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5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46275"/>
            <a:ext cx="8424863" cy="4264025"/>
          </a:xfrm>
        </p:spPr>
        <p:txBody>
          <a:bodyPr/>
          <a:lstStyle/>
          <a:p>
            <a:pPr eaLnBrk="1" hangingPunct="1"/>
            <a:endParaRPr lang="ru-RU" altLang="ru-RU" sz="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9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Изображение 10" descr="FNS_vizitka_for_rukovodst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993"/>
            <a:ext cx="14398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484438" y="768350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Единый налоговый счет (ЕНС)</a:t>
            </a:r>
            <a:endParaRPr lang="ru-RU" altLang="ru-RU" sz="2400"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37179" t="24217" r="15866" b="21936"/>
          <a:stretch/>
        </p:blipFill>
        <p:spPr bwMode="auto">
          <a:xfrm>
            <a:off x="251520" y="1667669"/>
            <a:ext cx="8712967" cy="478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7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15885</TotalTime>
  <Words>1628</Words>
  <Application>Microsoft Office PowerPoint</Application>
  <PresentationFormat>Экран (4:3)</PresentationFormat>
  <Paragraphs>192</Paragraphs>
  <Slides>31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УФНС РОССИИ ПО РЕСПУБЛИКЕ КАРЕЛИЯ</vt:lpstr>
      <vt:lpstr>                                       </vt:lpstr>
      <vt:lpstr>ЕНП</vt:lpstr>
      <vt:lpstr>ЕНС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и способы внесения  ЕНП </vt:lpstr>
      <vt:lpstr>Презентация PowerPoint</vt:lpstr>
      <vt:lpstr> </vt:lpstr>
      <vt:lpstr> </vt:lpstr>
      <vt:lpstr>Презентация PowerPoint</vt:lpstr>
      <vt:lpstr> </vt:lpstr>
      <vt:lpstr> </vt:lpstr>
      <vt:lpstr> </vt:lpstr>
      <vt:lpstr>Сроки представления 6-НДФЛ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правила заполнения платежных поручений</dc:title>
  <dc:creator>Лилия</dc:creator>
  <cp:lastModifiedBy>Смольникова Елена Сергеевна</cp:lastModifiedBy>
  <cp:revision>555</cp:revision>
  <cp:lastPrinted>2023-01-10T15:27:25Z</cp:lastPrinted>
  <dcterms:created xsi:type="dcterms:W3CDTF">2014-03-30T17:26:12Z</dcterms:created>
  <dcterms:modified xsi:type="dcterms:W3CDTF">2023-01-11T09:11:56Z</dcterms:modified>
</cp:coreProperties>
</file>