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2.xml" ContentType="application/vnd.openxmlformats-officedocument.drawingml.chart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7"/>
  </p:notesMasterIdLst>
  <p:sldIdLst>
    <p:sldId id="295" r:id="rId2"/>
    <p:sldId id="264" r:id="rId3"/>
    <p:sldId id="296" r:id="rId4"/>
    <p:sldId id="293" r:id="rId5"/>
    <p:sldId id="294" r:id="rId6"/>
    <p:sldId id="267" r:id="rId7"/>
    <p:sldId id="297" r:id="rId8"/>
    <p:sldId id="345" r:id="rId9"/>
    <p:sldId id="269" r:id="rId10"/>
    <p:sldId id="298" r:id="rId11"/>
    <p:sldId id="299" r:id="rId12"/>
    <p:sldId id="300" r:id="rId13"/>
    <p:sldId id="301" r:id="rId14"/>
    <p:sldId id="302" r:id="rId15"/>
    <p:sldId id="304" r:id="rId16"/>
    <p:sldId id="306" r:id="rId17"/>
    <p:sldId id="305" r:id="rId18"/>
    <p:sldId id="309" r:id="rId19"/>
    <p:sldId id="310" r:id="rId20"/>
    <p:sldId id="311" r:id="rId21"/>
    <p:sldId id="313" r:id="rId22"/>
    <p:sldId id="314" r:id="rId23"/>
    <p:sldId id="312" r:id="rId24"/>
    <p:sldId id="315" r:id="rId25"/>
    <p:sldId id="316" r:id="rId26"/>
    <p:sldId id="317" r:id="rId27"/>
    <p:sldId id="318" r:id="rId28"/>
    <p:sldId id="324" r:id="rId29"/>
    <p:sldId id="319" r:id="rId30"/>
    <p:sldId id="323" r:id="rId31"/>
    <p:sldId id="322" r:id="rId32"/>
    <p:sldId id="325" r:id="rId33"/>
    <p:sldId id="326" r:id="rId34"/>
    <p:sldId id="327" r:id="rId35"/>
    <p:sldId id="331" r:id="rId36"/>
    <p:sldId id="330" r:id="rId37"/>
    <p:sldId id="342" r:id="rId38"/>
    <p:sldId id="333" r:id="rId39"/>
    <p:sldId id="334" r:id="rId40"/>
    <p:sldId id="332" r:id="rId41"/>
    <p:sldId id="335" r:id="rId42"/>
    <p:sldId id="340" r:id="rId43"/>
    <p:sldId id="346" r:id="rId44"/>
    <p:sldId id="337" r:id="rId45"/>
    <p:sldId id="344" r:id="rId46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033CC"/>
    <a:srgbClr val="006600"/>
    <a:srgbClr val="00CC00"/>
    <a:srgbClr val="669900"/>
    <a:srgbClr val="008000"/>
    <a:srgbClr val="003300"/>
    <a:srgbClr val="990099"/>
    <a:srgbClr val="003399"/>
    <a:srgbClr val="33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11" autoAdjust="0"/>
    <p:restoredTop sz="95501" autoAdjust="0"/>
  </p:normalViewPr>
  <p:slideViewPr>
    <p:cSldViewPr>
      <p:cViewPr varScale="1">
        <p:scale>
          <a:sx n="116" d="100"/>
          <a:sy n="116" d="100"/>
        </p:scale>
        <p:origin x="210" y="13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/>
      <c:line3D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сельское население, чел.</c:v>
                </c:pt>
              </c:strCache>
            </c:strRef>
          </c:tx>
          <c:cat>
            <c:numRef>
              <c:f>Лист1!$A$2:$A$6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7220</c:v>
                </c:pt>
                <c:pt idx="1">
                  <c:v>6947</c:v>
                </c:pt>
                <c:pt idx="2">
                  <c:v>6618</c:v>
                </c:pt>
                <c:pt idx="3">
                  <c:v>6379</c:v>
                </c:pt>
                <c:pt idx="4">
                  <c:v>6022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городское население, чел.</c:v>
                </c:pt>
              </c:strCache>
            </c:strRef>
          </c:tx>
          <c:cat>
            <c:numRef>
              <c:f>Лист1!$A$2:$A$6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9053</c:v>
                </c:pt>
                <c:pt idx="1">
                  <c:v>8920</c:v>
                </c:pt>
                <c:pt idx="2">
                  <c:v>8781</c:v>
                </c:pt>
                <c:pt idx="3">
                  <c:v>8678</c:v>
                </c:pt>
                <c:pt idx="4">
                  <c:v>8339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район, чел.</c:v>
                </c:pt>
              </c:strCache>
            </c:strRef>
          </c:tx>
          <c:cat>
            <c:numRef>
              <c:f>Лист1!$A$2:$A$6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16273</c:v>
                </c:pt>
                <c:pt idx="1">
                  <c:v>15867</c:v>
                </c:pt>
                <c:pt idx="2">
                  <c:v>15399</c:v>
                </c:pt>
                <c:pt idx="3">
                  <c:v>15057</c:v>
                </c:pt>
                <c:pt idx="4">
                  <c:v>14361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25674480"/>
        <c:axId val="225676440"/>
        <c:axId val="148536688"/>
      </c:line3DChart>
      <c:catAx>
        <c:axId val="2256744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25676440"/>
        <c:crosses val="autoZero"/>
        <c:auto val="1"/>
        <c:lblAlgn val="ctr"/>
        <c:lblOffset val="100"/>
        <c:noMultiLvlLbl val="0"/>
      </c:catAx>
      <c:valAx>
        <c:axId val="22567644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25674480"/>
        <c:crosses val="autoZero"/>
        <c:crossBetween val="between"/>
      </c:valAx>
      <c:serAx>
        <c:axId val="14853668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25676440"/>
        <c:crosses val="autoZero"/>
      </c:ser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63919354489067615"/>
          <c:y val="0.77507104586020459"/>
          <c:w val="0.33267340214231172"/>
          <c:h val="0.19960548172757631"/>
        </c:manualLayout>
      </c:layout>
      <c:overlay val="0"/>
      <c:txPr>
        <a:bodyPr/>
        <a:lstStyle/>
        <a:p>
          <a:pPr>
            <a:defRPr sz="1800" b="1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31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минимальных</a:t>
            </a:r>
            <a:r>
              <a:rPr lang="ru-RU" baseline="0" dirty="0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целевых значений средней заработной платы отдельных категорий работников сферы образования и культуры</a:t>
            </a:r>
            <a:endParaRPr lang="ru-RU" dirty="0">
              <a:solidFill>
                <a:schemeClr val="tx2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13928136182028444"/>
          <c:y val="2.0565552699228787E-2"/>
        </c:manualLayout>
      </c:layout>
      <c:overlay val="0"/>
      <c:spPr>
        <a:noFill/>
        <a:ln w="25439">
          <a:noFill/>
        </a:ln>
      </c:sp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Целевой показатель, руб.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57150" dist="38100" dir="5400000" algn="ctr" rotWithShape="0">
                <a:scrgbClr r="0" g="0" b="0">
                  <a:shade val="9000"/>
                  <a:satMod val="105000"/>
                  <a:alpha val="48000"/>
                </a:scrgbClr>
              </a:outerShdw>
            </a:effectLst>
            <a:scene3d>
              <a:camera prst="orthographicFront" fov="0">
                <a:rot lat="0" lon="0" rev="0"/>
              </a:camera>
              <a:lightRig rig="glow" dir="tl">
                <a:rot lat="0" lon="0" rev="900000"/>
              </a:lightRig>
            </a:scene3d>
            <a:sp3d prstMaterial="powder">
              <a:bevelT w="25400" h="38100"/>
            </a:sp3d>
          </c:spPr>
          <c:invertIfNegative val="0"/>
          <c:dLbls>
            <c:spPr>
              <a:noFill/>
              <a:ln w="25439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9" b="1" i="0" u="none" strike="noStrike" kern="1200" baseline="0">
                    <a:solidFill>
                      <a:srgbClr val="000099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Работники культуры</c:v>
                </c:pt>
                <c:pt idx="1">
                  <c:v>Педагоги дополнительного образования</c:v>
                </c:pt>
                <c:pt idx="2">
                  <c:v>Педагоги дошкольного образования</c:v>
                </c:pt>
                <c:pt idx="3">
                  <c:v>Педагоги общего образования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34934</c:v>
                </c:pt>
                <c:pt idx="1">
                  <c:v>46602</c:v>
                </c:pt>
                <c:pt idx="2">
                  <c:v>45301</c:v>
                </c:pt>
                <c:pt idx="3">
                  <c:v>41846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 за 2022 г., руб.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>
              <a:outerShdw blurRad="57150" dist="38100" dir="5400000" algn="ctr" rotWithShape="0">
                <a:scrgbClr r="0" g="0" b="0">
                  <a:shade val="9000"/>
                  <a:satMod val="105000"/>
                  <a:alpha val="48000"/>
                </a:scrgbClr>
              </a:outerShdw>
            </a:effectLst>
            <a:scene3d>
              <a:camera prst="orthographicFront" fov="0">
                <a:rot lat="0" lon="0" rev="0"/>
              </a:camera>
              <a:lightRig rig="glow" dir="tl">
                <a:rot lat="0" lon="0" rev="900000"/>
              </a:lightRig>
            </a:scene3d>
            <a:sp3d prstMaterial="powder">
              <a:bevelT w="25400" h="38100"/>
            </a:sp3d>
          </c:spPr>
          <c:invertIfNegative val="0"/>
          <c:dLbls>
            <c:numFmt formatCode="General" sourceLinked="0"/>
            <c:spPr>
              <a:noFill/>
              <a:ln w="25439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9" b="1" i="0" u="none" strike="noStrike" kern="1200" baseline="0">
                    <a:solidFill>
                      <a:srgbClr val="000099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Работники культуры</c:v>
                </c:pt>
                <c:pt idx="1">
                  <c:v>Педагоги дополнительного образования</c:v>
                </c:pt>
                <c:pt idx="2">
                  <c:v>Педагоги дошкольного образования</c:v>
                </c:pt>
                <c:pt idx="3">
                  <c:v>Педагоги общего образования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34972</c:v>
                </c:pt>
                <c:pt idx="1">
                  <c:v>46603</c:v>
                </c:pt>
                <c:pt idx="2">
                  <c:v>45301</c:v>
                </c:pt>
                <c:pt idx="3">
                  <c:v>41846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15"/>
        <c:overlap val="-20"/>
        <c:axId val="225679968"/>
        <c:axId val="225674088"/>
      </c:barChart>
      <c:catAx>
        <c:axId val="22567996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19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9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25674088"/>
        <c:crosses val="autoZero"/>
        <c:auto val="1"/>
        <c:lblAlgn val="ctr"/>
        <c:lblOffset val="100"/>
        <c:noMultiLvlLbl val="0"/>
      </c:catAx>
      <c:valAx>
        <c:axId val="225674088"/>
        <c:scaling>
          <c:orientation val="minMax"/>
        </c:scaling>
        <c:delete val="0"/>
        <c:axPos val="b"/>
        <c:majorGridlines>
          <c:spPr>
            <a:ln w="9540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ln w="9540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1199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25679968"/>
        <c:crosses val="autoZero"/>
        <c:crossBetween val="between"/>
      </c:valAx>
      <c:spPr>
        <a:noFill/>
        <a:ln w="25439">
          <a:noFill/>
        </a:ln>
      </c:spPr>
    </c:plotArea>
    <c:legend>
      <c:legendPos val="b"/>
      <c:layout>
        <c:manualLayout>
          <c:xMode val="edge"/>
          <c:yMode val="edge"/>
          <c:x val="0.24889708360989332"/>
          <c:y val="0.90301714857832283"/>
          <c:w val="0.49316113499259817"/>
          <c:h val="7.2286053921248608E-2"/>
        </c:manualLayout>
      </c:layout>
      <c:overlay val="0"/>
      <c:spPr>
        <a:noFill/>
        <a:ln w="25439">
          <a:noFill/>
        </a:ln>
      </c:spPr>
      <c:txPr>
        <a:bodyPr rot="0" spcFirstLastPara="1" vertOverflow="ellipsis" vert="horz" wrap="square" anchor="ctr" anchorCtr="1"/>
        <a:lstStyle/>
        <a:p>
          <a:pPr>
            <a:defRPr sz="1199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9540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0.67067</cdr:x>
      <cdr:y>0.11727</cdr:y>
    </cdr:from>
    <cdr:to>
      <cdr:x>0.96797</cdr:x>
      <cdr:y>0.61566</cdr:y>
    </cdr:to>
    <cdr:pic>
      <cdr:nvPicPr>
        <cdr:cNvPr id="2" name="Picture 2" descr="C:\Users\Nadezhda\Desktop\2.jpg"/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1"/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5940152" y="576064"/>
          <a:ext cx="2633168" cy="2448272"/>
        </a:xfrm>
        <a:prstGeom xmlns:a="http://schemas.openxmlformats.org/drawingml/2006/main" prst="rect">
          <a:avLst/>
        </a:prstGeom>
        <a:noFill xmlns:a="http://schemas.openxmlformats.org/drawingml/2006/main"/>
      </cdr:spPr>
    </cdr:pic>
  </cdr:relSizeAnchor>
  <cdr:relSizeAnchor xmlns:cdr="http://schemas.openxmlformats.org/drawingml/2006/chartDrawing">
    <cdr:from>
      <cdr:x>0.45929</cdr:x>
      <cdr:y>0.44465</cdr:y>
    </cdr:from>
    <cdr:to>
      <cdr:x>0.56253</cdr:x>
      <cdr:y>0.601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4067944" y="1638182"/>
          <a:ext cx="914395" cy="5760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3400" b="1" dirty="0" smtClean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3,2%</a:t>
          </a:r>
          <a:endParaRPr lang="ru-RU" sz="3400" b="1" dirty="0">
            <a:solidFill>
              <a:srgbClr val="0033C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0.48368</cdr:x>
      <cdr:y>0.11238</cdr:y>
    </cdr:from>
    <cdr:to>
      <cdr:x>0.56627</cdr:x>
      <cdr:y>0.46418</cdr:y>
    </cdr:to>
    <cdr:sp macro="" textlink="">
      <cdr:nvSpPr>
        <cdr:cNvPr id="6" name="Выгнутая вправо стрелка 5"/>
        <cdr:cNvSpPr/>
      </cdr:nvSpPr>
      <cdr:spPr>
        <a:xfrm xmlns:a="http://schemas.openxmlformats.org/drawingml/2006/main">
          <a:off x="4283968" y="414046"/>
          <a:ext cx="731498" cy="1296115"/>
        </a:xfrm>
        <a:prstGeom xmlns:a="http://schemas.openxmlformats.org/drawingml/2006/main" prst="curvedLeftArrow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rgbClr val="0033CC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1AE8E9-CA40-4FDB-B96D-D0177E589DEA}" type="datetimeFigureOut">
              <a:rPr lang="ru-RU" smtClean="0"/>
              <a:pPr/>
              <a:t>23.03.2023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A7F734-A58D-4A3E-8759-C48CA3DDF7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07894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A7F734-A58D-4A3E-8759-C48CA3DDF763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58573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A7F734-A58D-4A3E-8759-C48CA3DDF763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25253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A7F734-A58D-4A3E-8759-C48CA3DDF763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63328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A7F734-A58D-4A3E-8759-C48CA3DDF763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95098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A7F734-A58D-4A3E-8759-C48CA3DDF763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61738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A7F734-A58D-4A3E-8759-C48CA3DDF763}" type="slidenum">
              <a:rPr lang="ru-RU" smtClean="0"/>
              <a:pPr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12949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A7F734-A58D-4A3E-8759-C48CA3DDF763}" type="slidenum">
              <a:rPr lang="ru-RU" smtClean="0"/>
              <a:pPr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18281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A7F734-A58D-4A3E-8759-C48CA3DDF763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61178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A7F734-A58D-4A3E-8759-C48CA3DDF763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67718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A7F734-A58D-4A3E-8759-C48CA3DDF763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33516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A7F734-A58D-4A3E-8759-C48CA3DDF763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57078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A7F734-A58D-4A3E-8759-C48CA3DDF763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48588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A7F734-A58D-4A3E-8759-C48CA3DDF763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9373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A7F734-A58D-4A3E-8759-C48CA3DDF763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30838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A7F734-A58D-4A3E-8759-C48CA3DDF763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44746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028700"/>
            <a:ext cx="7851648" cy="13716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2421402"/>
            <a:ext cx="7854696" cy="131445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23.03.2023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685801"/>
            <a:ext cx="2057400" cy="3908822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85801"/>
            <a:ext cx="6019800" cy="3908822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987552"/>
            <a:ext cx="7772400" cy="1021842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028498"/>
            <a:ext cx="7772400" cy="1132284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40064"/>
            <a:ext cx="4038600" cy="332613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40064"/>
            <a:ext cx="4038600" cy="332613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1436"/>
            <a:ext cx="4040188" cy="494514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394818"/>
            <a:ext cx="4041775" cy="491132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885950"/>
            <a:ext cx="4040188" cy="288429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885950"/>
            <a:ext cx="4041775" cy="288429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305800" cy="85725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85764"/>
            <a:ext cx="2743200" cy="871538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257300"/>
            <a:ext cx="2743200" cy="3429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257300"/>
            <a:ext cx="5111750" cy="3429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831058"/>
            <a:ext cx="5257800" cy="30861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4019827"/>
            <a:ext cx="155448" cy="116586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882747"/>
            <a:ext cx="2212848" cy="1186966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121589"/>
            <a:ext cx="2209800" cy="163449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4767263"/>
            <a:ext cx="609600" cy="27384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899638"/>
            <a:ext cx="4617720" cy="294894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4362450"/>
            <a:ext cx="9163050" cy="7810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4664869"/>
            <a:ext cx="4762500" cy="47863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5358"/>
            <a:ext cx="9163050" cy="7810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5357"/>
            <a:ext cx="4762500" cy="47863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51610"/>
            <a:ext cx="8229600" cy="329184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23.03.2023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4767263"/>
            <a:ext cx="33528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4767263"/>
            <a:ext cx="7620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151806"/>
            <a:ext cx="9180548" cy="486918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8.png"/><Relationship Id="rId7" Type="http://schemas.openxmlformats.org/officeDocument/2006/relationships/image" Target="../media/image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2.jpe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8.png"/><Relationship Id="rId7" Type="http://schemas.openxmlformats.org/officeDocument/2006/relationships/image" Target="../media/image7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8.png"/><Relationship Id="rId7" Type="http://schemas.openxmlformats.org/officeDocument/2006/relationships/image" Target="../media/image8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jpeg"/><Relationship Id="rId5" Type="http://schemas.openxmlformats.org/officeDocument/2006/relationships/image" Target="../media/image82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8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2.jpeg"/><Relationship Id="rId7" Type="http://schemas.openxmlformats.org/officeDocument/2006/relationships/image" Target="../media/image91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0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1.jpeg"/><Relationship Id="rId5" Type="http://schemas.openxmlformats.org/officeDocument/2006/relationships/image" Target="../media/image100.png"/><Relationship Id="rId4" Type="http://schemas.openxmlformats.org/officeDocument/2006/relationships/image" Target="../media/image9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8.png"/><Relationship Id="rId7" Type="http://schemas.openxmlformats.org/officeDocument/2006/relationships/image" Target="../media/image6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g"/><Relationship Id="rId5" Type="http://schemas.openxmlformats.org/officeDocument/2006/relationships/image" Target="../media/image22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31.jpeg"/><Relationship Id="rId3" Type="http://schemas.openxmlformats.org/officeDocument/2006/relationships/image" Target="../media/image13.jpeg"/><Relationship Id="rId7" Type="http://schemas.openxmlformats.org/officeDocument/2006/relationships/image" Target="../media/image26.jpeg"/><Relationship Id="rId12" Type="http://schemas.openxmlformats.org/officeDocument/2006/relationships/image" Target="../media/image3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11" Type="http://schemas.openxmlformats.org/officeDocument/2006/relationships/image" Target="../media/image29.jpeg"/><Relationship Id="rId5" Type="http://schemas.openxmlformats.org/officeDocument/2006/relationships/image" Target="../media/image24.jpeg"/><Relationship Id="rId10" Type="http://schemas.openxmlformats.org/officeDocument/2006/relationships/image" Target="../media/image28.jpeg"/><Relationship Id="rId4" Type="http://schemas.openxmlformats.org/officeDocument/2006/relationships/image" Target="../media/image8.png"/><Relationship Id="rId9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adezhda\Desktop\1612469161_133-p-fon-dlya-shapki-saita-serii-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684" y="0"/>
            <a:ext cx="9148685" cy="51435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46308" y="850472"/>
            <a:ext cx="81410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 Главы Суоярвского муниципального округа о результатах своей деятельности, о результатах деятельности местной администрации за 2022 год</a:t>
            </a:r>
          </a:p>
          <a:p>
            <a:endParaRPr lang="ru-RU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C:\Users\Nadezhda\Desktop\суоярви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71750"/>
            <a:ext cx="9144000" cy="2571750"/>
          </a:xfrm>
          <a:prstGeom prst="rect">
            <a:avLst/>
          </a:prstGeom>
          <a:noFill/>
        </p:spPr>
      </p:pic>
      <p:pic>
        <p:nvPicPr>
          <p:cNvPr id="11266" name="Picture 2" descr="C:\Users\Nadezhda\Desktop\Отчет Главы 2021\флаг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4684" y="-24047"/>
            <a:ext cx="9144000" cy="573528"/>
          </a:xfrm>
          <a:prstGeom prst="rect">
            <a:avLst/>
          </a:prstGeom>
          <a:noFill/>
        </p:spPr>
      </p:pic>
      <p:pic>
        <p:nvPicPr>
          <p:cNvPr id="3" name="Picture 4" descr="C:\Users\Nadezhda\Desktop\suojarvi4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11" y="-24429"/>
            <a:ext cx="936104" cy="1098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adezhda\Desktop\1612469161_133-p-fon-dlya-shapki-saita-serii-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8685" cy="5143500"/>
          </a:xfrm>
          <a:prstGeom prst="rect">
            <a:avLst/>
          </a:prstGeom>
          <a:noFill/>
        </p:spPr>
      </p:pic>
      <p:pic>
        <p:nvPicPr>
          <p:cNvPr id="3" name="Picture 2" descr="C:\Users\Admin2\Downloads\суоярвский_ра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41481"/>
            <a:ext cx="1008112" cy="1230629"/>
          </a:xfrm>
          <a:prstGeom prst="rect">
            <a:avLst/>
          </a:prstGeom>
          <a:ln>
            <a:noFill/>
          </a:ln>
          <a:effectLst>
            <a:outerShdw blurRad="177800" sx="106000" sy="106000" algn="ctr" rotWithShape="0">
              <a:prstClr val="black">
                <a:alpha val="54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108114" y="141481"/>
            <a:ext cx="5197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СУОЯРВСКИЙ  МУНИЦИПАЛЬНЫЙ  ОКРУГ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0129705"/>
              </p:ext>
            </p:extLst>
          </p:nvPr>
        </p:nvGraphicFramePr>
        <p:xfrm>
          <a:off x="1" y="1599642"/>
          <a:ext cx="9144000" cy="35438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07798"/>
                <a:gridCol w="1688202"/>
                <a:gridCol w="3048000"/>
              </a:tblGrid>
              <a:tr h="948039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вид экономической деятельности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количество субъектов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% к общему количеству субъектов МСП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549260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розничная торговля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102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31,1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549260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лесное</a:t>
                      </a:r>
                      <a:r>
                        <a:rPr lang="ru-RU" sz="1800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хозяйство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5,5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549260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сельское хозяйство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4,8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948039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гостиницы и предприятия общественного питания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283900" y="598433"/>
            <a:ext cx="78488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МАЛОЕ И СРЕДНЕЕ ПРЕДПРИНИМАТЕЛЬСТВО</a:t>
            </a:r>
          </a:p>
        </p:txBody>
      </p:sp>
      <p:sp>
        <p:nvSpPr>
          <p:cNvPr id="8" name="Стрелка вниз 7"/>
          <p:cNvSpPr/>
          <p:nvPr/>
        </p:nvSpPr>
        <p:spPr>
          <a:xfrm>
            <a:off x="2546759" y="1137196"/>
            <a:ext cx="4320480" cy="270030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adezhda\Desktop\1612469161_133-p-fon-dlya-shapki-saita-serii-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684" y="0"/>
            <a:ext cx="9148685" cy="5143500"/>
          </a:xfrm>
          <a:prstGeom prst="rect">
            <a:avLst/>
          </a:prstGeom>
          <a:noFill/>
        </p:spPr>
      </p:pic>
      <p:pic>
        <p:nvPicPr>
          <p:cNvPr id="3" name="Picture 2" descr="C:\Users\Admin2\Downloads\суоярвский_ра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41481"/>
            <a:ext cx="1008112" cy="1230629"/>
          </a:xfrm>
          <a:prstGeom prst="rect">
            <a:avLst/>
          </a:prstGeom>
          <a:ln>
            <a:noFill/>
          </a:ln>
          <a:effectLst>
            <a:outerShdw blurRad="177800" sx="106000" sy="106000" algn="ctr" rotWithShape="0">
              <a:prstClr val="black">
                <a:alpha val="54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970773" y="114186"/>
            <a:ext cx="5197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СУОЯРВСКИЙ  МУНИЦИПАЛЬНЫЙ  ОКРУГ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37210" y="445192"/>
            <a:ext cx="806489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РЕАЛИЗОВАННЫЕ МЕРЫ ПОДДЕРЖКИ </a:t>
            </a:r>
          </a:p>
          <a:p>
            <a:pPr algn="ctr"/>
            <a:r>
              <a:rPr lang="ru-RU" sz="22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МСП  В СУОЯРВСКОМ РАЙОНЕ</a:t>
            </a:r>
            <a:endParaRPr lang="ru-RU" sz="2200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457152" y="1270960"/>
            <a:ext cx="2736304" cy="324036"/>
          </a:xfrm>
          <a:prstGeom prst="roundRect">
            <a:avLst>
              <a:gd name="adj" fmla="val 319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4,994 ТЫС. РУБ.</a:t>
            </a:r>
            <a:endParaRPr lang="ru-RU" sz="20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трелка вправо 6"/>
          <p:cNvSpPr/>
          <p:nvPr/>
        </p:nvSpPr>
        <p:spPr>
          <a:xfrm>
            <a:off x="4355976" y="1329612"/>
            <a:ext cx="1152128" cy="270030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692300" y="1252959"/>
            <a:ext cx="2880320" cy="324036"/>
          </a:xfrm>
          <a:prstGeom prst="roundRect">
            <a:avLst>
              <a:gd name="adj" fmla="val 901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45 РАБОЧИХ МЕСТ</a:t>
            </a:r>
            <a:endParaRPr lang="ru-RU" sz="20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6778381"/>
              </p:ext>
            </p:extLst>
          </p:nvPr>
        </p:nvGraphicFramePr>
        <p:xfrm>
          <a:off x="0" y="1707653"/>
          <a:ext cx="9144000" cy="3473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72200"/>
                <a:gridCol w="2771800"/>
              </a:tblGrid>
              <a:tr h="567470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МЕРА ПОДДЕРЖКИ</a:t>
                      </a:r>
                      <a:endParaRPr lang="ru-RU" sz="12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9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2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ПОЛУЧАТЕЛЕЙ</a:t>
                      </a:r>
                      <a:endParaRPr lang="ru-RU" sz="12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890681"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субсидирование части затрат субъектов малого и среднего предпринимательства, физических лиц, не являющихся индивидуальными предпринимателями и применяющих специальный налоговый режим «Налог на профессиональный доход», на приобретение оборудования и программного обеспечения для маркировки товаров средствами идентификации и вывода из оборота маркированных товаров </a:t>
                      </a:r>
                      <a:endParaRPr lang="ru-RU" sz="110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1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036723"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субсидирование части затрат субъектов малого и среднего предпринимательства, физических лиц, не являющихся индивидуальными предпринимателями и применяющих специальный налоговый режим «Налог на профессиональный доход», связанных с уплатой процентов по кредитам, привлеченным в российских кредитных организациях,  на оплату фактически понесенных расходов  на приобретение и (или) модернизацию основных средств и (или) пополнение оборотных средств, в том числе по кредитам, полученным для рефинансирования таких кредитов </a:t>
                      </a:r>
                      <a:endParaRPr lang="ru-RU" sz="11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1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940973">
                <a:tc>
                  <a:txBody>
                    <a:bodyPr/>
                    <a:lstStyle/>
                    <a:p>
                      <a:pPr algn="ctr"/>
                      <a:r>
                        <a:rPr kumimoji="0" lang="ru-RU" sz="1100" b="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b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субсидирование части затрат субъектов малого и среднего предпринимательства, физических лиц, не являющихся индивидуальными предпринимателями и применяющих специальный налоговый режим «Налог на профессиональный доход», связанных с приобретением объектов основных средств в целях создания, и (или) развития, и (или) модернизации производства товаров (работ, услуг)</a:t>
                      </a:r>
                      <a:endParaRPr lang="ru-RU" sz="11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11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adezhda\Desktop\1612469161_133-p-fon-dlya-shapki-saita-serii-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684" y="0"/>
            <a:ext cx="9148685" cy="5143500"/>
          </a:xfrm>
          <a:prstGeom prst="rect">
            <a:avLst/>
          </a:prstGeom>
          <a:noFill/>
        </p:spPr>
      </p:pic>
      <p:pic>
        <p:nvPicPr>
          <p:cNvPr id="3" name="Picture 2" descr="C:\Users\Admin2\Downloads\суоярвский_ра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41481"/>
            <a:ext cx="1008112" cy="1230629"/>
          </a:xfrm>
          <a:prstGeom prst="rect">
            <a:avLst/>
          </a:prstGeom>
          <a:ln>
            <a:noFill/>
          </a:ln>
          <a:effectLst>
            <a:outerShdw blurRad="177800" sx="106000" sy="106000" algn="ctr" rotWithShape="0">
              <a:prstClr val="black">
                <a:alpha val="54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117131" y="114186"/>
            <a:ext cx="5197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СУОЯРВСКИЙ  МУНИЦИПАЛЬНЫЙ  ОКРУГ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456122"/>
            <a:ext cx="806489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РЕАЛИЗОВАННЫЕ МЕРЫ ПОДДЕРЖКИ </a:t>
            </a:r>
          </a:p>
          <a:p>
            <a:pPr algn="ctr"/>
            <a:r>
              <a:rPr lang="ru-RU" sz="22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МСП  В СУОЯРВСКОМ РАЙОНЕ</a:t>
            </a:r>
            <a:endParaRPr lang="ru-RU" sz="2200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4142761"/>
              </p:ext>
            </p:extLst>
          </p:nvPr>
        </p:nvGraphicFramePr>
        <p:xfrm>
          <a:off x="0" y="1491627"/>
          <a:ext cx="9144000" cy="36518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72200"/>
                <a:gridCol w="2771800"/>
              </a:tblGrid>
              <a:tr h="662356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МЕРА ПОДДЕРЖКИ</a:t>
                      </a:r>
                      <a:endParaRPr lang="ru-RU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9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2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ПОЛУЧАТЕЛЕЙ</a:t>
                      </a:r>
                      <a:endParaRPr lang="ru-RU" sz="12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898521"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субсидирование части затрат субъектов малого и среднего предпринимательства, физических лиц, не являющихся индивидуальными предпринимателями и применяющих специальный налоговый режим «Налог на профессиональный доход», на электрическую энергию, тепловую энергию, водоснабжение, водоотведение </a:t>
                      </a:r>
                      <a:endParaRPr lang="ru-RU" sz="110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1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16868"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возмещение части затрат субъектов малого и среднего предпринимательства на приобретение древесного топлива </a:t>
                      </a:r>
                      <a:endParaRPr lang="ru-RU" sz="11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1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762947"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субсидирование части затрат субъектов малого и среднего предпринимательства на оплату арендных платежей за помещения, не относящиеся к жилому фонду; приобретение бактерицидных облучателей и оборудования для обеззараживания воздуха и поверхностей помещений, защитных экранов (перегородок) между персоналом и потребителями (посетителями) </a:t>
                      </a:r>
                      <a:endParaRPr lang="ru-RU" sz="11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1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911181">
                <a:tc>
                  <a:txBody>
                    <a:bodyPr/>
                    <a:lstStyle/>
                    <a:p>
                      <a:pPr algn="ctr"/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субсидирование части затрат субъектов малого и среднего предпринимательства, физических лиц, не являющихся индивидуальными предпринимателями и применяющих специальный налоговый режим «Налог на профессиональный доход», по уплате лизинговых платежей по договорам финансовой аренды (лизинга), заключенным с российскими лизинговыми организациями </a:t>
                      </a:r>
                      <a:endParaRPr lang="ru-RU" sz="11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Стрелка вниз 7"/>
          <p:cNvSpPr/>
          <p:nvPr/>
        </p:nvSpPr>
        <p:spPr>
          <a:xfrm>
            <a:off x="2555776" y="1222275"/>
            <a:ext cx="4320480" cy="216024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adezhda\Desktop\1612469161_133-p-fon-dlya-shapki-saita-serii-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8685" cy="5143500"/>
          </a:xfrm>
          <a:prstGeom prst="rect">
            <a:avLst/>
          </a:prstGeom>
          <a:noFill/>
        </p:spPr>
      </p:pic>
      <p:pic>
        <p:nvPicPr>
          <p:cNvPr id="3" name="Picture 2" descr="C:\Users\Admin2\Downloads\суоярвский_ра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41481"/>
            <a:ext cx="1008112" cy="1230629"/>
          </a:xfrm>
          <a:prstGeom prst="rect">
            <a:avLst/>
          </a:prstGeom>
          <a:ln>
            <a:noFill/>
          </a:ln>
          <a:effectLst>
            <a:outerShdw blurRad="177800" sx="106000" sy="106000" algn="ctr" rotWithShape="0">
              <a:prstClr val="black">
                <a:alpha val="54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975457" y="115847"/>
            <a:ext cx="5197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СУОЯРВСКИЙ  МУНИЦИПАЛЬНЫЙ  ОКРУГ</a:t>
            </a:r>
          </a:p>
        </p:txBody>
      </p:sp>
      <p:pic>
        <p:nvPicPr>
          <p:cNvPr id="1026" name="Picture 2" descr="C:\Users\Nadezhda\Desktop\Отчет Главы 2021\МСП нац. проекты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17071" y="1139394"/>
            <a:ext cx="3960440" cy="219874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827584" y="471324"/>
            <a:ext cx="799288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РЕАЛИЗОВАННЫЕ МЕРЫ ПОДДЕРЖКИ МСП</a:t>
            </a:r>
            <a:endParaRPr lang="ru-RU" sz="2200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C:\Users\Nadezhda\Desktop\Отчет Главы 2021\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707654"/>
            <a:ext cx="1584176" cy="1069319"/>
          </a:xfrm>
          <a:prstGeom prst="rect">
            <a:avLst/>
          </a:prstGeom>
          <a:noFill/>
        </p:spPr>
      </p:pic>
      <p:pic>
        <p:nvPicPr>
          <p:cNvPr id="1030" name="Picture 6" descr="C:\Users\Nadezhda\Desktop\Отчет Главы 2021\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576" y="3939902"/>
            <a:ext cx="1872208" cy="994610"/>
          </a:xfrm>
          <a:prstGeom prst="rect">
            <a:avLst/>
          </a:prstGeom>
          <a:noFill/>
        </p:spPr>
      </p:pic>
      <p:pic>
        <p:nvPicPr>
          <p:cNvPr id="1032" name="Picture 8" descr="C:\Users\Nadezhda\Desktop\Отчет Главы 2021\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2859782"/>
            <a:ext cx="2267744" cy="956705"/>
          </a:xfrm>
          <a:prstGeom prst="rect">
            <a:avLst/>
          </a:prstGeom>
          <a:noFill/>
        </p:spPr>
      </p:pic>
      <p:pic>
        <p:nvPicPr>
          <p:cNvPr id="1033" name="Picture 9" descr="C:\Users\Nadezhda\Desktop\Отчет Главы 2021\галочка.jpe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83768" y="2931790"/>
            <a:ext cx="590199" cy="418784"/>
          </a:xfrm>
          <a:prstGeom prst="rect">
            <a:avLst/>
          </a:prstGeom>
          <a:noFill/>
        </p:spPr>
      </p:pic>
      <p:pic>
        <p:nvPicPr>
          <p:cNvPr id="14" name="Picture 9" descr="C:\Users\Nadezhda\Desktop\Отчет Главы 2021\галочка.jpe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07704" y="1779662"/>
            <a:ext cx="590199" cy="418784"/>
          </a:xfrm>
          <a:prstGeom prst="rect">
            <a:avLst/>
          </a:prstGeom>
          <a:noFill/>
        </p:spPr>
      </p:pic>
      <p:pic>
        <p:nvPicPr>
          <p:cNvPr id="15" name="Picture 9" descr="C:\Users\Nadezhda\Desktop\Отчет Главы 2021\галочка.jpe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27784" y="3867894"/>
            <a:ext cx="590199" cy="418784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2267744" y="1851670"/>
            <a:ext cx="3672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Создание условий для </a:t>
            </a:r>
          </a:p>
          <a:p>
            <a:pPr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легкого старта и </a:t>
            </a:r>
          </a:p>
          <a:p>
            <a:pPr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комфортного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 ведения бизнеса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987824" y="4011910"/>
            <a:ext cx="54726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Создание благоприятных условий для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осуществления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 деятельности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</a:rPr>
              <a:t>самозанятыми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  гражданами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843808" y="3075806"/>
            <a:ext cx="4896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Акселерация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 субъектов малого и среднего предпринимательства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adezhda\Desktop\1612469161_133-p-fon-dlya-shapki-saita-serii-2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8685" cy="5143500"/>
          </a:xfrm>
          <a:prstGeom prst="rect">
            <a:avLst/>
          </a:prstGeom>
          <a:noFill/>
        </p:spPr>
      </p:pic>
      <p:pic>
        <p:nvPicPr>
          <p:cNvPr id="3" name="Picture 2" descr="C:\Users\Admin2\Downloads\суоярвский_ра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87475"/>
            <a:ext cx="1008112" cy="1230629"/>
          </a:xfrm>
          <a:prstGeom prst="rect">
            <a:avLst/>
          </a:prstGeom>
          <a:ln>
            <a:noFill/>
          </a:ln>
          <a:effectLst>
            <a:outerShdw blurRad="177800" sx="106000" sy="106000" algn="ctr" rotWithShape="0">
              <a:prstClr val="black">
                <a:alpha val="54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943124" y="118833"/>
            <a:ext cx="5197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СУОЯРВСКИЙ  МУНИЦИПАЛЬНЫЙ  ОКРУГ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43608" y="486622"/>
            <a:ext cx="78488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ИНВЕСТИЦИОННАЯ ДЕЯТЕЛЬНОСТЬ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5073710"/>
              </p:ext>
            </p:extLst>
          </p:nvPr>
        </p:nvGraphicFramePr>
        <p:xfrm>
          <a:off x="0" y="1389264"/>
          <a:ext cx="9144000" cy="35904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08714"/>
                <a:gridCol w="4735286"/>
              </a:tblGrid>
              <a:tr h="480060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РЕАЛИЗОВАННЫЕ ИНВЕСТИЦИОННЫЕ ПРОЕКТЫ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ПЛАНИРУЮТСЯ К РЕАЛИЗАЦИИ ИНВЕСТИЦИОННЫЕ ПРОЕКТЫ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491495"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СТРОИТЕЛЬСТВО КОТЕЛЬНОЙ МОЩНОСТЬЮ 18МВт (2015)</a:t>
                      </a:r>
                      <a:endParaRPr lang="ru-RU" sz="11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100" b="1" dirty="0" smtClean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kumimoji="0" lang="ru-RU" sz="1100" b="1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ОРГНАНИЗАЦИЯ СЕТИ</a:t>
                      </a:r>
                      <a:r>
                        <a:rPr kumimoji="0" lang="ru-RU" sz="1100" b="1" kern="12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МИНИПЕКАРЕН </a:t>
                      </a:r>
                      <a:r>
                        <a:rPr kumimoji="0" lang="ru-RU" sz="1100" b="1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НА ТЕРРИТОРИИ СУОЯРВСКОГО РАЙОНА (г. Суоярви – 3,</a:t>
                      </a:r>
                      <a:r>
                        <a:rPr kumimoji="0" lang="ru-RU" sz="1100" b="1" kern="12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kumimoji="0" lang="ru-RU" sz="1100" b="1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п. Поросозеро – 1, п. Леппясюрья – 1.) </a:t>
                      </a:r>
                    </a:p>
                    <a:p>
                      <a:pPr algn="ctr"/>
                      <a:r>
                        <a:rPr kumimoji="0" lang="ru-RU" sz="1100" b="1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ООО «Суоярвский хлебозавод» (2023-2025)</a:t>
                      </a:r>
                      <a:endParaRPr kumimoji="0" lang="ru-RU" sz="1100" b="1" kern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4290" marB="3429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54239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СТРОИТЕЛЬСТВО ЧАЙНОЙ ФАБРИКИ ПО ПРОИЗВОДСТВУ ЧАЯ ИЗ КИПРЕЯ (2018)</a:t>
                      </a:r>
                      <a:endParaRPr lang="ru-RU" sz="11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82930"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СОЗДАНИЕ</a:t>
                      </a:r>
                      <a:r>
                        <a:rPr lang="ru-RU" sz="1100" b="1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КРЕСТЬЯНСКОГО  </a:t>
                      </a:r>
                    </a:p>
                    <a:p>
                      <a:pPr algn="ctr"/>
                      <a:r>
                        <a:rPr lang="ru-RU" sz="1100" b="1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(ФЕРМЕРСКОГО ) ХОЗЯЙСТВА</a:t>
                      </a:r>
                    </a:p>
                    <a:p>
                      <a:pPr algn="ctr"/>
                      <a:r>
                        <a:rPr lang="ru-RU" sz="1100" b="1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(2018)</a:t>
                      </a:r>
                    </a:p>
                  </a:txBody>
                  <a:tcPr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СТРОИТЕЛЬСТВО</a:t>
                      </a:r>
                      <a:r>
                        <a:rPr lang="ru-RU" sz="1100" b="1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ЦЕХА ПО ПЕРЕРАБОТКЕ</a:t>
                      </a:r>
                    </a:p>
                    <a:p>
                      <a:pPr algn="ctr"/>
                      <a:r>
                        <a:rPr lang="ru-RU" sz="1100" b="1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РЫБЫ В П.ЛОЙМОЛА, </a:t>
                      </a:r>
                    </a:p>
                    <a:p>
                      <a:pPr algn="ctr"/>
                      <a:r>
                        <a:rPr lang="ru-RU" sz="1100" b="1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ООО «УКСА»</a:t>
                      </a:r>
                      <a:endParaRPr lang="ru-RU" sz="1100" b="1" dirty="0" smtClean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100" b="1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(2022-2025)</a:t>
                      </a:r>
                      <a:endParaRPr lang="ru-RU" sz="11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150484">
                <a:tc>
                  <a:txBody>
                    <a:bodyPr/>
                    <a:lstStyle/>
                    <a:p>
                      <a:pPr algn="ctr"/>
                      <a:r>
                        <a:rPr kumimoji="0" lang="ru-RU" sz="1100" b="1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ОБУСТРОЙСТВО АВТОСЕРВИСА </a:t>
                      </a:r>
                    </a:p>
                    <a:p>
                      <a:pPr algn="ctr"/>
                      <a:r>
                        <a:rPr kumimoji="0" lang="ru-RU" sz="1100" b="1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«АВТО-ДВОР»</a:t>
                      </a:r>
                      <a:r>
                        <a:rPr kumimoji="0" lang="ru-RU" sz="1100" b="1" kern="12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100" b="1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(2021)</a:t>
                      </a:r>
                      <a:endParaRPr lang="ru-RU" sz="1100" b="1" baseline="0" dirty="0" smtClean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1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491495">
                <a:tc>
                  <a:txBody>
                    <a:bodyPr/>
                    <a:lstStyle/>
                    <a:p>
                      <a:pPr algn="ctr"/>
                      <a:r>
                        <a:rPr kumimoji="0" lang="ru-RU" sz="1100" b="1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СТРОИТЕЛЬСТВО ФОКА В ГОРОДЕ СУОЯРВИ</a:t>
                      </a:r>
                      <a:r>
                        <a:rPr kumimoji="0" lang="ru-RU" sz="1100" b="1" kern="12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100" b="1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(2016)</a:t>
                      </a:r>
                      <a:endParaRPr lang="ru-RU" sz="1100" b="1" baseline="0" dirty="0" smtClean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100" b="1" dirty="0" smtClean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1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МОДЕРНИЗАЦИЯ</a:t>
                      </a:r>
                      <a:r>
                        <a:rPr lang="ru-RU" sz="1100" b="1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ПРОИЗВОДСТВЕННЫХ МОЩНОСТЕЙЛЕСОПИЛЬНОГО ЗАВОДА КОМПАНИИ </a:t>
                      </a:r>
                      <a:r>
                        <a:rPr lang="ru-RU" sz="11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11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ООО «ФОРЕСТ-ТРЕВЕЛ» В ГОРОДЕ СУОЯРВИ </a:t>
                      </a:r>
                    </a:p>
                    <a:p>
                      <a:pPr algn="ctr"/>
                      <a:r>
                        <a:rPr lang="ru-RU" sz="11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РЕСПУБЛИКИ КАРЕЛИЯ</a:t>
                      </a:r>
                    </a:p>
                    <a:p>
                      <a:pPr algn="ctr"/>
                      <a:r>
                        <a:rPr lang="ru-RU" sz="11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(2022-2025)</a:t>
                      </a:r>
                      <a:endParaRPr lang="ru-RU" sz="11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582930">
                <a:tc>
                  <a:txBody>
                    <a:bodyPr/>
                    <a:lstStyle/>
                    <a:p>
                      <a:pPr algn="ctr"/>
                      <a:r>
                        <a:rPr lang="ru-RU" sz="1100" b="1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РЕКОНСТРУКЦИЯ ГОРОДСКОГО СТАДИОНА В ГОРОДЕ СУОЯРВИ</a:t>
                      </a:r>
                    </a:p>
                    <a:p>
                      <a:pPr algn="ctr"/>
                      <a:r>
                        <a:rPr lang="ru-RU" sz="1100" b="1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(2019)</a:t>
                      </a:r>
                    </a:p>
                  </a:txBody>
                  <a:tcPr marT="34290" marB="3429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Стрелка вниз 6"/>
          <p:cNvSpPr/>
          <p:nvPr/>
        </p:nvSpPr>
        <p:spPr>
          <a:xfrm>
            <a:off x="2414102" y="974787"/>
            <a:ext cx="4320480" cy="258522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adezhda\Desktop\1612469161_133-p-fon-dlya-shapki-saita-serii-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8685" cy="5143500"/>
          </a:xfrm>
          <a:prstGeom prst="rect">
            <a:avLst/>
          </a:prstGeom>
          <a:noFill/>
        </p:spPr>
      </p:pic>
      <p:pic>
        <p:nvPicPr>
          <p:cNvPr id="3" name="Picture 2" descr="C:\Users\Admin2\Downloads\суоярвский_ра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41481"/>
            <a:ext cx="1008112" cy="1230629"/>
          </a:xfrm>
          <a:prstGeom prst="rect">
            <a:avLst/>
          </a:prstGeom>
          <a:ln>
            <a:noFill/>
          </a:ln>
          <a:effectLst>
            <a:outerShdw blurRad="177800" sx="106000" sy="106000" algn="ctr" rotWithShape="0">
              <a:prstClr val="black">
                <a:alpha val="54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108114" y="73682"/>
            <a:ext cx="5197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СУОЯРВСКИЙ  МУНИЦИПАЛЬНЫЙ  ОКРУГ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269214" y="449518"/>
            <a:ext cx="7848872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И ИСПОЛНЕНИЕ  БЮДЖЕТА</a:t>
            </a:r>
            <a:endParaRPr lang="ru-RU" sz="25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трелка вниз 9"/>
          <p:cNvSpPr/>
          <p:nvPr/>
        </p:nvSpPr>
        <p:spPr>
          <a:xfrm>
            <a:off x="2546759" y="964579"/>
            <a:ext cx="4320480" cy="270030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4382745"/>
              </p:ext>
            </p:extLst>
          </p:nvPr>
        </p:nvGraphicFramePr>
        <p:xfrm>
          <a:off x="179512" y="1491630"/>
          <a:ext cx="8784976" cy="3618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6244"/>
                <a:gridCol w="2196244"/>
                <a:gridCol w="2196244"/>
                <a:gridCol w="2196244"/>
              </a:tblGrid>
              <a:tr h="91348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ФАКТИЧЕСКОЕ ИСПОЛНЕНИЕ, 2021 г.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ПЛАНОВЫЕ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ПОКАЗАТЕЛИ </a:t>
                      </a:r>
                    </a:p>
                    <a:p>
                      <a:pPr algn="ctr"/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2022 г.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ФАКТИЧЕСКОЕ ИСПОЛНЕНИЕ, 2022 г.</a:t>
                      </a:r>
                    </a:p>
                    <a:p>
                      <a:pPr algn="ctr"/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53605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всего</a:t>
                      </a:r>
                      <a:endParaRPr lang="ru-RU" sz="1400" b="1" dirty="0">
                        <a:solidFill>
                          <a:schemeClr val="bg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895 689,8</a:t>
                      </a:r>
                      <a:endParaRPr lang="ru-RU" sz="1800" b="1" dirty="0">
                        <a:solidFill>
                          <a:schemeClr val="bg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2 058</a:t>
                      </a:r>
                      <a:r>
                        <a:rPr lang="ru-RU" sz="1800" b="1" baseline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215,1</a:t>
                      </a:r>
                      <a:endParaRPr lang="ru-RU" sz="1800" b="1" dirty="0">
                        <a:solidFill>
                          <a:schemeClr val="bg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1 970 384,5</a:t>
                      </a:r>
                      <a:endParaRPr lang="ru-RU" sz="1800" b="1" dirty="0">
                        <a:solidFill>
                          <a:schemeClr val="bg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53605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</a:t>
                      </a:r>
                      <a:r>
                        <a:rPr lang="ru-RU" sz="1400" b="1" baseline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них</a:t>
                      </a:r>
                      <a:r>
                        <a:rPr lang="en-US" sz="1400" b="1" baseline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ru-RU" sz="1400" b="1" dirty="0">
                        <a:solidFill>
                          <a:schemeClr val="bg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endParaRPr lang="ru-RU" sz="1800" b="1" dirty="0">
                        <a:solidFill>
                          <a:schemeClr val="bg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800" b="1" dirty="0">
                        <a:solidFill>
                          <a:schemeClr val="bg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800" b="1" dirty="0">
                        <a:solidFill>
                          <a:schemeClr val="bg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00941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и неналоговые доходы</a:t>
                      </a:r>
                      <a:endParaRPr lang="ru-RU" sz="1400" b="1" dirty="0">
                        <a:solidFill>
                          <a:schemeClr val="bg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129 606,6</a:t>
                      </a:r>
                      <a:endParaRPr lang="ru-RU" sz="1800" b="1" dirty="0">
                        <a:solidFill>
                          <a:schemeClr val="bg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135 326,5</a:t>
                      </a:r>
                      <a:endParaRPr lang="ru-RU" sz="1800" b="1" dirty="0">
                        <a:solidFill>
                          <a:schemeClr val="bg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133 214,2</a:t>
                      </a:r>
                      <a:endParaRPr lang="ru-RU" sz="1800" b="1" dirty="0">
                        <a:solidFill>
                          <a:schemeClr val="bg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500941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  <a:endParaRPr lang="ru-RU" sz="1400" b="1" dirty="0">
                        <a:solidFill>
                          <a:schemeClr val="bg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766 083,2</a:t>
                      </a:r>
                      <a:endParaRPr lang="ru-RU" sz="1800" b="1" dirty="0">
                        <a:solidFill>
                          <a:schemeClr val="bg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800" b="1" baseline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922 888,6</a:t>
                      </a:r>
                      <a:endParaRPr lang="ru-RU" sz="1800" b="1" dirty="0">
                        <a:solidFill>
                          <a:schemeClr val="bg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1 837 170,2</a:t>
                      </a:r>
                      <a:endParaRPr lang="ru-RU" sz="1800" b="1" dirty="0">
                        <a:solidFill>
                          <a:schemeClr val="bg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406083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Расходы,</a:t>
                      </a:r>
                      <a:r>
                        <a:rPr lang="ru-RU" sz="1400" b="1" baseline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всего</a:t>
                      </a:r>
                      <a:endParaRPr lang="ru-RU" sz="1400" b="1" dirty="0">
                        <a:solidFill>
                          <a:schemeClr val="bg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897 973,8</a:t>
                      </a:r>
                      <a:endParaRPr lang="ru-RU" sz="1800" b="1" dirty="0">
                        <a:solidFill>
                          <a:schemeClr val="bg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2 069 791,1</a:t>
                      </a:r>
                      <a:endParaRPr lang="ru-RU" sz="1800" b="1" dirty="0">
                        <a:solidFill>
                          <a:schemeClr val="bg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1 974 898,4</a:t>
                      </a:r>
                      <a:endParaRPr lang="ru-RU" sz="1800" b="1" dirty="0">
                        <a:solidFill>
                          <a:schemeClr val="bg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499737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Дефицит/профицит</a:t>
                      </a:r>
                      <a:endParaRPr lang="ru-RU" sz="1400" b="1" dirty="0">
                        <a:solidFill>
                          <a:schemeClr val="bg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- 2 284</a:t>
                      </a:r>
                      <a:endParaRPr lang="ru-RU" sz="1800" b="1" dirty="0">
                        <a:solidFill>
                          <a:schemeClr val="bg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- 11 576</a:t>
                      </a:r>
                      <a:endParaRPr lang="ru-RU" sz="1800" b="1" dirty="0">
                        <a:solidFill>
                          <a:schemeClr val="bg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800" b="1" baseline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4 513,9</a:t>
                      </a:r>
                      <a:endParaRPr lang="ru-RU" sz="1800" b="1" dirty="0">
                        <a:solidFill>
                          <a:schemeClr val="bg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adezhda\Desktop\1612469161_133-p-fon-dlya-shapki-saita-serii-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8685" cy="5143500"/>
          </a:xfrm>
          <a:prstGeom prst="rect">
            <a:avLst/>
          </a:prstGeom>
          <a:noFill/>
        </p:spPr>
      </p:pic>
      <p:pic>
        <p:nvPicPr>
          <p:cNvPr id="3" name="Picture 2" descr="C:\Users\Admin2\Downloads\суоярвский_ра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41481"/>
            <a:ext cx="1008112" cy="1230629"/>
          </a:xfrm>
          <a:prstGeom prst="rect">
            <a:avLst/>
          </a:prstGeom>
          <a:ln>
            <a:noFill/>
          </a:ln>
          <a:effectLst>
            <a:outerShdw blurRad="177800" sx="106000" sy="106000" algn="ctr" rotWithShape="0">
              <a:prstClr val="black">
                <a:alpha val="54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975457" y="117497"/>
            <a:ext cx="5197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СУОЯРВСКИЙ  МУНИЦИПАЛЬНЫЙ  ОКРУГ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19572" y="445006"/>
            <a:ext cx="784887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 И ИСПОЛНЕНИЕ  БЮДЖЕТА</a:t>
            </a:r>
            <a:endParaRPr lang="ru-RU" sz="26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43608" y="1231089"/>
            <a:ext cx="7632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НАПРАВЛЕННОСТЬ БЮДЖЕТА – </a:t>
            </a:r>
            <a:r>
              <a:rPr lang="ru-RU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36,8%</a:t>
            </a:r>
            <a:r>
              <a:rPr lang="ru-RU" sz="20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Стрелка вниз 16"/>
          <p:cNvSpPr/>
          <p:nvPr/>
        </p:nvSpPr>
        <p:spPr>
          <a:xfrm>
            <a:off x="2414102" y="1825294"/>
            <a:ext cx="4320480" cy="270030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с двумя усеченными противолежащими углами 1"/>
          <p:cNvSpPr/>
          <p:nvPr/>
        </p:nvSpPr>
        <p:spPr>
          <a:xfrm>
            <a:off x="251520" y="2436339"/>
            <a:ext cx="3528392" cy="648072"/>
          </a:xfrm>
          <a:prstGeom prst="snip2DiagRect">
            <a:avLst/>
          </a:prstGeom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ДОШКОЛЬНОЕ  ОБРАЗОВАНИЕ</a:t>
            </a: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110 153 536   руб.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с двумя усеченными противолежащими углами 11"/>
          <p:cNvSpPr/>
          <p:nvPr/>
        </p:nvSpPr>
        <p:spPr>
          <a:xfrm>
            <a:off x="251520" y="3320286"/>
            <a:ext cx="3528392" cy="648072"/>
          </a:xfrm>
          <a:prstGeom prst="snip2DiagRect">
            <a:avLst/>
          </a:prstGeom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ОБЩЕЕ  ОБРАЗОВАНИЕ</a:t>
            </a: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492 018 208   руб.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с двумя усеченными противолежащими углами 12"/>
          <p:cNvSpPr/>
          <p:nvPr/>
        </p:nvSpPr>
        <p:spPr>
          <a:xfrm>
            <a:off x="251520" y="4206814"/>
            <a:ext cx="3528392" cy="813207"/>
          </a:xfrm>
          <a:prstGeom prst="snip2DiagRect">
            <a:avLst/>
          </a:prstGeom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ДОПОЛНИТЕЛЬНОЕ ОБРАЗОВАНИЕ</a:t>
            </a: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23 349 411   руб.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с двумя усеченными противолежащими углами 13"/>
          <p:cNvSpPr/>
          <p:nvPr/>
        </p:nvSpPr>
        <p:spPr>
          <a:xfrm>
            <a:off x="5364088" y="2436339"/>
            <a:ext cx="3528392" cy="648072"/>
          </a:xfrm>
          <a:prstGeom prst="snip2DiagRect">
            <a:avLst/>
          </a:prstGeom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МОЛОДЕЖНАЯ ПОЛИТИКА</a:t>
            </a: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1 894 424   руб.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с двумя усеченными противолежащими углами 15"/>
          <p:cNvSpPr/>
          <p:nvPr/>
        </p:nvSpPr>
        <p:spPr>
          <a:xfrm>
            <a:off x="5364088" y="3317565"/>
            <a:ext cx="3528392" cy="648072"/>
          </a:xfrm>
          <a:prstGeom prst="snip2DiagRect">
            <a:avLst/>
          </a:prstGeom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643 730 352   руб.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с двумя усеченными противолежащими углами 17"/>
          <p:cNvSpPr/>
          <p:nvPr/>
        </p:nvSpPr>
        <p:spPr>
          <a:xfrm>
            <a:off x="5371621" y="4206815"/>
            <a:ext cx="3528392" cy="813206"/>
          </a:xfrm>
          <a:prstGeom prst="snip2DiagRect">
            <a:avLst/>
          </a:prstGeom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ДРУГИЕ ВОПРОСЫ В </a:t>
            </a: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 ОБРАЗОВАНИЯ</a:t>
            </a: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16 314 774   руб.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adezhda\Desktop\1612469161_133-p-fon-dlya-shapki-saita-serii-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8685" cy="5143500"/>
          </a:xfrm>
          <a:prstGeom prst="rect">
            <a:avLst/>
          </a:prstGeom>
          <a:noFill/>
        </p:spPr>
      </p:pic>
      <p:pic>
        <p:nvPicPr>
          <p:cNvPr id="3" name="Picture 2" descr="C:\Users\Admin2\Downloads\суоярвский_ра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87475"/>
            <a:ext cx="1008112" cy="1230629"/>
          </a:xfrm>
          <a:prstGeom prst="rect">
            <a:avLst/>
          </a:prstGeom>
          <a:ln>
            <a:noFill/>
          </a:ln>
          <a:effectLst>
            <a:outerShdw blurRad="177800" sx="106000" sy="106000" algn="ctr" rotWithShape="0">
              <a:prstClr val="black">
                <a:alpha val="54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975457" y="114580"/>
            <a:ext cx="5197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СУОЯРВСКИЙ  МУНИЦИПАЛЬНЫЙ  ОКРУГ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115616" y="516924"/>
            <a:ext cx="784887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 И ИСПОЛНЕНИЕ  БЮДЖЕТА</a:t>
            </a:r>
            <a:endParaRPr lang="ru-RU" sz="22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трелка вниз 12"/>
          <p:cNvSpPr/>
          <p:nvPr/>
        </p:nvSpPr>
        <p:spPr>
          <a:xfrm>
            <a:off x="2960242" y="1013834"/>
            <a:ext cx="3228200" cy="260077"/>
          </a:xfrm>
          <a:prstGeom prst="downArrow">
            <a:avLst>
              <a:gd name="adj1" fmla="val 50000"/>
              <a:gd name="adj2" fmla="val 76155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4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0928475"/>
              </p:ext>
            </p:extLst>
          </p:nvPr>
        </p:nvGraphicFramePr>
        <p:xfrm>
          <a:off x="251520" y="1491630"/>
          <a:ext cx="8686800" cy="35621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22322"/>
                <a:gridCol w="1654840"/>
                <a:gridCol w="1656184"/>
                <a:gridCol w="1753454"/>
              </a:tblGrid>
              <a:tr h="361989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Распределение расходов бюджета муниципального образования «Суоярвский район»</a:t>
                      </a:r>
                      <a:endParaRPr lang="ru-RU" sz="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58" marR="63058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80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dirty="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58" marR="63058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</a:t>
                      </a:r>
                      <a:r>
                        <a:rPr lang="ru-RU" sz="800" b="1" dirty="0" smtClean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800" b="1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r>
                        <a:rPr lang="ru-RU" sz="800" b="1" dirty="0" smtClean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тысяч </a:t>
                      </a:r>
                      <a:r>
                        <a:rPr lang="ru-RU" sz="800" b="1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</a:t>
                      </a:r>
                      <a:endParaRPr lang="ru-RU" sz="800" b="1" dirty="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58" marR="63058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r>
                        <a:rPr lang="ru-RU" sz="800" b="1" baseline="0" dirty="0" smtClean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b="1" dirty="0" smtClean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2022 год, тысяч </a:t>
                      </a:r>
                      <a:r>
                        <a:rPr lang="ru-RU" sz="800" b="1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</a:t>
                      </a:r>
                      <a:endParaRPr lang="ru-RU" sz="800" b="1" dirty="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58" marR="63058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Рост </a:t>
                      </a:r>
                      <a:r>
                        <a:rPr lang="ru-RU" sz="800" b="1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или снижение к </a:t>
                      </a:r>
                      <a:r>
                        <a:rPr lang="ru-RU" sz="800" b="1" dirty="0" smtClean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800" b="1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году, </a:t>
                      </a:r>
                      <a:r>
                        <a:rPr lang="ru-RU" sz="800" b="1" dirty="0" smtClean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%</a:t>
                      </a:r>
                      <a:endParaRPr lang="ru-RU" sz="800" b="1" dirty="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58" marR="63058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160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Общегосударственные расходы</a:t>
                      </a:r>
                      <a:endParaRPr lang="ru-RU" sz="800" b="1" dirty="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58" marR="63058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46 544,0</a:t>
                      </a:r>
                      <a:endParaRPr lang="ru-RU" sz="800" b="1" dirty="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58" marR="63058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50 271,6</a:t>
                      </a:r>
                      <a:endParaRPr lang="ru-RU" sz="800" b="1" dirty="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58" marR="63058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108,0</a:t>
                      </a:r>
                      <a:endParaRPr lang="ru-RU" sz="800" b="1" dirty="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58" marR="63058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оборона</a:t>
                      </a:r>
                      <a:endParaRPr lang="ru-RU" sz="800" b="1" dirty="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58" marR="63058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1 000,6</a:t>
                      </a:r>
                      <a:endParaRPr lang="ru-RU" sz="800" b="1" dirty="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58" marR="63058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885,3</a:t>
                      </a:r>
                      <a:endParaRPr lang="ru-RU" sz="800" b="1" dirty="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58" marR="63058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88,5</a:t>
                      </a:r>
                      <a:endParaRPr lang="ru-RU" sz="800" b="1" dirty="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58" marR="63058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безопасность и правоохранительная деятельность</a:t>
                      </a:r>
                      <a:endParaRPr lang="ru-RU" sz="800" b="1" dirty="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58" marR="63058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1 732,7</a:t>
                      </a:r>
                      <a:endParaRPr lang="ru-RU" sz="800" b="1" dirty="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58" marR="63058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304,4</a:t>
                      </a:r>
                      <a:endParaRPr lang="ru-RU" sz="800" b="1" dirty="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58" marR="63058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17,6</a:t>
                      </a:r>
                      <a:endParaRPr lang="ru-RU" sz="800" b="1" dirty="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58" marR="63058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экономика</a:t>
                      </a:r>
                      <a:endParaRPr lang="ru-RU" sz="800" b="1" dirty="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58" marR="63058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10 273,7</a:t>
                      </a:r>
                      <a:endParaRPr lang="ru-RU" sz="800" b="1" dirty="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58" marR="63058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21 411,2</a:t>
                      </a:r>
                      <a:endParaRPr lang="ru-RU" sz="800" b="1" dirty="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58" marR="63058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2,1</a:t>
                      </a:r>
                      <a:r>
                        <a:rPr lang="ru-RU" sz="800" b="1" baseline="0" dirty="0" smtClean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раза</a:t>
                      </a:r>
                      <a:endParaRPr lang="ru-RU" sz="800" b="1" dirty="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58" marR="63058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 – коммунальное хозяйство</a:t>
                      </a:r>
                      <a:endParaRPr lang="ru-RU" sz="800" b="1" dirty="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58" marR="63058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357 159,7</a:t>
                      </a:r>
                      <a:endParaRPr lang="ru-RU" sz="800" b="1" dirty="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58" marR="63058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1 157 546,8</a:t>
                      </a:r>
                      <a:endParaRPr lang="ru-RU" sz="800" b="1" dirty="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58" marR="63058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3,2 раза</a:t>
                      </a:r>
                      <a:endParaRPr lang="ru-RU" sz="800" b="1" dirty="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58" marR="63058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</a:t>
                      </a:r>
                      <a:endParaRPr lang="ru-RU" sz="800" b="1" dirty="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58" marR="63058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389 171,7</a:t>
                      </a:r>
                      <a:endParaRPr lang="ru-RU" sz="800" b="1" dirty="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58" marR="63058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643 730,4</a:t>
                      </a:r>
                      <a:endParaRPr lang="ru-RU" sz="800" b="1" dirty="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58" marR="63058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165,4</a:t>
                      </a:r>
                      <a:endParaRPr lang="ru-RU" sz="800" b="1" dirty="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58" marR="63058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</a:t>
                      </a:r>
                      <a:endParaRPr lang="ru-RU" sz="800" b="1" dirty="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58" marR="63058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18 163,2</a:t>
                      </a:r>
                      <a:endParaRPr lang="ru-RU" sz="800" b="1" dirty="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58" marR="63058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25 491,2</a:t>
                      </a:r>
                      <a:endParaRPr lang="ru-RU" sz="800" b="1" dirty="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58" marR="63058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140,3</a:t>
                      </a:r>
                      <a:endParaRPr lang="ru-RU" sz="800" b="1" dirty="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58" marR="63058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политика</a:t>
                      </a:r>
                      <a:endParaRPr lang="ru-RU" sz="800" b="1" dirty="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58" marR="63058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28 724,6</a:t>
                      </a:r>
                      <a:endParaRPr lang="ru-RU" sz="800" b="1" dirty="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58" marR="63058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22 384,2</a:t>
                      </a:r>
                      <a:endParaRPr lang="ru-RU" sz="800" b="1" dirty="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58" marR="63058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77,9</a:t>
                      </a:r>
                      <a:endParaRPr lang="ru-RU" sz="800" b="1" dirty="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58" marR="63058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 и спорт</a:t>
                      </a:r>
                      <a:endParaRPr lang="ru-RU" sz="800" b="1" dirty="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58" marR="63058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31 315,5</a:t>
                      </a:r>
                      <a:endParaRPr lang="ru-RU" sz="800" b="1" dirty="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58" marR="63058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35 651,0</a:t>
                      </a:r>
                      <a:endParaRPr lang="ru-RU" sz="800" b="1" dirty="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58" marR="63058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113,8</a:t>
                      </a:r>
                      <a:endParaRPr lang="ru-RU" sz="800" b="1" dirty="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58" marR="63058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массовой информации</a:t>
                      </a:r>
                      <a:endParaRPr lang="ru-RU" sz="800" b="1" dirty="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58" marR="63058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1 180,0</a:t>
                      </a:r>
                      <a:endParaRPr lang="ru-RU" sz="800" b="1" dirty="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58" marR="63058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1 280,0</a:t>
                      </a:r>
                      <a:endParaRPr lang="ru-RU" sz="800" b="1" dirty="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58" marR="63058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108,5</a:t>
                      </a:r>
                      <a:endParaRPr lang="ru-RU" sz="800" b="1" dirty="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58" marR="63058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140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Обслуживание государственного и муниципального долга</a:t>
                      </a:r>
                      <a:endParaRPr lang="ru-RU" sz="800" b="1" dirty="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58" marR="63058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3 088,4</a:t>
                      </a:r>
                      <a:endParaRPr lang="ru-RU" sz="800" b="1" dirty="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58" marR="63058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3 623,1</a:t>
                      </a:r>
                      <a:endParaRPr lang="ru-RU" sz="800" b="1" dirty="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58" marR="63058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117,3</a:t>
                      </a:r>
                      <a:endParaRPr lang="ru-RU" sz="800" b="1" dirty="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58" marR="63058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Межбюджетные трансферты</a:t>
                      </a:r>
                      <a:endParaRPr lang="ru-RU" sz="800" b="1" dirty="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58" marR="63058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9 619,7</a:t>
                      </a:r>
                      <a:endParaRPr lang="ru-RU" sz="800" b="1" dirty="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58" marR="63058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12 319,0</a:t>
                      </a:r>
                      <a:endParaRPr lang="ru-RU" sz="800" b="1" dirty="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58" marR="63058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128,1</a:t>
                      </a:r>
                      <a:endParaRPr lang="ru-RU" sz="800" b="1" dirty="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58" marR="63058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218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РАСХОДОВ:</a:t>
                      </a:r>
                      <a:endParaRPr lang="ru-RU" sz="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58" marR="63058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897 973,8</a:t>
                      </a:r>
                      <a:endParaRPr lang="ru-RU" sz="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58" marR="63058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1 974 898,4</a:t>
                      </a:r>
                      <a:endParaRPr lang="ru-RU" sz="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58" marR="63058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2,2 раза</a:t>
                      </a:r>
                      <a:endParaRPr lang="ru-RU" sz="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58" marR="63058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adezhda\Desktop\1612469161_133-p-fon-dlya-shapki-saita-serii-2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8685" cy="5143500"/>
          </a:xfrm>
          <a:prstGeom prst="rect">
            <a:avLst/>
          </a:prstGeom>
          <a:noFill/>
        </p:spPr>
      </p:pic>
      <p:pic>
        <p:nvPicPr>
          <p:cNvPr id="3" name="Picture 2" descr="C:\Users\Admin2\Downloads\суоярвский_ра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41481"/>
            <a:ext cx="1008112" cy="1230629"/>
          </a:xfrm>
          <a:prstGeom prst="rect">
            <a:avLst/>
          </a:prstGeom>
          <a:ln>
            <a:noFill/>
          </a:ln>
          <a:effectLst>
            <a:outerShdw blurRad="177800" sx="106000" sy="106000" algn="ctr" rotWithShape="0">
              <a:prstClr val="black">
                <a:alpha val="54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975457" y="143750"/>
            <a:ext cx="5197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СУОЯРВСКИЙ  МУНИЦИПАЛЬНЫЙ  ОКРУГ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07604" y="568407"/>
            <a:ext cx="78488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 И ИСПОЛНЕНИЕ  БЮДЖЕТА</a:t>
            </a:r>
            <a:endParaRPr lang="ru-RU" sz="2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трелка вправо 8"/>
          <p:cNvSpPr/>
          <p:nvPr/>
        </p:nvSpPr>
        <p:spPr>
          <a:xfrm>
            <a:off x="433882" y="4227934"/>
            <a:ext cx="8280920" cy="843558"/>
          </a:xfrm>
          <a:prstGeom prst="right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Просроченная задолженность по состоянию на 01.01.2023 - отсутствует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трелка вниз 9"/>
          <p:cNvSpPr/>
          <p:nvPr/>
        </p:nvSpPr>
        <p:spPr>
          <a:xfrm>
            <a:off x="2414102" y="1145051"/>
            <a:ext cx="4320480" cy="270030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1" name="Group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6014024"/>
              </p:ext>
            </p:extLst>
          </p:nvPr>
        </p:nvGraphicFramePr>
        <p:xfrm>
          <a:off x="107504" y="1707654"/>
          <a:ext cx="8928992" cy="2469927"/>
        </p:xfrm>
        <a:graphic>
          <a:graphicData uri="http://schemas.openxmlformats.org/drawingml/2006/table">
            <a:tbl>
              <a:tblPr/>
              <a:tblGrid>
                <a:gridCol w="2376265"/>
                <a:gridCol w="1440160"/>
                <a:gridCol w="1440160"/>
                <a:gridCol w="1296144"/>
                <a:gridCol w="1152128"/>
                <a:gridCol w="1224135"/>
              </a:tblGrid>
              <a:tr h="7200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Наименование показателя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Фактическое поступление за 2021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План поступлений на 2022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Фактическое поступление за   2022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Процент исполнения к 2021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Процент исполнения к плану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8063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Налоговые и неналоговые доходы, всего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129 606,7</a:t>
                      </a:r>
                      <a:endParaRPr lang="ru-RU" sz="1400" b="1" dirty="0">
                        <a:solidFill>
                          <a:srgbClr val="0033CC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135 326,5</a:t>
                      </a:r>
                      <a:endParaRPr lang="ru-RU" sz="1400" b="1" dirty="0">
                        <a:solidFill>
                          <a:srgbClr val="0033CC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133 214,2</a:t>
                      </a:r>
                      <a:endParaRPr lang="ru-RU" sz="1400" b="1" dirty="0">
                        <a:solidFill>
                          <a:srgbClr val="0033CC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102,8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98,4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0644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В т.ч. налоговые доходы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105 941,1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110 657,7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110 485,9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104,3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99,8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8063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В т.ч. неналоговые доходы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23 665,6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24 668,8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22 728,3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96,0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92,1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adezhda\Desktop\1612469161_133-p-fon-dlya-shapki-saita-serii-2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8685" cy="51435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117441" y="359913"/>
            <a:ext cx="784887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ЖИЛИЩНО-КОММУНАЛЬНОЕ  ХОЗЯЙСТВО</a:t>
            </a:r>
            <a:endParaRPr lang="ru-RU" sz="26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Admin2\Downloads\суоярвский_ра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41481"/>
            <a:ext cx="1008112" cy="1230629"/>
          </a:xfrm>
          <a:prstGeom prst="rect">
            <a:avLst/>
          </a:prstGeom>
          <a:ln>
            <a:noFill/>
          </a:ln>
          <a:effectLst>
            <a:outerShdw blurRad="177800" sx="106000" sy="106000" algn="ctr" rotWithShape="0">
              <a:prstClr val="black">
                <a:alpha val="54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218603" y="105008"/>
            <a:ext cx="5197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СУОЯРВСКИЙ  МУНИЦИПАЛЬНЫЙ  ОКРУГ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57970" y="729245"/>
            <a:ext cx="46327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осуществления полномочий:</a:t>
            </a:r>
            <a:endParaRPr lang="ru-RU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трелка вниз 6"/>
          <p:cNvSpPr/>
          <p:nvPr/>
        </p:nvSpPr>
        <p:spPr>
          <a:xfrm>
            <a:off x="2617806" y="1133622"/>
            <a:ext cx="4320480" cy="270030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79512" y="1545636"/>
            <a:ext cx="2808312" cy="75608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Отопительный сезон 2022/2023</a:t>
            </a:r>
            <a:endParaRPr lang="ru-RU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228184" y="1545636"/>
            <a:ext cx="2664296" cy="75608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Сбор и вывоз бытовых отходов</a:t>
            </a:r>
            <a:endParaRPr lang="ru-RU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3275856" y="1545636"/>
            <a:ext cx="2736304" cy="75608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Водоснабжение и водоотведение</a:t>
            </a:r>
            <a:endParaRPr lang="ru-RU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51520" y="2571750"/>
            <a:ext cx="2736304" cy="6858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ГУП РК «Карелкоммунэнерго»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25 котельных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156176" y="2571750"/>
            <a:ext cx="2808312" cy="113412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ликвидирована </a:t>
            </a: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несанкционированная свалка площадь-5 480 кв.м.,</a:t>
            </a: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оборудовано контейнерных площадок – 4 шт.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275856" y="2463738"/>
            <a:ext cx="2736304" cy="145816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текущий ремонт систем водоснабжения и водоотведения, ремонт пожарных гидрантов – 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2 247 905 руб.,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обустроено колодцев и территория вокруг них – 2 шт.</a:t>
            </a:r>
          </a:p>
        </p:txBody>
      </p:sp>
      <p:sp>
        <p:nvSpPr>
          <p:cNvPr id="24" name="Стрелка вниз 23"/>
          <p:cNvSpPr/>
          <p:nvPr/>
        </p:nvSpPr>
        <p:spPr>
          <a:xfrm>
            <a:off x="1403648" y="2355726"/>
            <a:ext cx="484632" cy="1620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низ 25"/>
          <p:cNvSpPr/>
          <p:nvPr/>
        </p:nvSpPr>
        <p:spPr>
          <a:xfrm>
            <a:off x="4427984" y="2301720"/>
            <a:ext cx="484632" cy="1620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низ 26"/>
          <p:cNvSpPr/>
          <p:nvPr/>
        </p:nvSpPr>
        <p:spPr>
          <a:xfrm>
            <a:off x="7308304" y="2355726"/>
            <a:ext cx="484632" cy="1620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Picture 2" descr="C:\Users\Nadezhda\Desktop\Отчет Главы 2021\котельная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363838"/>
            <a:ext cx="2736304" cy="1656184"/>
          </a:xfrm>
          <a:prstGeom prst="rect">
            <a:avLst/>
          </a:prstGeom>
          <a:noFill/>
        </p:spPr>
      </p:pic>
      <p:pic>
        <p:nvPicPr>
          <p:cNvPr id="1027" name="Picture 3" descr="C:\Users\Nadezhda\Desktop\Отчет Главы 2021\контейнеры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177" y="3759882"/>
            <a:ext cx="2818819" cy="1296144"/>
          </a:xfrm>
          <a:prstGeom prst="rect">
            <a:avLst/>
          </a:prstGeom>
          <a:noFill/>
        </p:spPr>
      </p:pic>
      <p:pic>
        <p:nvPicPr>
          <p:cNvPr id="1028" name="Picture 4" descr="C:\Users\Nadezhda\Desktop\Отчет Главы 2021\вода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5856" y="3975906"/>
            <a:ext cx="2736304" cy="10801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Nadezhda\Desktop\Презентация Microsoft Office PowerPoi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pic>
        <p:nvPicPr>
          <p:cNvPr id="1028" name="Picture 4" descr="C:\Users\Nadezhda\Desktop\Презентация Microsoft Office PowerPoi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28812666"/>
              </p:ext>
            </p:extLst>
          </p:nvPr>
        </p:nvGraphicFramePr>
        <p:xfrm>
          <a:off x="0" y="1221600"/>
          <a:ext cx="8856984" cy="3684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2" name="Picture 2" descr="C:\Users\Admin2\Downloads\суоярвский_ра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3" y="141481"/>
            <a:ext cx="936105" cy="1278143"/>
          </a:xfrm>
          <a:prstGeom prst="rect">
            <a:avLst/>
          </a:prstGeom>
          <a:ln>
            <a:noFill/>
          </a:ln>
          <a:effectLst>
            <a:outerShdw blurRad="177800" sx="106000" sy="106000" algn="ctr" rotWithShape="0">
              <a:prstClr val="black">
                <a:alpha val="54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755576" y="424373"/>
            <a:ext cx="79208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ДЕМОГРАФИЧЕСКАЯ СИТУАЦИЯ </a:t>
            </a:r>
          </a:p>
          <a:p>
            <a:pPr algn="ctr"/>
            <a:r>
              <a:rPr lang="ru-RU" sz="28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СУОЯРВСКОМ  РАЙОНЕ</a:t>
            </a:r>
            <a:endParaRPr lang="ru-RU" sz="2800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35696" y="77986"/>
            <a:ext cx="5220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СУОЯРВСКИЙ  МУНИЦИПАЛЬНЫЙ  ОКРУГ</a:t>
            </a:r>
            <a:endParaRPr lang="ru-RU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adezhda\Desktop\1612469161_133-p-fon-dlya-shapki-saita-serii-2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8685" cy="5143500"/>
          </a:xfrm>
          <a:prstGeom prst="rect">
            <a:avLst/>
          </a:prstGeom>
          <a:noFill/>
        </p:spPr>
      </p:pic>
      <p:pic>
        <p:nvPicPr>
          <p:cNvPr id="3" name="Picture 2" descr="C:\Users\Admin2\Downloads\суоярвский_ра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41481"/>
            <a:ext cx="1008112" cy="1230629"/>
          </a:xfrm>
          <a:prstGeom prst="rect">
            <a:avLst/>
          </a:prstGeom>
          <a:ln>
            <a:noFill/>
          </a:ln>
          <a:effectLst>
            <a:outerShdw blurRad="177800" sx="106000" sy="106000" algn="ctr" rotWithShape="0">
              <a:prstClr val="black">
                <a:alpha val="54000"/>
              </a:prst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1115616" y="378357"/>
            <a:ext cx="784887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ЖИЛИЩНО-КОММУНАЛЬНОЕ  ХОЗЯЙСТВО</a:t>
            </a:r>
            <a:endParaRPr lang="ru-RU" sz="26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89139" y="73537"/>
            <a:ext cx="5197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СУОЯРВСКИЙ  МУНИЦИПАЛЬНЫЙ  ОКРУГ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93102" y="767484"/>
            <a:ext cx="46327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осуществления полномочий:</a:t>
            </a:r>
            <a:endParaRPr lang="ru-RU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трелка вниз 6"/>
          <p:cNvSpPr/>
          <p:nvPr/>
        </p:nvSpPr>
        <p:spPr>
          <a:xfrm>
            <a:off x="2627784" y="1160700"/>
            <a:ext cx="4320480" cy="270030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79512" y="1545636"/>
            <a:ext cx="2880320" cy="75608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Техническое обслуживание сетей уличного освещения             в г. Суоярви</a:t>
            </a:r>
            <a:endParaRPr lang="ru-RU" sz="16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203848" y="1545636"/>
            <a:ext cx="2808312" cy="75608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территорий</a:t>
            </a:r>
            <a:endParaRPr lang="ru-RU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156176" y="1545636"/>
            <a:ext cx="2808312" cy="75608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7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Отлов, транспортировка и содержание </a:t>
            </a:r>
          </a:p>
          <a:p>
            <a:pPr algn="ctr"/>
            <a:r>
              <a:rPr lang="ru-RU" sz="17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животных без владельца</a:t>
            </a:r>
          </a:p>
          <a:p>
            <a:endParaRPr lang="ru-RU" dirty="0" smtClean="0"/>
          </a:p>
        </p:txBody>
      </p:sp>
      <p:sp>
        <p:nvSpPr>
          <p:cNvPr id="11" name="Стрелка вниз 10"/>
          <p:cNvSpPr/>
          <p:nvPr/>
        </p:nvSpPr>
        <p:spPr>
          <a:xfrm>
            <a:off x="1331640" y="2355726"/>
            <a:ext cx="484632" cy="1620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>
            <a:off x="4355976" y="2355726"/>
            <a:ext cx="484632" cy="1620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>
            <a:off x="7308304" y="2355726"/>
            <a:ext cx="484632" cy="1620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51520" y="2571750"/>
            <a:ext cx="2736304" cy="97210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«ФАЗА» - </a:t>
            </a:r>
          </a:p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и содержание,</a:t>
            </a:r>
          </a:p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израсходовано </a:t>
            </a:r>
          </a:p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1 552 тыс.руб.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275856" y="2571750"/>
            <a:ext cx="2736304" cy="248427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кол-во убранного </a:t>
            </a:r>
          </a:p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мусора – 2,1 т.,</a:t>
            </a:r>
          </a:p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кол-во принявших участие в субботниках  – 258 чел.,</a:t>
            </a:r>
          </a:p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сведено и утилизировано 68 аварийных деревьев; посажено  более  251 саженцев молодых деревьев и кустарников </a:t>
            </a:r>
          </a:p>
          <a:p>
            <a:pPr algn="ctr"/>
            <a:endParaRPr lang="ru-RU" dirty="0" smtClean="0">
              <a:solidFill>
                <a:srgbClr val="000099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228184" y="2571750"/>
            <a:ext cx="2736304" cy="11881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u="sng" dirty="0" smtClean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228184" y="2571750"/>
            <a:ext cx="27363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контракт с  КРООЗЖ  «Компаньон» на сумму 742 000 руб., отловлено 30 собак</a:t>
            </a:r>
          </a:p>
          <a:p>
            <a:pPr algn="ctr"/>
            <a:endParaRPr lang="ru-RU" sz="1600" dirty="0"/>
          </a:p>
        </p:txBody>
      </p:sp>
      <p:pic>
        <p:nvPicPr>
          <p:cNvPr id="2053" name="Picture 5" descr="C:\Users\Nadezhda\Desktop\Отчет Главы 2021\собаки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3813888"/>
            <a:ext cx="2736304" cy="1242138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58" y="3656661"/>
            <a:ext cx="2736304" cy="13993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Nadezhda\Desktop\1612469161_133-p-fon-dlya-shapki-saita-serii-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417"/>
            <a:ext cx="9148685" cy="5143500"/>
          </a:xfrm>
          <a:prstGeom prst="rect">
            <a:avLst/>
          </a:prstGeom>
          <a:noFill/>
        </p:spPr>
      </p:pic>
      <p:pic>
        <p:nvPicPr>
          <p:cNvPr id="5" name="Picture 2" descr="C:\Users\Admin2\Downloads\суоярвский_ра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41481"/>
            <a:ext cx="1008112" cy="1230629"/>
          </a:xfrm>
          <a:prstGeom prst="rect">
            <a:avLst/>
          </a:prstGeom>
          <a:ln>
            <a:noFill/>
          </a:ln>
          <a:effectLst>
            <a:outerShdw blurRad="177800" sx="106000" sy="106000" algn="ctr" rotWithShape="0">
              <a:prstClr val="black">
                <a:alpha val="54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007485" y="53928"/>
            <a:ext cx="5197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СУОЯРВСКИЙ  МУНИЦИПАЛЬНЫЙ  ОКРУГ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048780" y="423260"/>
            <a:ext cx="78488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ИМУЩЕСТВЕННО-ЗЕМЕЛЬНЫЙ ПОТЕНЦИАЛ</a:t>
            </a:r>
            <a:endParaRPr lang="ru-RU" sz="2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трелка вниз 7"/>
          <p:cNvSpPr/>
          <p:nvPr/>
        </p:nvSpPr>
        <p:spPr>
          <a:xfrm>
            <a:off x="2446130" y="920303"/>
            <a:ext cx="4320480" cy="270030"/>
          </a:xfrm>
          <a:prstGeom prst="downArrow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427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3507855"/>
            <a:ext cx="4320480" cy="1635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408493" y="1257289"/>
            <a:ext cx="4395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Претензионно-исковая работа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1683" y="4119921"/>
            <a:ext cx="39604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проведено 1 заседание  комиссии по взысканию дебиторской задолженности</a:t>
            </a:r>
            <a:endParaRPr lang="ru-RU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3528" y="1736956"/>
            <a:ext cx="842493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Предъявлено  претензий  на сумму  2 542  тыс.руб.</a:t>
            </a:r>
          </a:p>
          <a:p>
            <a:pPr lvl="0" algn="ctr"/>
            <a:r>
              <a:rPr lang="ru-RU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Удовлетворено претензий  на сумму  1 203  тыс.руб.</a:t>
            </a:r>
          </a:p>
          <a:p>
            <a:pPr lvl="0" algn="ctr"/>
            <a:r>
              <a:rPr lang="ru-RU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Предъявлено исков  на сумму  499  тыс.руб.</a:t>
            </a:r>
          </a:p>
          <a:p>
            <a:pPr lvl="0" algn="ctr"/>
            <a:r>
              <a:rPr lang="ru-RU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Удовлетворено исков  на сумму  499  тыс.руб.</a:t>
            </a:r>
          </a:p>
          <a:p>
            <a:pPr lvl="0" algn="ctr"/>
            <a:r>
              <a:rPr lang="ru-RU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Взыскано по  искам – 428  тыс.руб.</a:t>
            </a:r>
          </a:p>
          <a:p>
            <a:pPr lvl="0" algn="ctr"/>
            <a:r>
              <a:rPr lang="ru-RU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Поступило средств в результате претензионно-исковой</a:t>
            </a:r>
          </a:p>
          <a:p>
            <a:pPr lvl="0" algn="ctr"/>
            <a:r>
              <a:rPr lang="ru-RU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— 2 534 тыс.руб.(2021 год – 1321 тыс.руб.)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9" name="Содержимое 8"/>
          <p:cNvGraphicFramePr>
            <a:graphicFrameLocks noGrp="1"/>
          </p:cNvGraphicFramePr>
          <p:nvPr>
            <p:ph idx="1"/>
          </p:nvPr>
        </p:nvGraphicFramePr>
        <p:xfrm>
          <a:off x="457200" y="1451372"/>
          <a:ext cx="8229600" cy="563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278130"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 marT="34290" marB="34290"/>
                </a:tc>
              </a:tr>
              <a:tr h="278130"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 marT="34290" marB="34290"/>
                </a:tc>
              </a:tr>
            </a:tbl>
          </a:graphicData>
        </a:graphic>
      </p:graphicFrame>
      <p:pic>
        <p:nvPicPr>
          <p:cNvPr id="4" name="Picture 2" descr="C:\Users\Nadezhda\Desktop\1612469161_133-p-fon-dlya-shapki-saita-serii-2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8685" cy="5143500"/>
          </a:xfrm>
          <a:prstGeom prst="rect">
            <a:avLst/>
          </a:prstGeom>
          <a:noFill/>
        </p:spPr>
      </p:pic>
      <p:pic>
        <p:nvPicPr>
          <p:cNvPr id="5" name="Picture 2" descr="C:\Users\Admin2\Downloads\суоярвский_ра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41481"/>
            <a:ext cx="1008112" cy="1230629"/>
          </a:xfrm>
          <a:prstGeom prst="rect">
            <a:avLst/>
          </a:prstGeom>
          <a:ln>
            <a:noFill/>
          </a:ln>
          <a:effectLst>
            <a:outerShdw blurRad="177800" sx="106000" sy="106000" algn="ctr" rotWithShape="0">
              <a:prstClr val="black">
                <a:alpha val="54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333155" y="101535"/>
            <a:ext cx="5197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СУОЯРВСКИЙ  МУНИЦИПАЛЬНЫЙ  ОКРУГ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187624" y="496292"/>
            <a:ext cx="78488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ИМУЩЕСТВЕННО-ЗЕМЕЛЬНЫЙ ПОТЕНЦИАЛ</a:t>
            </a:r>
            <a:endParaRPr lang="ru-RU" sz="2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трелка вниз 7"/>
          <p:cNvSpPr/>
          <p:nvPr/>
        </p:nvSpPr>
        <p:spPr>
          <a:xfrm>
            <a:off x="2555776" y="1036621"/>
            <a:ext cx="4320480" cy="270030"/>
          </a:xfrm>
          <a:prstGeom prst="downArrow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4815809"/>
              </p:ext>
            </p:extLst>
          </p:nvPr>
        </p:nvGraphicFramePr>
        <p:xfrm>
          <a:off x="179513" y="1653649"/>
          <a:ext cx="8784975" cy="1569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479"/>
                <a:gridCol w="216024"/>
                <a:gridCol w="4248472"/>
              </a:tblGrid>
              <a:tr h="480060">
                <a:tc gridSpan="3">
                  <a:txBody>
                    <a:bodyPr/>
                    <a:lstStyle/>
                    <a:p>
                      <a:endParaRPr lang="ru-RU" sz="1400" dirty="0" smtClean="0"/>
                    </a:p>
                    <a:p>
                      <a:endParaRPr lang="ru-RU" sz="1400" dirty="0"/>
                    </a:p>
                  </a:txBody>
                  <a:tcPr marT="34290" marB="3429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828092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1556  единиц недвижимого имущества</a:t>
                      </a:r>
                    </a:p>
                  </a:txBody>
                  <a:tcPr marT="34290" marB="3429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800" b="1" dirty="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422</a:t>
                      </a:r>
                      <a:r>
                        <a:rPr lang="ru-RU" sz="2400" b="1" baseline="0" dirty="0" smtClean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2400" b="1" kern="1200" baseline="0" dirty="0" smtClean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единицы </a:t>
                      </a:r>
                      <a:r>
                        <a:rPr lang="ru-RU" sz="2400" b="1" baseline="0" dirty="0" smtClean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движимого имущества</a:t>
                      </a:r>
                      <a:endParaRPr lang="ru-RU" sz="2400" b="1" dirty="0" smtClean="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800" dirty="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213173" y="1678037"/>
            <a:ext cx="8712968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01.01.2023 – 1978 единиц  муниципального имущества </a:t>
            </a:r>
            <a:endParaRPr lang="ru-RU" sz="24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 descr="C:\Users\Nadezhda\Desktop\D6sZlZfUYAEQNN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705876"/>
            <a:ext cx="2109369" cy="1026114"/>
          </a:xfrm>
          <a:prstGeom prst="rect">
            <a:avLst/>
          </a:prstGeom>
          <a:noFill/>
        </p:spPr>
      </p:pic>
      <p:sp>
        <p:nvSpPr>
          <p:cNvPr id="14" name="Стрелка вправо с вырезом 13"/>
          <p:cNvSpPr/>
          <p:nvPr/>
        </p:nvSpPr>
        <p:spPr>
          <a:xfrm>
            <a:off x="1979712" y="3579862"/>
            <a:ext cx="5040560" cy="1440160"/>
          </a:xfrm>
          <a:prstGeom prst="notchedRightArrow">
            <a:avLst/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прогнозный план (программу) приватизации  на 2022 год включено </a:t>
            </a:r>
          </a:p>
          <a:p>
            <a:pPr algn="ctr"/>
            <a:r>
              <a:rPr lang="ru-RU" sz="1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 </a:t>
            </a: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объектов</a:t>
            </a:r>
            <a:endParaRPr lang="ru-RU" sz="1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3" descr="C:\Users\Nadezhda\Desktop\chto_takoeobremenenie_zemelnogo_uchastka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11317" y="3651870"/>
            <a:ext cx="2032683" cy="1080120"/>
          </a:xfrm>
          <a:prstGeom prst="rect">
            <a:avLst/>
          </a:prstGeom>
          <a:noFill/>
        </p:spPr>
      </p:pic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5958194"/>
              </p:ext>
            </p:extLst>
          </p:nvPr>
        </p:nvGraphicFramePr>
        <p:xfrm>
          <a:off x="179512" y="3003798"/>
          <a:ext cx="8784976" cy="4343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84976"/>
              </a:tblGrid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аренда муниципального имущества -  796 тыс. рублей</a:t>
                      </a:r>
                      <a:endParaRPr lang="ru-RU" sz="2400" dirty="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adezhda\Desktop\1612469161_133-p-fon-dlya-shapki-saita-serii-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8685" cy="5143500"/>
          </a:xfrm>
          <a:prstGeom prst="rect">
            <a:avLst/>
          </a:prstGeom>
          <a:noFill/>
        </p:spPr>
      </p:pic>
      <p:pic>
        <p:nvPicPr>
          <p:cNvPr id="5" name="Picture 2" descr="C:\Users\Admin2\Downloads\суоярвский_ра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41481"/>
            <a:ext cx="1008112" cy="1230629"/>
          </a:xfrm>
          <a:prstGeom prst="rect">
            <a:avLst/>
          </a:prstGeom>
          <a:ln>
            <a:noFill/>
          </a:ln>
          <a:effectLst>
            <a:outerShdw blurRad="177800" sx="106000" sy="106000" algn="ctr" rotWithShape="0">
              <a:prstClr val="black">
                <a:alpha val="54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405163" y="112658"/>
            <a:ext cx="5197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СУОЯРВСКИЙ  МУНИЦИПАЛЬНЫЙ  ОКРУГ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241958" y="481990"/>
            <a:ext cx="78488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ИМУЩЕСТВЕННО-ЗЕМЕЛЬНЫЙ ПОТЕНЦИАЛ</a:t>
            </a:r>
            <a:endParaRPr lang="ru-RU" sz="2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трелка вниз 7"/>
          <p:cNvSpPr/>
          <p:nvPr/>
        </p:nvSpPr>
        <p:spPr>
          <a:xfrm>
            <a:off x="2843808" y="1042957"/>
            <a:ext cx="4320480" cy="270030"/>
          </a:xfrm>
          <a:prstGeom prst="downArrow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2138960"/>
              </p:ext>
            </p:extLst>
          </p:nvPr>
        </p:nvGraphicFramePr>
        <p:xfrm>
          <a:off x="179513" y="1545636"/>
          <a:ext cx="8784975" cy="18269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28325"/>
                <a:gridCol w="2928325"/>
                <a:gridCol w="2928325"/>
              </a:tblGrid>
              <a:tr h="478197">
                <a:tc gridSpan="3"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097280">
                <a:tc>
                  <a:txBody>
                    <a:bodyPr/>
                    <a:lstStyle/>
                    <a:p>
                      <a:pPr algn="ctr"/>
                      <a:endParaRPr lang="ru-RU" sz="1400" b="1" dirty="0" smtClean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 от продажи муниципального имущества  - </a:t>
                      </a: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1 479 тыс. руб.</a:t>
                      </a:r>
                    </a:p>
                  </a:txBody>
                  <a:tcPr marT="34290" marB="3429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 smtClean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действуют  321 договор</a:t>
                      </a:r>
                      <a:r>
                        <a:rPr lang="ru-RU" sz="1400" b="1" baseline="0" dirty="0" smtClean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аренды земельных участков</a:t>
                      </a:r>
                      <a:endParaRPr lang="ru-RU" sz="1400" b="1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продажа права аренды земельных участков, </a:t>
                      </a:r>
                      <a:r>
                        <a:rPr lang="ru-RU" sz="1400" b="1" dirty="0" smtClean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собственность на которые не разграничена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4 223 тыс. руб.</a:t>
                      </a:r>
                    </a:p>
                    <a:p>
                      <a:endParaRPr lang="ru-RU" sz="1400" dirty="0"/>
                    </a:p>
                  </a:txBody>
                  <a:tcPr marT="34290" marB="3429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2755715"/>
              </p:ext>
            </p:extLst>
          </p:nvPr>
        </p:nvGraphicFramePr>
        <p:xfrm>
          <a:off x="179513" y="3147814"/>
          <a:ext cx="8784975" cy="18722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28325"/>
                <a:gridCol w="2928325"/>
                <a:gridCol w="2928325"/>
              </a:tblGrid>
              <a:tr h="187220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введен в эксплуатацию многоквартирный</a:t>
                      </a:r>
                      <a:r>
                        <a:rPr lang="ru-RU" sz="1400" baseline="0" dirty="0" smtClean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дом (двухквартирный)после реконструкции; </a:t>
                      </a:r>
                      <a:r>
                        <a:rPr kumimoji="0" lang="ru-RU" sz="1400" b="1" kern="1200" dirty="0" smtClean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нежилое здание «Дом персонала» тер. урочище Кипронмяки;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kern="1200" dirty="0" smtClean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здание кафе в г. Суоярви после реконструкции</a:t>
                      </a:r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проведено 33 заседаний районной жилищной комиссии</a:t>
                      </a:r>
                      <a:endParaRPr lang="ru-RU" sz="1400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признаны аварийными и подлежащими сносу 12 многоквартирных  домов</a:t>
                      </a:r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026" name="Picture 2" descr="C:\Users\Nadezhda\Desktop\Отчет Главы 2021\комисси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7904" y="3939902"/>
            <a:ext cx="1728192" cy="972108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4248" y="3885896"/>
            <a:ext cx="1368152" cy="10261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adezhda\Desktop\1612469161_133-p-fon-dlya-shapki-saita-serii-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968" y="29686"/>
            <a:ext cx="9148685" cy="5143500"/>
          </a:xfrm>
          <a:prstGeom prst="rect">
            <a:avLst/>
          </a:prstGeom>
          <a:noFill/>
        </p:spPr>
      </p:pic>
      <p:pic>
        <p:nvPicPr>
          <p:cNvPr id="3" name="Picture 2" descr="C:\Users\Admin2\Downloads\суоярвский_ра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41481"/>
            <a:ext cx="1008112" cy="1230629"/>
          </a:xfrm>
          <a:prstGeom prst="rect">
            <a:avLst/>
          </a:prstGeom>
          <a:ln>
            <a:noFill/>
          </a:ln>
          <a:effectLst>
            <a:outerShdw blurRad="177800" sx="106000" sy="106000" algn="ctr" rotWithShape="0">
              <a:prstClr val="black">
                <a:alpha val="54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007425" y="127501"/>
            <a:ext cx="5197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СУОЯРВСКИЙ  МУНИЦИПАЛЬНЫЙ  ОКРУГ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223628" y="513715"/>
            <a:ext cx="78488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ИМУЩЕСТВЕННО-ЗЕМЕЛЬНЫЙ ПОТЕНЦИАЛ</a:t>
            </a:r>
            <a:endParaRPr lang="ru-RU" sz="2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трелка вниз 5"/>
          <p:cNvSpPr/>
          <p:nvPr/>
        </p:nvSpPr>
        <p:spPr>
          <a:xfrm>
            <a:off x="2987824" y="1041580"/>
            <a:ext cx="4320480" cy="270030"/>
          </a:xfrm>
          <a:prstGeom prst="downArrow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0" y="2571750"/>
            <a:ext cx="3600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Региональная  адресная  программа </a:t>
            </a:r>
          </a:p>
          <a:p>
            <a:pPr algn="ctr"/>
            <a:r>
              <a:rPr lang="ru-RU" sz="1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переселению граждан </a:t>
            </a:r>
          </a:p>
          <a:p>
            <a:pPr algn="ctr"/>
            <a:r>
              <a:rPr lang="ru-RU" sz="1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аварийного жилищного фонда на 2019 – 2023  годы:</a:t>
            </a:r>
            <a:endParaRPr lang="ru-RU" sz="16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Блок-схема: узел 10"/>
          <p:cNvSpPr/>
          <p:nvPr/>
        </p:nvSpPr>
        <p:spPr>
          <a:xfrm>
            <a:off x="3923928" y="1707654"/>
            <a:ext cx="2736304" cy="2178242"/>
          </a:xfrm>
          <a:prstGeom prst="flowChartConnector">
            <a:avLst/>
          </a:prstGeom>
          <a:solidFill>
            <a:srgbClr val="0033CC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ая выноска 12"/>
          <p:cNvSpPr/>
          <p:nvPr/>
        </p:nvSpPr>
        <p:spPr>
          <a:xfrm>
            <a:off x="6732240" y="1419622"/>
            <a:ext cx="1728192" cy="810090"/>
          </a:xfrm>
          <a:prstGeom prst="wedgeRectCallout">
            <a:avLst>
              <a:gd name="adj1" fmla="val -54094"/>
              <a:gd name="adj2" fmla="val 96645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приобретено 24 жилых помещений</a:t>
            </a:r>
          </a:p>
        </p:txBody>
      </p:sp>
      <p:sp>
        <p:nvSpPr>
          <p:cNvPr id="14" name="Прямоугольная выноска 13"/>
          <p:cNvSpPr/>
          <p:nvPr/>
        </p:nvSpPr>
        <p:spPr>
          <a:xfrm>
            <a:off x="7164288" y="2859782"/>
            <a:ext cx="1656184" cy="756084"/>
          </a:xfrm>
          <a:prstGeom prst="wedgeRectCallout">
            <a:avLst>
              <a:gd name="adj1" fmla="val -76509"/>
              <a:gd name="adj2" fmla="val -48641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заключено 86 соглашений</a:t>
            </a:r>
            <a:endParaRPr lang="ru-RU" sz="16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ая выноска 14"/>
          <p:cNvSpPr/>
          <p:nvPr/>
        </p:nvSpPr>
        <p:spPr>
          <a:xfrm>
            <a:off x="6876256" y="3795886"/>
            <a:ext cx="1728192" cy="810090"/>
          </a:xfrm>
          <a:prstGeom prst="wedgeRectCallout">
            <a:avLst>
              <a:gd name="adj1" fmla="val -90837"/>
              <a:gd name="adj2" fmla="val -64921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компенсация – 132 125 900 руб</a:t>
            </a:r>
            <a:r>
              <a:rPr lang="ru-RU" sz="1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ая выноска 15"/>
          <p:cNvSpPr/>
          <p:nvPr/>
        </p:nvSpPr>
        <p:spPr>
          <a:xfrm>
            <a:off x="4355976" y="4299942"/>
            <a:ext cx="2376264" cy="702078"/>
          </a:xfrm>
          <a:prstGeom prst="wedgeRectCallout">
            <a:avLst>
              <a:gd name="adj1" fmla="val -7374"/>
              <a:gd name="adj2" fmla="val -106641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– </a:t>
            </a:r>
          </a:p>
          <a:p>
            <a:pPr algn="ctr"/>
            <a:r>
              <a:rPr lang="ru-RU" sz="16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120 жилых помещений </a:t>
            </a:r>
            <a:endParaRPr lang="ru-RU" sz="16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Блок-схема: узел 16"/>
          <p:cNvSpPr/>
          <p:nvPr/>
        </p:nvSpPr>
        <p:spPr>
          <a:xfrm>
            <a:off x="4211960" y="1923678"/>
            <a:ext cx="2160240" cy="1728192"/>
          </a:xfrm>
          <a:prstGeom prst="flowChartConnector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 млрд. 100 млн. 453 тыс.</a:t>
            </a:r>
          </a:p>
          <a:p>
            <a:pPr algn="ctr"/>
            <a:r>
              <a:rPr lang="ru-RU" sz="26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2600" b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ая выноска 17"/>
          <p:cNvSpPr/>
          <p:nvPr/>
        </p:nvSpPr>
        <p:spPr>
          <a:xfrm>
            <a:off x="1547664" y="3995726"/>
            <a:ext cx="2689448" cy="1028650"/>
          </a:xfrm>
          <a:prstGeom prst="wedgeRectCallout">
            <a:avLst>
              <a:gd name="adj1" fmla="val 50624"/>
              <a:gd name="adj2" fmla="val -98859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18 контрактов –</a:t>
            </a:r>
          </a:p>
          <a:p>
            <a:pPr algn="ctr"/>
            <a:r>
              <a:rPr lang="ru-RU" sz="16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324 квартиры в г. Суоярви и г. Кондопога</a:t>
            </a:r>
            <a:endParaRPr lang="ru-RU" sz="16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Nadezhda\Desktop\Отчет Главы 2021\расселение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419622"/>
            <a:ext cx="3553597" cy="11341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adezhda\Desktop\1612469161_133-p-fon-dlya-shapki-saita-serii-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28" y="0"/>
            <a:ext cx="9148685" cy="5143500"/>
          </a:xfrm>
          <a:prstGeom prst="rect">
            <a:avLst/>
          </a:prstGeom>
          <a:noFill/>
        </p:spPr>
      </p:pic>
      <p:pic>
        <p:nvPicPr>
          <p:cNvPr id="3" name="Picture 2" descr="C:\Users\Admin2\Downloads\суоярвский_ра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41481"/>
            <a:ext cx="1008112" cy="1230629"/>
          </a:xfrm>
          <a:prstGeom prst="rect">
            <a:avLst/>
          </a:prstGeom>
          <a:ln>
            <a:noFill/>
          </a:ln>
          <a:effectLst>
            <a:outerShdw blurRad="177800" sx="106000" sy="106000" algn="ctr" rotWithShape="0">
              <a:prstClr val="black">
                <a:alpha val="54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405163" y="66385"/>
            <a:ext cx="5197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СУОЯРВСКИЙ  МУНИЦИПАЛЬНЫЙ  ОКРУГ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067721" y="332471"/>
            <a:ext cx="784887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</a:t>
            </a:r>
            <a:endParaRPr lang="ru-RU" sz="26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42214" y="971800"/>
            <a:ext cx="66355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 комфортной  городской среды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трелка вниз 10"/>
          <p:cNvSpPr/>
          <p:nvPr/>
        </p:nvSpPr>
        <p:spPr>
          <a:xfrm>
            <a:off x="2831917" y="797331"/>
            <a:ext cx="4320480" cy="270030"/>
          </a:xfrm>
          <a:prstGeom prst="downArrow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с двумя усеченными противолежащими углами 4"/>
          <p:cNvSpPr/>
          <p:nvPr/>
        </p:nvSpPr>
        <p:spPr>
          <a:xfrm>
            <a:off x="179512" y="1746902"/>
            <a:ext cx="2376264" cy="569571"/>
          </a:xfrm>
          <a:prstGeom prst="snip2Diag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бюджет</a:t>
            </a:r>
          </a:p>
          <a:p>
            <a:pPr algn="ctr"/>
            <a:r>
              <a:rPr lang="ru-RU" sz="1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5 879 033 руб.</a:t>
            </a:r>
            <a:endParaRPr lang="ru-RU" sz="16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с двумя усеченными противолежащими углами 11"/>
          <p:cNvSpPr/>
          <p:nvPr/>
        </p:nvSpPr>
        <p:spPr>
          <a:xfrm>
            <a:off x="3397039" y="1746902"/>
            <a:ext cx="2376264" cy="569571"/>
          </a:xfrm>
          <a:prstGeom prst="snip2Diag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бюджет</a:t>
            </a:r>
          </a:p>
          <a:p>
            <a:pPr algn="ctr"/>
            <a:r>
              <a:rPr lang="ru-RU" sz="1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59 384 руб.</a:t>
            </a:r>
            <a:endParaRPr lang="ru-RU" sz="16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с двумя усеченными противолежащими углами 12"/>
          <p:cNvSpPr/>
          <p:nvPr/>
        </p:nvSpPr>
        <p:spPr>
          <a:xfrm>
            <a:off x="6565414" y="1746903"/>
            <a:ext cx="2376264" cy="569571"/>
          </a:xfrm>
          <a:prstGeom prst="snip2Diag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Местный бюджет</a:t>
            </a:r>
          </a:p>
          <a:p>
            <a:pPr algn="ctr"/>
            <a:r>
              <a:rPr lang="ru-RU" sz="1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1 737 115 руб.</a:t>
            </a:r>
            <a:endParaRPr lang="ru-RU" sz="16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трелка вниз 5"/>
          <p:cNvSpPr/>
          <p:nvPr/>
        </p:nvSpPr>
        <p:spPr>
          <a:xfrm>
            <a:off x="1125328" y="1451221"/>
            <a:ext cx="484632" cy="225655"/>
          </a:xfrm>
          <a:prstGeom prst="downArrow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низ 14"/>
          <p:cNvSpPr/>
          <p:nvPr/>
        </p:nvSpPr>
        <p:spPr>
          <a:xfrm>
            <a:off x="4335083" y="1456051"/>
            <a:ext cx="484632" cy="225655"/>
          </a:xfrm>
          <a:prstGeom prst="downArrow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низ 15"/>
          <p:cNvSpPr/>
          <p:nvPr/>
        </p:nvSpPr>
        <p:spPr>
          <a:xfrm>
            <a:off x="7564346" y="1451221"/>
            <a:ext cx="484632" cy="225655"/>
          </a:xfrm>
          <a:prstGeom prst="downArrow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351" y="2381663"/>
            <a:ext cx="1971841" cy="262912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777" y="2498657"/>
            <a:ext cx="3193516" cy="239513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59" y="2746128"/>
            <a:ext cx="3615907" cy="19001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adezhda\Desktop\1612469161_133-p-fon-dlya-shapki-saita-serii-2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8685" cy="5143500"/>
          </a:xfrm>
          <a:prstGeom prst="rect">
            <a:avLst/>
          </a:prstGeom>
          <a:solidFill>
            <a:srgbClr val="008000"/>
          </a:solidFill>
        </p:spPr>
      </p:pic>
      <p:pic>
        <p:nvPicPr>
          <p:cNvPr id="3" name="Picture 2" descr="C:\Users\Admin2\Downloads\суоярвский_ра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41481"/>
            <a:ext cx="1008112" cy="1230629"/>
          </a:xfrm>
          <a:prstGeom prst="rect">
            <a:avLst/>
          </a:prstGeom>
          <a:ln>
            <a:noFill/>
          </a:ln>
          <a:effectLst>
            <a:outerShdw blurRad="177800" sx="106000" sy="106000" algn="ctr" rotWithShape="0">
              <a:prstClr val="black">
                <a:alpha val="54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182541" y="83290"/>
            <a:ext cx="5197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СУОЯРВСКИЙ  МУНИЦИПАЛЬНЫЙ  ОКРУГ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55576" y="355049"/>
            <a:ext cx="784887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</a:t>
            </a:r>
            <a:endParaRPr lang="ru-RU" sz="26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трелка вниз 6"/>
          <p:cNvSpPr/>
          <p:nvPr/>
        </p:nvSpPr>
        <p:spPr>
          <a:xfrm>
            <a:off x="2519772" y="855961"/>
            <a:ext cx="4320480" cy="270030"/>
          </a:xfrm>
          <a:prstGeom prst="downArrow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718824" y="1140726"/>
            <a:ext cx="61252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 поддержки местных инициатив</a:t>
            </a:r>
            <a:endParaRPr lang="ru-RU" sz="24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251520" y="1805045"/>
            <a:ext cx="5760640" cy="889066"/>
          </a:xfrm>
          <a:prstGeom prst="round2Diag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СУОЯРВСКОГО ГОРОДСКОЕ ПОСЕЛЕНИЕ – 11 596 590 РУБ.</a:t>
            </a:r>
          </a:p>
          <a:p>
            <a:pPr algn="ctr"/>
            <a:r>
              <a:rPr lang="ru-RU" sz="1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НАЙСТЕНЪЯРВСКОЕ СЕЛЬСКОЕ ПОСЕЛЕНИЕ – 1 878 205 РУБ.</a:t>
            </a:r>
          </a:p>
          <a:p>
            <a:pPr algn="ctr"/>
            <a:r>
              <a:rPr lang="ru-RU" sz="1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ЛОЙМОЛЬСКОЕ СЕЛЬСКОЕ ПОСЕЛЕНИЕ – 1 437 820 РУБ. </a:t>
            </a:r>
            <a:endParaRPr lang="ru-RU" sz="14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трелка вниз 10"/>
          <p:cNvSpPr/>
          <p:nvPr/>
        </p:nvSpPr>
        <p:spPr>
          <a:xfrm>
            <a:off x="2771800" y="1589590"/>
            <a:ext cx="484632" cy="157495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2752071"/>
            <a:ext cx="3044957" cy="228371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983" y="1617957"/>
            <a:ext cx="2522879" cy="336383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41" y="2991407"/>
            <a:ext cx="2406727" cy="18050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adezhda\Desktop\1612469161_133-p-fon-dlya-shapki-saita-serii-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570" y="0"/>
            <a:ext cx="9148685" cy="5143500"/>
          </a:xfrm>
          <a:prstGeom prst="rect">
            <a:avLst/>
          </a:prstGeom>
          <a:noFill/>
        </p:spPr>
      </p:pic>
      <p:pic>
        <p:nvPicPr>
          <p:cNvPr id="3" name="Picture 2" descr="C:\Users\Admin2\Downloads\суоярвский_ра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41481"/>
            <a:ext cx="1008112" cy="1230629"/>
          </a:xfrm>
          <a:prstGeom prst="rect">
            <a:avLst/>
          </a:prstGeom>
          <a:ln>
            <a:noFill/>
          </a:ln>
          <a:effectLst>
            <a:outerShdw blurRad="177800" sx="106000" sy="106000" algn="ctr" rotWithShape="0">
              <a:prstClr val="black">
                <a:alpha val="54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000027" y="55849"/>
            <a:ext cx="5197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СУОЯРВСКИЙ  МУНИЦИПАЛЬНЫЙ  ОКРУГ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74476" y="353644"/>
            <a:ext cx="78488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</a:t>
            </a:r>
            <a:endParaRPr lang="ru-RU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трелка вниз 5"/>
          <p:cNvSpPr/>
          <p:nvPr/>
        </p:nvSpPr>
        <p:spPr>
          <a:xfrm>
            <a:off x="2273961" y="877243"/>
            <a:ext cx="4320480" cy="270030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129385" y="1160350"/>
            <a:ext cx="54336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«Народный бюджет»</a:t>
            </a:r>
            <a:endParaRPr lang="ru-RU" sz="24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690" y="1884004"/>
            <a:ext cx="2248130" cy="2997507"/>
          </a:xfrm>
          <a:prstGeom prst="rect">
            <a:avLst/>
          </a:prstGeom>
        </p:spPr>
      </p:pic>
      <p:sp>
        <p:nvSpPr>
          <p:cNvPr id="9" name="Прямоугольная выноска 8"/>
          <p:cNvSpPr/>
          <p:nvPr/>
        </p:nvSpPr>
        <p:spPr>
          <a:xfrm>
            <a:off x="278038" y="1732389"/>
            <a:ext cx="5976664" cy="864096"/>
          </a:xfrm>
          <a:prstGeom prst="wedgeRectCallout">
            <a:avLst>
              <a:gd name="adj1" fmla="val 65301"/>
              <a:gd name="adj2" fmla="val 379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Суоярвское городское поселение -  </a:t>
            </a:r>
            <a:r>
              <a:rPr lang="ru-RU" sz="20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5 100 000 руб., </a:t>
            </a:r>
          </a:p>
          <a:p>
            <a:pPr algn="ctr"/>
            <a:r>
              <a:rPr lang="ru-RU" sz="20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Вешкельское сельское поселение - </a:t>
            </a:r>
            <a:r>
              <a:rPr lang="ru-RU" sz="20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1 510 000 руб.</a:t>
            </a:r>
          </a:p>
          <a:p>
            <a:pPr algn="ctr"/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43" y="2720886"/>
            <a:ext cx="2971883" cy="222891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120" y="2706859"/>
            <a:ext cx="3003976" cy="22529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adezhda\Desktop\1612469161_133-p-fon-dlya-shapki-saita-serii-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8685" cy="5143500"/>
          </a:xfrm>
          <a:prstGeom prst="rect">
            <a:avLst/>
          </a:prstGeom>
          <a:solidFill>
            <a:srgbClr val="008000"/>
          </a:solidFill>
        </p:spPr>
      </p:pic>
      <p:pic>
        <p:nvPicPr>
          <p:cNvPr id="3" name="Picture 2" descr="C:\Users\Admin2\Downloads\суоярвский_ра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41481"/>
            <a:ext cx="1008112" cy="1230629"/>
          </a:xfrm>
          <a:prstGeom prst="rect">
            <a:avLst/>
          </a:prstGeom>
          <a:ln>
            <a:noFill/>
          </a:ln>
          <a:effectLst>
            <a:outerShdw blurRad="177800" sx="106000" sy="106000" algn="ctr" rotWithShape="0">
              <a:prstClr val="black">
                <a:alpha val="54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166899" y="118542"/>
            <a:ext cx="5197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СУОЯРВСКИЙ  МУНИЦИПАЛЬНЫЙ  ОКРУГ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47564" y="439964"/>
            <a:ext cx="78488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</a:t>
            </a:r>
            <a:endParaRPr lang="ru-RU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трелка вниз 6"/>
          <p:cNvSpPr/>
          <p:nvPr/>
        </p:nvSpPr>
        <p:spPr>
          <a:xfrm>
            <a:off x="2411760" y="933621"/>
            <a:ext cx="4320480" cy="234026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029844" y="1200918"/>
            <a:ext cx="70843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Территориальное  общественное самоуправление</a:t>
            </a:r>
            <a:endParaRPr lang="ru-RU" sz="24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522418" y="1677507"/>
            <a:ext cx="3815848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СУОЯРВСКИЙ РАЙОН </a:t>
            </a:r>
          </a:p>
          <a:p>
            <a:pPr algn="ctr"/>
            <a:r>
              <a:rPr lang="ru-RU" sz="12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 ТОС</a:t>
            </a:r>
          </a:p>
          <a:p>
            <a:pPr algn="ctr"/>
            <a:endParaRPr lang="ru-RU" sz="1200" b="1" dirty="0" smtClean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 typeface="Arial" pitchFamily="34" charset="0"/>
              <a:buChar char="•"/>
            </a:pPr>
            <a:r>
              <a:rPr lang="ru-RU" sz="12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Вешкельское сельское поселение </a:t>
            </a:r>
          </a:p>
          <a:p>
            <a:pPr algn="ctr"/>
            <a:r>
              <a:rPr lang="ru-RU" sz="12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1 проект на сумму 419 558 руб.;</a:t>
            </a:r>
          </a:p>
          <a:p>
            <a:pPr algn="ctr"/>
            <a:endParaRPr lang="ru-RU" sz="1200" b="1" dirty="0" smtClean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 typeface="Arial" pitchFamily="34" charset="0"/>
              <a:buChar char="•"/>
            </a:pPr>
            <a:r>
              <a:rPr lang="ru-RU" sz="12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Лоймольское сельское поселение </a:t>
            </a:r>
          </a:p>
          <a:p>
            <a:pPr algn="ctr"/>
            <a:r>
              <a:rPr lang="ru-RU" sz="12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2 проекта на общую сумму 256 713 руб.;</a:t>
            </a:r>
          </a:p>
          <a:p>
            <a:pPr algn="ctr"/>
            <a:endParaRPr lang="ru-RU" sz="1200" b="1" dirty="0" smtClean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 typeface="Arial" pitchFamily="34" charset="0"/>
              <a:buChar char="•"/>
            </a:pPr>
            <a:r>
              <a:rPr lang="ru-RU" sz="12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Найстенъярвское сельское поселение </a:t>
            </a:r>
          </a:p>
          <a:p>
            <a:pPr algn="ctr"/>
            <a:r>
              <a:rPr lang="ru-RU" sz="1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4 проекта на общую сумму 1 719 415 руб.;</a:t>
            </a:r>
          </a:p>
          <a:p>
            <a:pPr algn="ctr"/>
            <a:endParaRPr lang="ru-RU" sz="1200" b="1" dirty="0" smtClean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 typeface="Arial" pitchFamily="34" charset="0"/>
              <a:buChar char="•"/>
            </a:pPr>
            <a:r>
              <a:rPr lang="ru-RU" sz="12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Поросозерское сельское поселение </a:t>
            </a:r>
          </a:p>
          <a:p>
            <a:pPr algn="ctr"/>
            <a:r>
              <a:rPr lang="ru-RU" sz="1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4 проекта на общую сумму 928 200 руб.;</a:t>
            </a:r>
          </a:p>
          <a:p>
            <a:pPr algn="ctr"/>
            <a:endParaRPr lang="ru-RU" sz="1200" b="1" dirty="0" smtClean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 typeface="Arial" pitchFamily="34" charset="0"/>
              <a:buChar char="•"/>
            </a:pPr>
            <a:r>
              <a:rPr lang="ru-RU" sz="12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Суоярвское городское поселение </a:t>
            </a:r>
          </a:p>
          <a:p>
            <a:pPr algn="ctr"/>
            <a:r>
              <a:rPr lang="ru-RU" sz="1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2 проекта на общую сумму 973 573 руб.</a:t>
            </a:r>
          </a:p>
          <a:p>
            <a:pPr algn="just"/>
            <a:endParaRPr lang="ru-RU" sz="1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22463" y="1742262"/>
            <a:ext cx="2442025" cy="32560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742262"/>
            <a:ext cx="2449849" cy="32664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adezhda\Desktop\1612469161_133-p-fon-dlya-shapki-saita-serii-2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434" y="-236562"/>
            <a:ext cx="9148685" cy="5143500"/>
          </a:xfrm>
          <a:prstGeom prst="rect">
            <a:avLst/>
          </a:prstGeom>
          <a:noFill/>
        </p:spPr>
      </p:pic>
      <p:pic>
        <p:nvPicPr>
          <p:cNvPr id="3" name="Picture 2" descr="C:\Users\Admin2\Downloads\суоярвский_ра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41481"/>
            <a:ext cx="1008112" cy="1230629"/>
          </a:xfrm>
          <a:prstGeom prst="rect">
            <a:avLst/>
          </a:prstGeom>
          <a:ln>
            <a:noFill/>
          </a:ln>
          <a:effectLst>
            <a:outerShdw blurRad="177800" sx="106000" sy="106000" algn="ctr" rotWithShape="0">
              <a:prstClr val="black">
                <a:alpha val="54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975457" y="141481"/>
            <a:ext cx="5197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СУОЯРВСКИЙ  МУНИЦИПАЛЬНЫЙ  ОКРУГ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72344" y="390684"/>
            <a:ext cx="78488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ПОЛИТИКА</a:t>
            </a:r>
            <a:endParaRPr lang="ru-RU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трелка вниз 5"/>
          <p:cNvSpPr/>
          <p:nvPr/>
        </p:nvSpPr>
        <p:spPr>
          <a:xfrm>
            <a:off x="2414102" y="985372"/>
            <a:ext cx="4320480" cy="270030"/>
          </a:xfrm>
          <a:prstGeom prst="downArrow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Объект 2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4774443"/>
              </p:ext>
            </p:extLst>
          </p:nvPr>
        </p:nvGraphicFramePr>
        <p:xfrm>
          <a:off x="323528" y="1478421"/>
          <a:ext cx="8424936" cy="35996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adezhda\Desktop\1612469161_133-p-fon-dlya-shapki-saita-serii-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684" y="0"/>
            <a:ext cx="9148685" cy="5143500"/>
          </a:xfrm>
          <a:prstGeom prst="rect">
            <a:avLst/>
          </a:prstGeom>
          <a:noFill/>
        </p:spPr>
      </p:pic>
      <p:pic>
        <p:nvPicPr>
          <p:cNvPr id="3" name="Picture 2" descr="C:\Users\Admin2\Downloads\суоярвский_ра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41481"/>
            <a:ext cx="1008112" cy="1230629"/>
          </a:xfrm>
          <a:prstGeom prst="rect">
            <a:avLst/>
          </a:prstGeom>
          <a:ln>
            <a:noFill/>
          </a:ln>
          <a:effectLst>
            <a:outerShdw blurRad="177800" sx="106000" sy="106000" algn="ctr" rotWithShape="0">
              <a:prstClr val="black">
                <a:alpha val="54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320487" y="423997"/>
            <a:ext cx="41193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ТРУДОВЫЕ РЕСУРСЫ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1520" y="915566"/>
            <a:ext cx="87129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b="1" dirty="0" smtClean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800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ru-RU" sz="22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Экономически активное население – </a:t>
            </a:r>
            <a:r>
              <a:rPr lang="ru-RU" sz="2200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7271</a:t>
            </a:r>
            <a:r>
              <a:rPr lang="ru-RU" sz="22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чел. (в.т.ч. город-  </a:t>
            </a:r>
            <a:r>
              <a:rPr lang="ru-RU" sz="2200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4610</a:t>
            </a:r>
            <a:r>
              <a:rPr lang="ru-RU" sz="22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чел.)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9512" y="2193709"/>
            <a:ext cx="89644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ru-RU" sz="20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работающих – </a:t>
            </a:r>
            <a:r>
              <a:rPr lang="ru-RU" sz="2000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5410</a:t>
            </a:r>
            <a:r>
              <a:rPr lang="ru-RU" sz="20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чел: </a:t>
            </a:r>
          </a:p>
          <a:p>
            <a:pPr>
              <a:buFontTx/>
              <a:buChar char="-"/>
            </a:pPr>
            <a:r>
              <a:rPr lang="ru-RU" sz="20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муниципальных учреждениях – </a:t>
            </a:r>
            <a:r>
              <a:rPr lang="ru-RU" sz="2000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597</a:t>
            </a:r>
            <a:r>
              <a:rPr lang="ru-RU" sz="20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чел.</a:t>
            </a:r>
          </a:p>
          <a:p>
            <a:pPr>
              <a:buFontTx/>
              <a:buChar char="-"/>
            </a:pPr>
            <a:r>
              <a:rPr lang="ru-RU" sz="20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крупных и средних предприятиях: район – порядка </a:t>
            </a:r>
            <a:r>
              <a:rPr lang="ru-RU" sz="2000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300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чел.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(4,13</a:t>
            </a:r>
            <a:r>
              <a:rPr lang="ru-RU" sz="20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от ЭАН), в т. ч. город – </a:t>
            </a:r>
            <a:r>
              <a:rPr lang="ru-RU" sz="2000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212</a:t>
            </a:r>
            <a:r>
              <a:rPr lang="ru-RU" sz="20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чел. (2,7 % от ЭАН);</a:t>
            </a:r>
          </a:p>
          <a:p>
            <a:r>
              <a:rPr lang="ru-RU" sz="20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 субъектов МСП – </a:t>
            </a:r>
            <a:r>
              <a:rPr lang="ru-RU" sz="2000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2834 </a:t>
            </a:r>
            <a:r>
              <a:rPr lang="ru-RU" sz="20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чел.;</a:t>
            </a:r>
          </a:p>
        </p:txBody>
      </p:sp>
      <p:sp>
        <p:nvSpPr>
          <p:cNvPr id="9" name="Нашивка 8"/>
          <p:cNvSpPr/>
          <p:nvPr/>
        </p:nvSpPr>
        <p:spPr>
          <a:xfrm rot="5400000">
            <a:off x="323528" y="1473628"/>
            <a:ext cx="216024" cy="360040"/>
          </a:xfrm>
          <a:prstGeom prst="chevron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Нашивка 9"/>
          <p:cNvSpPr/>
          <p:nvPr/>
        </p:nvSpPr>
        <p:spPr>
          <a:xfrm rot="5400000">
            <a:off x="323528" y="2283718"/>
            <a:ext cx="216024" cy="360040"/>
          </a:xfrm>
          <a:prstGeom prst="chevron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3568" y="3939902"/>
            <a:ext cx="507914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регистрируемой безработицы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79912" y="4840002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1,97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395536" y="4407954"/>
            <a:ext cx="22022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0,86% - 2022</a:t>
            </a:r>
          </a:p>
        </p:txBody>
      </p:sp>
      <p:sp>
        <p:nvSpPr>
          <p:cNvPr id="18" name="Нашивка 17"/>
          <p:cNvSpPr/>
          <p:nvPr/>
        </p:nvSpPr>
        <p:spPr>
          <a:xfrm rot="5400000">
            <a:off x="395536" y="4011910"/>
            <a:ext cx="216024" cy="360040"/>
          </a:xfrm>
          <a:prstGeom prst="chevron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Круговая стрелка 18"/>
          <p:cNvSpPr/>
          <p:nvPr/>
        </p:nvSpPr>
        <p:spPr>
          <a:xfrm>
            <a:off x="2555776" y="4353948"/>
            <a:ext cx="1440160" cy="916362"/>
          </a:xfrm>
          <a:prstGeom prst="circular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139952" y="4407954"/>
            <a:ext cx="21900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1,97%</a:t>
            </a:r>
            <a:r>
              <a:rPr lang="ru-RU" sz="28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- 2021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843809" y="4623978"/>
            <a:ext cx="10140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1,11%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808389" y="96929"/>
            <a:ext cx="5220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СУОЯРВСКИЙ  МУНИЦИПАЛЬНЫЙ  ОКРУГ</a:t>
            </a:r>
            <a:endParaRPr lang="ru-RU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Стрелка вниз 21"/>
          <p:cNvSpPr/>
          <p:nvPr/>
        </p:nvSpPr>
        <p:spPr>
          <a:xfrm>
            <a:off x="2301536" y="998244"/>
            <a:ext cx="4320480" cy="270030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9820" y="3484732"/>
            <a:ext cx="2493480" cy="14143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adezhda\Desktop\1612469161_133-p-fon-dlya-shapki-saita-serii-2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8685" cy="5143500"/>
          </a:xfrm>
          <a:prstGeom prst="rect">
            <a:avLst/>
          </a:prstGeom>
          <a:noFill/>
        </p:spPr>
      </p:pic>
      <p:pic>
        <p:nvPicPr>
          <p:cNvPr id="5" name="Picture 2" descr="C:\Users\Admin2\Downloads\суоярвский_ра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41481"/>
            <a:ext cx="1008112" cy="1230629"/>
          </a:xfrm>
          <a:prstGeom prst="rect">
            <a:avLst/>
          </a:prstGeom>
          <a:ln>
            <a:noFill/>
          </a:ln>
          <a:effectLst>
            <a:outerShdw blurRad="177800" sx="106000" sy="106000" algn="ctr" rotWithShape="0">
              <a:prstClr val="black">
                <a:alpha val="54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970772" y="49359"/>
            <a:ext cx="5197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СУОЯРВСКИЙ  МУНИЦИПАЛЬНЫЙ  ОКРУГ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45221" y="329660"/>
            <a:ext cx="78488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ПОЛИТИКА</a:t>
            </a:r>
            <a:endParaRPr lang="ru-RU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трелка вниз 7"/>
          <p:cNvSpPr/>
          <p:nvPr/>
        </p:nvSpPr>
        <p:spPr>
          <a:xfrm>
            <a:off x="2409417" y="878419"/>
            <a:ext cx="4320480" cy="216024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кругленный прямоугольник 4"/>
          <p:cNvSpPr/>
          <p:nvPr/>
        </p:nvSpPr>
        <p:spPr>
          <a:xfrm>
            <a:off x="6840137" y="4110835"/>
            <a:ext cx="1476034" cy="86518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1280" tIns="60960" rIns="81280" bIns="60960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3200" kern="1200" dirty="0"/>
          </a:p>
        </p:txBody>
      </p:sp>
      <p:sp>
        <p:nvSpPr>
          <p:cNvPr id="32" name="TextBox 31"/>
          <p:cNvSpPr txBox="1"/>
          <p:nvPr/>
        </p:nvSpPr>
        <p:spPr>
          <a:xfrm>
            <a:off x="1368759" y="1038131"/>
            <a:ext cx="64063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Сеть  муниципальных образовательных  учреждений</a:t>
            </a:r>
            <a:endParaRPr lang="ru-RU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2652559"/>
              </p:ext>
            </p:extLst>
          </p:nvPr>
        </p:nvGraphicFramePr>
        <p:xfrm>
          <a:off x="251518" y="1563638"/>
          <a:ext cx="8712968" cy="3411183"/>
        </p:xfrm>
        <a:graphic>
          <a:graphicData uri="http://schemas.openxmlformats.org/drawingml/2006/table">
            <a:tbl>
              <a:tblPr firstRow="1" firstCol="1" bandRow="1"/>
              <a:tblGrid>
                <a:gridCol w="2464588"/>
                <a:gridCol w="1249676"/>
                <a:gridCol w="1249676"/>
                <a:gridCol w="1249676"/>
                <a:gridCol w="1249676"/>
                <a:gridCol w="1249676"/>
              </a:tblGrid>
              <a:tr h="19367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68" marR="678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</a:p>
                  </a:txBody>
                  <a:tcPr marL="67868" marR="678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</a:p>
                  </a:txBody>
                  <a:tcPr marL="67868" marR="678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</a:p>
                  </a:txBody>
                  <a:tcPr marL="67868" marR="678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</a:p>
                  </a:txBody>
                  <a:tcPr marL="67868" marR="678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</a:p>
                  </a:txBody>
                  <a:tcPr marL="67868" marR="678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19367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по </a:t>
                      </a:r>
                      <a:r>
                        <a:rPr lang="ru-RU" sz="1400" b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району</a:t>
                      </a:r>
                      <a:endParaRPr lang="ru-RU" sz="1400" b="1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68" marR="678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400" b="1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68" marR="678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400" b="1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68" marR="678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400" b="1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68" marR="678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400" b="1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68" marR="678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400" b="1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68" marR="678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12075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из </a:t>
                      </a:r>
                      <a:r>
                        <a:rPr lang="ru-RU" sz="1400" b="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них:</a:t>
                      </a:r>
                      <a:endParaRPr lang="ru-RU" sz="1400" b="1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0" dirty="0" smtClean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Школы (город/село</a:t>
                      </a:r>
                      <a:r>
                        <a:rPr lang="ru-RU" sz="1400" b="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400" b="1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Обучающиеся (</a:t>
                      </a:r>
                      <a:r>
                        <a:rPr lang="ru-RU" sz="1400" b="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город/село)</a:t>
                      </a:r>
                      <a:endParaRPr lang="ru-RU" sz="1400" b="1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68" marR="678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 (2/6</a:t>
                      </a:r>
                      <a:r>
                        <a:rPr lang="ru-RU" sz="1400" b="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400" b="1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1842 (1162/680</a:t>
                      </a:r>
                      <a:r>
                        <a:rPr lang="ru-RU" sz="1400" b="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400" b="1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68" marR="678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 (2/5</a:t>
                      </a:r>
                      <a:r>
                        <a:rPr lang="ru-RU" sz="1400" b="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400" b="1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1789 (1155/634</a:t>
                      </a:r>
                      <a:r>
                        <a:rPr lang="ru-RU" sz="1400" b="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400" b="1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68" marR="678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 (2/5</a:t>
                      </a:r>
                      <a:r>
                        <a:rPr lang="ru-RU" sz="1400" b="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400" b="1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1674 (1107/567)</a:t>
                      </a:r>
                      <a:endParaRPr lang="ru-RU" sz="1400" b="1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68" marR="678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 (2/5</a:t>
                      </a:r>
                      <a:r>
                        <a:rPr lang="ru-RU" sz="1400" b="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400" b="1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1585 (1053/532</a:t>
                      </a:r>
                      <a:r>
                        <a:rPr lang="ru-RU" sz="1400" b="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400" b="1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68" marR="678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 (2/5</a:t>
                      </a:r>
                      <a:r>
                        <a:rPr lang="ru-RU" sz="1400" b="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400" b="1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1564 (1048/515</a:t>
                      </a:r>
                      <a:r>
                        <a:rPr lang="ru-RU" sz="1400" b="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400" b="1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68" marR="678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8102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ДОУ, дошкольных групп/воспитанники всего (город/село)</a:t>
                      </a:r>
                      <a:endParaRPr lang="ru-RU" sz="1400" b="1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68" marR="678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5/730</a:t>
                      </a:r>
                      <a:endParaRPr lang="ru-RU" sz="1400" b="1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(498/232)</a:t>
                      </a:r>
                      <a:endParaRPr lang="ru-RU" sz="1400" b="1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68" marR="678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5/691</a:t>
                      </a:r>
                      <a:endParaRPr lang="ru-RU" sz="1400" b="1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(481/210)</a:t>
                      </a:r>
                      <a:endParaRPr lang="ru-RU" sz="1400" b="1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68" marR="678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2/6</a:t>
                      </a:r>
                      <a:endParaRPr lang="ru-RU" sz="1400" b="1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644</a:t>
                      </a:r>
                      <a:endParaRPr lang="ru-RU" sz="1400" b="1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(444/200)</a:t>
                      </a:r>
                      <a:endParaRPr lang="ru-RU" sz="1400" b="1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68" marR="678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2/6</a:t>
                      </a:r>
                      <a:endParaRPr lang="ru-RU" sz="1400" b="1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569</a:t>
                      </a:r>
                      <a:endParaRPr lang="ru-RU" sz="1400" b="1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(393/176)</a:t>
                      </a:r>
                      <a:endParaRPr lang="ru-RU" sz="1400" b="1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68" marR="678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2/6</a:t>
                      </a:r>
                      <a:endParaRPr lang="ru-RU" sz="1400" b="1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548</a:t>
                      </a:r>
                      <a:endParaRPr lang="ru-RU" sz="1400" b="1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(367/181)</a:t>
                      </a:r>
                      <a:endParaRPr lang="ru-RU" sz="1400" b="1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68" marR="678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7179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Учреждения дополнительного </a:t>
                      </a:r>
                      <a:r>
                        <a:rPr lang="ru-RU" sz="1400" b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образования/воспитанники</a:t>
                      </a:r>
                      <a:endParaRPr lang="ru-RU" sz="1400" b="1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68" marR="678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2/849</a:t>
                      </a:r>
                      <a:endParaRPr lang="ru-RU" sz="1400" b="1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68" marR="678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1/442</a:t>
                      </a:r>
                      <a:endParaRPr lang="ru-RU" sz="1400" b="1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68" marR="678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1/648</a:t>
                      </a:r>
                      <a:endParaRPr lang="ru-RU" sz="1400" b="1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68" marR="678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1/722</a:t>
                      </a:r>
                      <a:endParaRPr lang="ru-RU" sz="1400" b="1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68" marR="678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1/722</a:t>
                      </a:r>
                      <a:endParaRPr lang="ru-RU" sz="1400" b="1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68" marR="678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8735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Учреждение спортивной подготовки</a:t>
                      </a:r>
                      <a:endParaRPr lang="ru-RU" sz="1400" b="1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68" marR="678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68" marR="678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68" marR="678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68" marR="678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1/338</a:t>
                      </a:r>
                      <a:endParaRPr lang="ru-RU" sz="1400" b="1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68" marR="678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1/307</a:t>
                      </a:r>
                      <a:endParaRPr lang="ru-RU" sz="1400" b="1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68" marR="678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adezhda\Desktop\1612469161_133-p-fon-dlya-shapki-saita-serii-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685" y="28034"/>
            <a:ext cx="9148685" cy="5143500"/>
          </a:xfrm>
          <a:prstGeom prst="rect">
            <a:avLst/>
          </a:prstGeom>
          <a:noFill/>
        </p:spPr>
      </p:pic>
      <p:pic>
        <p:nvPicPr>
          <p:cNvPr id="3" name="Picture 2" descr="C:\Users\Admin2\Downloads\суоярвский_ра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41481"/>
            <a:ext cx="1008112" cy="1230629"/>
          </a:xfrm>
          <a:prstGeom prst="rect">
            <a:avLst/>
          </a:prstGeom>
          <a:ln>
            <a:noFill/>
          </a:ln>
          <a:effectLst>
            <a:outerShdw blurRad="177800" sx="106000" sy="106000" algn="ctr" rotWithShape="0">
              <a:prstClr val="black">
                <a:alpha val="54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970773" y="96003"/>
            <a:ext cx="5197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СУОЯРВСКИЙ  МУНИЦИПАЛЬНЫЙ  ОКРУГ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45222" y="360594"/>
            <a:ext cx="784887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ПОЛИТИКА</a:t>
            </a:r>
            <a:endParaRPr lang="ru-RU" sz="26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трелка вниз 5"/>
          <p:cNvSpPr/>
          <p:nvPr/>
        </p:nvSpPr>
        <p:spPr>
          <a:xfrm>
            <a:off x="2371206" y="861559"/>
            <a:ext cx="4320480" cy="254537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259632" y="1061168"/>
            <a:ext cx="7330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 доступности  и  качества  образовательных  услуг</a:t>
            </a:r>
            <a:endParaRPr lang="ru-RU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07504" y="1430233"/>
            <a:ext cx="417646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</a:t>
            </a:r>
            <a:r>
              <a:rPr lang="ru-RU" sz="14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модернизации школьных систем образования в части проведения работ по капитальному ремонту 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государственной программы Российской Федерации «Развитие образования»</a:t>
            </a:r>
            <a:endParaRPr lang="ru-RU" sz="1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988142" y="1308737"/>
            <a:ext cx="39403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субсидия на разработку ПСД для продолжения капитального ремонта школ</a:t>
            </a:r>
            <a:endParaRPr lang="ru-RU" sz="1200" b="1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трелка вниз 14"/>
          <p:cNvSpPr/>
          <p:nvPr/>
        </p:nvSpPr>
        <p:spPr>
          <a:xfrm>
            <a:off x="607979" y="2687206"/>
            <a:ext cx="2911217" cy="265746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81639" y="2975783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147 074 791 руб.</a:t>
            </a:r>
            <a:endParaRPr lang="ru-RU" sz="2400" b="1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Стрелка вниз 22"/>
          <p:cNvSpPr/>
          <p:nvPr/>
        </p:nvSpPr>
        <p:spPr>
          <a:xfrm>
            <a:off x="607978" y="3460279"/>
            <a:ext cx="2911217" cy="265746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9773" y="3783690"/>
            <a:ext cx="433509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МОУ «Суоярвская СОШ</a:t>
            </a:r>
            <a:r>
              <a:rPr lang="ru-RU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МОУ Вешкельская средняя </a:t>
            </a:r>
            <a:r>
              <a:rPr lang="ru-RU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школа</a:t>
            </a:r>
          </a:p>
          <a:p>
            <a:pPr algn="ctr"/>
            <a:r>
              <a:rPr lang="ru-RU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МОУ Найстенъярвская </a:t>
            </a:r>
            <a:r>
              <a:rPr lang="ru-RU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СОШ</a:t>
            </a:r>
          </a:p>
          <a:p>
            <a:pPr algn="ctr"/>
            <a:r>
              <a:rPr lang="ru-RU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МОУ «Поросозерская СОШ» </a:t>
            </a:r>
            <a:r>
              <a:rPr lang="ru-RU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 здания)</a:t>
            </a:r>
            <a:endParaRPr lang="ru-RU" b="1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Стрелка вниз 24"/>
          <p:cNvSpPr/>
          <p:nvPr/>
        </p:nvSpPr>
        <p:spPr>
          <a:xfrm>
            <a:off x="5502703" y="1757931"/>
            <a:ext cx="2911217" cy="265746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4924901" y="2007647"/>
            <a:ext cx="41764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9 465 007 руб.</a:t>
            </a:r>
            <a:endParaRPr lang="ru-RU" sz="1400" b="1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трелка вниз 32"/>
          <p:cNvSpPr/>
          <p:nvPr/>
        </p:nvSpPr>
        <p:spPr>
          <a:xfrm>
            <a:off x="5557524" y="2273047"/>
            <a:ext cx="2911217" cy="265746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4945728" y="2552125"/>
            <a:ext cx="41044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МОУ </a:t>
            </a:r>
            <a:r>
              <a:rPr lang="ru-RU" sz="1200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Лоймольская СОШ (3 здания)</a:t>
            </a:r>
          </a:p>
          <a:p>
            <a:pPr algn="ctr"/>
            <a:r>
              <a:rPr lang="ru-RU" sz="1200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МОУ Лахколампинская СОШ</a:t>
            </a:r>
          </a:p>
          <a:p>
            <a:pPr algn="ctr"/>
            <a:r>
              <a:rPr lang="ru-RU" sz="12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МОУ «Поросозерская СОШ</a:t>
            </a:r>
            <a:r>
              <a:rPr lang="ru-RU" sz="1200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200" b="1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9" b="16537"/>
          <a:stretch/>
        </p:blipFill>
        <p:spPr>
          <a:xfrm>
            <a:off x="5433928" y="3198456"/>
            <a:ext cx="3128056" cy="1819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adezhda\Desktop\1612469161_133-p-fon-dlya-shapki-saita-serii-2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013"/>
            <a:ext cx="9148685" cy="5143500"/>
          </a:xfrm>
          <a:prstGeom prst="rect">
            <a:avLst/>
          </a:prstGeom>
          <a:noFill/>
        </p:spPr>
      </p:pic>
      <p:pic>
        <p:nvPicPr>
          <p:cNvPr id="3" name="Picture 2" descr="C:\Users\Admin2\Downloads\суоярвский_ра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41481"/>
            <a:ext cx="1008112" cy="1230629"/>
          </a:xfrm>
          <a:prstGeom prst="rect">
            <a:avLst/>
          </a:prstGeom>
          <a:ln>
            <a:noFill/>
          </a:ln>
          <a:effectLst>
            <a:outerShdw blurRad="177800" sx="106000" sy="106000" algn="ctr" rotWithShape="0">
              <a:prstClr val="black">
                <a:alpha val="54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973115" y="79182"/>
            <a:ext cx="5197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СУОЯРВСКИЙ  МУНИЦИПАЛЬНЫЙ  ОКРУГ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11559" y="369056"/>
            <a:ext cx="784887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ПОЛИТИКА</a:t>
            </a:r>
            <a:endParaRPr lang="ru-RU" sz="26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трелка вниз 5"/>
          <p:cNvSpPr/>
          <p:nvPr/>
        </p:nvSpPr>
        <p:spPr>
          <a:xfrm>
            <a:off x="2411760" y="897564"/>
            <a:ext cx="4320480" cy="216024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403648" y="1131590"/>
            <a:ext cx="7330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 доступности  и  качества  образовательных  услуг</a:t>
            </a:r>
            <a:endParaRPr lang="ru-RU" b="1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9512" y="1347614"/>
            <a:ext cx="8784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содержание шести школьных автобусов в 2022 году израсходовано 2 543 872руб. </a:t>
            </a:r>
          </a:p>
          <a:p>
            <a:pPr algn="ctr"/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(РБ– 2 284 433,00 руб., МБ – 259 439руб.)</a:t>
            </a:r>
            <a:endParaRPr lang="ru-RU" dirty="0" smtClean="0">
              <a:solidFill>
                <a:srgbClr val="000099"/>
              </a:solidFill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467544" y="2019638"/>
            <a:ext cx="2264075" cy="1458162"/>
            <a:chOff x="261538" y="1518382"/>
            <a:chExt cx="2084294" cy="1524554"/>
          </a:xfrm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261538" y="1518382"/>
              <a:ext cx="2084294" cy="1524554"/>
            </a:xfrm>
            <a:prstGeom prst="roundRect">
              <a:avLst>
                <a:gd name="adj" fmla="val 10000"/>
              </a:avLst>
            </a:prstGeom>
            <a:blipFill rotWithShape="0">
              <a:blip r:embed="rId5" cstate="print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Скругленный прямоугольник 4"/>
            <p:cNvSpPr/>
            <p:nvPr/>
          </p:nvSpPr>
          <p:spPr>
            <a:xfrm>
              <a:off x="306191" y="1563035"/>
              <a:ext cx="1994988" cy="14352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1760" tIns="83820" rIns="111760" bIns="8382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4400" kern="1200"/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3392642" y="1995269"/>
            <a:ext cx="2304256" cy="1494166"/>
            <a:chOff x="3062308" y="1518382"/>
            <a:chExt cx="2084294" cy="1524554"/>
          </a:xfrm>
        </p:grpSpPr>
        <p:sp>
          <p:nvSpPr>
            <p:cNvPr id="16" name="Скругленный прямоугольник 15"/>
            <p:cNvSpPr/>
            <p:nvPr/>
          </p:nvSpPr>
          <p:spPr>
            <a:xfrm>
              <a:off x="3062308" y="1518382"/>
              <a:ext cx="2084294" cy="1524554"/>
            </a:xfrm>
            <a:prstGeom prst="roundRect">
              <a:avLst>
                <a:gd name="adj" fmla="val 10000"/>
              </a:avLst>
            </a:prstGeom>
            <a:blipFill rotWithShape="0">
              <a:blip r:embed="rId6" cstate="print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Скругленный прямоугольник 4"/>
            <p:cNvSpPr/>
            <p:nvPr/>
          </p:nvSpPr>
          <p:spPr>
            <a:xfrm>
              <a:off x="3106961" y="1563035"/>
              <a:ext cx="1994988" cy="14352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1760" tIns="83820" rIns="111760" bIns="8382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4400" kern="1200"/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6357922" y="1997082"/>
            <a:ext cx="2376264" cy="1476164"/>
            <a:chOff x="5863079" y="1518382"/>
            <a:chExt cx="2084294" cy="1524554"/>
          </a:xfrm>
        </p:grpSpPr>
        <p:sp>
          <p:nvSpPr>
            <p:cNvPr id="19" name="Скругленный прямоугольник 18"/>
            <p:cNvSpPr/>
            <p:nvPr/>
          </p:nvSpPr>
          <p:spPr>
            <a:xfrm>
              <a:off x="5863079" y="1518382"/>
              <a:ext cx="2084294" cy="1524554"/>
            </a:xfrm>
            <a:prstGeom prst="roundRect">
              <a:avLst>
                <a:gd name="adj" fmla="val 10000"/>
              </a:avLst>
            </a:prstGeom>
            <a:blipFill rotWithShape="0">
              <a:blip r:embed="rId7" cstate="print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Скругленный прямоугольник 4"/>
            <p:cNvSpPr/>
            <p:nvPr/>
          </p:nvSpPr>
          <p:spPr>
            <a:xfrm>
              <a:off x="5907732" y="1563035"/>
              <a:ext cx="1994988" cy="14352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1760" tIns="83820" rIns="111760" bIns="8382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4400" kern="1200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467544" y="3723878"/>
            <a:ext cx="39604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ru-RU" sz="16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оздоровительных лагерей на базе 6 образовательных учреждений Суоярвского района. Организованным отдыхом охвачено 400 человек, что составляет 25,5%</a:t>
            </a: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5148064" y="3579862"/>
            <a:ext cx="2952328" cy="1458162"/>
          </a:xfrm>
          <a:prstGeom prst="roundRect">
            <a:avLst/>
          </a:prstGeom>
          <a:blipFill rotWithShape="0">
            <a:blip r:embed="rId8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adezhda\Desktop\1612469161_133-p-fon-dlya-shapki-saita-serii-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538"/>
            <a:ext cx="9148685" cy="5143500"/>
          </a:xfrm>
          <a:prstGeom prst="rect">
            <a:avLst/>
          </a:prstGeom>
          <a:noFill/>
        </p:spPr>
      </p:pic>
      <p:pic>
        <p:nvPicPr>
          <p:cNvPr id="3" name="Picture 2" descr="C:\Users\Admin2\Downloads\суоярвский_ра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41481"/>
            <a:ext cx="1008112" cy="1230629"/>
          </a:xfrm>
          <a:prstGeom prst="rect">
            <a:avLst/>
          </a:prstGeom>
          <a:ln>
            <a:noFill/>
          </a:ln>
          <a:effectLst>
            <a:outerShdw blurRad="177800" sx="106000" sy="106000" algn="ctr" rotWithShape="0">
              <a:prstClr val="black">
                <a:alpha val="54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975457" y="88451"/>
            <a:ext cx="5197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СУОЯРВСКИЙ  МУНИЦИПАЛЬНЫЙ  ОКРУГ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63588" y="367957"/>
            <a:ext cx="784887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ПОЛИТИКА</a:t>
            </a:r>
            <a:endParaRPr lang="ru-RU" sz="26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трелка вниз 5"/>
          <p:cNvSpPr/>
          <p:nvPr/>
        </p:nvSpPr>
        <p:spPr>
          <a:xfrm>
            <a:off x="2627784" y="888563"/>
            <a:ext cx="4320480" cy="216024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403648" y="1167594"/>
            <a:ext cx="7330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 доступности  и  качества  образовательных  услуг</a:t>
            </a:r>
            <a:endParaRPr lang="ru-RU" b="1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419622"/>
            <a:ext cx="892899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</a:t>
            </a:r>
            <a:r>
              <a:rPr lang="ru-RU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год –</a:t>
            </a:r>
            <a:r>
              <a:rPr lang="ru-RU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ОТЛИЧНЫЕ РЕЗУЛЬТАТЫ:</a:t>
            </a:r>
          </a:p>
          <a:p>
            <a:pPr algn="ctr">
              <a:buFont typeface="Arial" pitchFamily="34" charset="0"/>
              <a:buChar char="•"/>
            </a:pPr>
            <a:r>
              <a:rPr lang="ru-RU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художественная направленность </a:t>
            </a:r>
            <a:r>
              <a:rPr lang="ru-RU" sz="1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356 обучающихся: 121 – победитель,  22 – призера;</a:t>
            </a:r>
          </a:p>
          <a:p>
            <a:pPr algn="ctr">
              <a:buFont typeface="Arial" pitchFamily="34" charset="0"/>
              <a:buChar char="•"/>
            </a:pPr>
            <a:r>
              <a:rPr lang="ru-RU" sz="1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спортивная направленность – 752 участника, </a:t>
            </a:r>
            <a:r>
              <a:rPr lang="ru-RU" sz="1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 –  </a:t>
            </a:r>
            <a:r>
              <a:rPr lang="ru-RU" sz="1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победителей и 56 – призеров;</a:t>
            </a:r>
          </a:p>
          <a:p>
            <a:pPr algn="ctr">
              <a:buFont typeface="Arial" pitchFamily="34" charset="0"/>
              <a:buChar char="•"/>
            </a:pPr>
            <a:r>
              <a:rPr lang="ru-RU" sz="1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52 международных конкурсных мероприятий </a:t>
            </a:r>
            <a:r>
              <a:rPr lang="ru-RU" sz="1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470 детей, </a:t>
            </a:r>
            <a:r>
              <a:rPr lang="ru-RU" sz="1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 – </a:t>
            </a:r>
            <a:r>
              <a:rPr lang="ru-RU" sz="1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победителя, </a:t>
            </a:r>
            <a:r>
              <a:rPr lang="ru-RU" sz="1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123 – </a:t>
            </a:r>
            <a:r>
              <a:rPr lang="ru-RU" sz="1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призера.  </a:t>
            </a:r>
          </a:p>
          <a:p>
            <a:pPr algn="just">
              <a:buFont typeface="Arial" pitchFamily="34" charset="0"/>
              <a:buChar char="•"/>
            </a:pPr>
            <a:endParaRPr lang="ru-RU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4977601" y="2943090"/>
            <a:ext cx="42484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в рамках инициативы Главы администрации муниципального образования «Суоярвский район»</a:t>
            </a:r>
          </a:p>
          <a:p>
            <a:pPr algn="ctr"/>
            <a:endParaRPr lang="ru-RU" sz="1600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талантливых обучающихся</a:t>
            </a:r>
          </a:p>
          <a:p>
            <a:pPr algn="ctr"/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МБ – 72 000,00 рублей</a:t>
            </a:r>
            <a:endParaRPr lang="ru-RU" sz="16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 descr="C:\Users\Admin2\Downloads\суоярвский_ра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3147814"/>
            <a:ext cx="576064" cy="703217"/>
          </a:xfrm>
          <a:prstGeom prst="rect">
            <a:avLst/>
          </a:prstGeom>
          <a:ln>
            <a:noFill/>
          </a:ln>
          <a:effectLst>
            <a:outerShdw blurRad="177800" sx="106000" sy="106000" algn="ctr" rotWithShape="0">
              <a:prstClr val="black">
                <a:alpha val="54000"/>
              </a:prstClr>
            </a:outerShdw>
          </a:effectLst>
        </p:spPr>
      </p:pic>
      <p:sp>
        <p:nvSpPr>
          <p:cNvPr id="12" name="Стрелка вниз 11"/>
          <p:cNvSpPr/>
          <p:nvPr/>
        </p:nvSpPr>
        <p:spPr>
          <a:xfrm>
            <a:off x="5715037" y="3855940"/>
            <a:ext cx="2911217" cy="265746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252" y="2704520"/>
            <a:ext cx="3617249" cy="24105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adezhda\Desktop\1612469161_133-p-fon-dlya-shapki-saita-serii-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8685" cy="5143500"/>
          </a:xfrm>
          <a:prstGeom prst="rect">
            <a:avLst/>
          </a:prstGeom>
          <a:noFill/>
        </p:spPr>
      </p:pic>
      <p:pic>
        <p:nvPicPr>
          <p:cNvPr id="3" name="Picture 2" descr="C:\Users\Admin2\Downloads\суоярвский_ра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41481"/>
            <a:ext cx="1008112" cy="1230629"/>
          </a:xfrm>
          <a:prstGeom prst="rect">
            <a:avLst/>
          </a:prstGeom>
          <a:ln>
            <a:noFill/>
          </a:ln>
          <a:effectLst>
            <a:outerShdw blurRad="177800" sx="106000" sy="106000" algn="ctr" rotWithShape="0">
              <a:prstClr val="black">
                <a:alpha val="54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031387" y="141481"/>
            <a:ext cx="5197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СУОЯРВСКИЙ  МУНИЦИПАЛЬНЫЙ  ОКРУГ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144481" y="401335"/>
            <a:ext cx="784887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ПОЛИТИКА</a:t>
            </a:r>
            <a:endParaRPr lang="ru-RU" sz="26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трелка вниз 5"/>
          <p:cNvSpPr/>
          <p:nvPr/>
        </p:nvSpPr>
        <p:spPr>
          <a:xfrm>
            <a:off x="2908677" y="922674"/>
            <a:ext cx="4320480" cy="216024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403648" y="1162986"/>
            <a:ext cx="7330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 доступности  и  качества  образовательных  услуг</a:t>
            </a:r>
            <a:endParaRPr lang="ru-RU" b="1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3283171"/>
              </p:ext>
            </p:extLst>
          </p:nvPr>
        </p:nvGraphicFramePr>
        <p:xfrm>
          <a:off x="251520" y="1599642"/>
          <a:ext cx="8712968" cy="3406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9121"/>
                <a:gridCol w="1089121"/>
                <a:gridCol w="1089121"/>
                <a:gridCol w="1089121"/>
                <a:gridCol w="1089121"/>
                <a:gridCol w="1089121"/>
                <a:gridCol w="1089121"/>
                <a:gridCol w="1089121"/>
              </a:tblGrid>
              <a:tr h="617220">
                <a:tc gridSpan="8">
                  <a:txBody>
                    <a:bodyPr/>
                    <a:lstStyle/>
                    <a:p>
                      <a:pPr algn="ctr"/>
                      <a:r>
                        <a:rPr kumimoji="0" lang="ru-RU" sz="1800" b="1" kern="1200" dirty="0" smtClean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531 ребенок (65%) – получают</a:t>
                      </a:r>
                      <a:r>
                        <a:rPr kumimoji="0" lang="ru-RU" sz="1800" b="1" kern="1200" baseline="0" dirty="0" smtClean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услугу по </a:t>
                      </a:r>
                    </a:p>
                    <a:p>
                      <a:pPr algn="ctr"/>
                      <a:r>
                        <a:rPr kumimoji="0" lang="ru-RU" sz="1800" b="1" kern="1200" baseline="0" dirty="0" smtClean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дошкольному образованию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617220">
                <a:tc gridSpan="2">
                  <a:txBody>
                    <a:bodyPr/>
                    <a:lstStyle/>
                    <a:p>
                      <a:pPr algn="ctr"/>
                      <a:r>
                        <a:rPr kumimoji="0" lang="ru-RU" sz="1200" b="1" kern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МДОУ № 7 «Родничок»</a:t>
                      </a:r>
                      <a:endParaRPr lang="ru-RU" sz="1200" b="1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0" lang="ru-RU" sz="1200" b="1" kern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Детский сад №26 п.Поросозеро</a:t>
                      </a:r>
                      <a:endParaRPr lang="ru-RU" sz="1200" b="1" dirty="0" smtClean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200" b="1" dirty="0" smtClean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0" lang="ru-RU" sz="1200" b="1" kern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МОУ Вешкельская средняя школа</a:t>
                      </a:r>
                      <a:endParaRPr lang="ru-RU" sz="1200" b="1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0" lang="ru-RU" sz="1200" b="1" kern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МОУ «Кайпинская ООШ»</a:t>
                      </a:r>
                      <a:endParaRPr lang="ru-RU" sz="1200" b="1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86054">
                <a:tc>
                  <a:txBody>
                    <a:bodyPr/>
                    <a:lstStyle/>
                    <a:p>
                      <a:r>
                        <a:rPr kumimoji="0" lang="ru-RU" sz="1400" b="1" kern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 </a:t>
                      </a:r>
                    </a:p>
                    <a:p>
                      <a:r>
                        <a:rPr kumimoji="0" lang="ru-RU" sz="1400" b="1" kern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групп</a:t>
                      </a:r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320 детей</a:t>
                      </a:r>
                      <a:endParaRPr lang="ru-RU" sz="1400" b="1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группы</a:t>
                      </a:r>
                      <a:endParaRPr lang="ru-RU" sz="1400" b="1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  <a:p>
                      <a:r>
                        <a:rPr lang="ru-RU" sz="1400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детей</a:t>
                      </a:r>
                      <a:endParaRPr lang="ru-RU" sz="1400" b="1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</a:p>
                    <a:p>
                      <a:r>
                        <a:rPr lang="ru-RU" sz="1400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группа</a:t>
                      </a:r>
                      <a:endParaRPr lang="ru-RU" sz="1400" b="1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  <a:p>
                      <a:r>
                        <a:rPr lang="ru-RU" sz="1400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детей</a:t>
                      </a:r>
                      <a:endParaRPr lang="ru-RU" sz="1400" b="1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группы</a:t>
                      </a:r>
                      <a:endParaRPr lang="ru-RU" sz="1400" b="1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</a:p>
                    <a:p>
                      <a:r>
                        <a:rPr lang="ru-RU" sz="1400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ребенка</a:t>
                      </a:r>
                      <a:endParaRPr lang="ru-RU" sz="1400" b="1" dirty="0">
                        <a:solidFill>
                          <a:schemeClr val="bg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85800">
                <a:tc gridSpan="2"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МОУ Лахколампинская СОШ</a:t>
                      </a:r>
                      <a:endParaRPr lang="ru-RU" sz="1400" b="1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МОУ «Поросозерская СОШ»</a:t>
                      </a:r>
                      <a:endParaRPr lang="ru-RU" sz="1200" b="1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МОУ Найстенъярвская СОШ</a:t>
                      </a:r>
                      <a:endParaRPr lang="ru-RU" sz="1200" b="1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МОУ Лоймольская СОШ</a:t>
                      </a:r>
                      <a:endParaRPr lang="ru-RU" sz="1200" b="1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86054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400" b="1" kern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 группы</a:t>
                      </a:r>
                      <a:endParaRPr kumimoji="0" lang="ru-RU" sz="1400" b="1" kern="12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400" b="1" kern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26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400" b="1" kern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детей</a:t>
                      </a:r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400" b="1" kern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 группы</a:t>
                      </a:r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400" b="1" kern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21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400" b="1" kern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ребенок</a:t>
                      </a:r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400" b="1" kern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группы </a:t>
                      </a:r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400" b="1" kern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30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400" b="1" kern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детей</a:t>
                      </a:r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400" b="1" kern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 группы</a:t>
                      </a:r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400" b="1" kern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27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400" b="1" kern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детей</a:t>
                      </a:r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86054">
                <a:tc gridSpan="8"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100%  детей в возрасте от 3 до 7 лет </a:t>
                      </a:r>
                    </a:p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обеспечены местами в детских  садах и дошкольных группах</a:t>
                      </a:r>
                      <a:endParaRPr lang="ru-RU" sz="1400" dirty="0" smtClean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adezhda\Desktop\1612469161_133-p-fon-dlya-shapki-saita-serii-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8685" cy="5143500"/>
          </a:xfrm>
          <a:prstGeom prst="rect">
            <a:avLst/>
          </a:prstGeom>
          <a:noFill/>
        </p:spPr>
      </p:pic>
      <p:pic>
        <p:nvPicPr>
          <p:cNvPr id="3" name="Picture 2" descr="C:\Users\Admin2\Downloads\суоярвский_ра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41481"/>
            <a:ext cx="1008112" cy="1230629"/>
          </a:xfrm>
          <a:prstGeom prst="rect">
            <a:avLst/>
          </a:prstGeom>
          <a:ln>
            <a:noFill/>
          </a:ln>
          <a:effectLst>
            <a:outerShdw blurRad="177800" sx="106000" sy="106000" algn="ctr" rotWithShape="0">
              <a:prstClr val="black">
                <a:alpha val="54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975457" y="98328"/>
            <a:ext cx="5197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СУОЯРВСКИЙ  МУНИЦИПАЛЬНЫЙ  ОКРУГ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72473" y="403961"/>
            <a:ext cx="784887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ПОЛИТИКА</a:t>
            </a:r>
            <a:endParaRPr lang="ru-RU" sz="26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трелка вниз 5"/>
          <p:cNvSpPr/>
          <p:nvPr/>
        </p:nvSpPr>
        <p:spPr>
          <a:xfrm>
            <a:off x="2851706" y="906856"/>
            <a:ext cx="4320480" cy="252028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331640" y="1153903"/>
            <a:ext cx="7330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 доступности  и  качества  образовательных  услуг</a:t>
            </a:r>
            <a:endParaRPr lang="ru-RU" b="1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689516"/>
            <a:ext cx="6223817" cy="3453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4685" y="1633829"/>
            <a:ext cx="1259632" cy="778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6228184" y="2571750"/>
            <a:ext cx="273630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ru-RU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ru-RU" sz="16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договора о целевом обучении;</a:t>
            </a:r>
          </a:p>
          <a:p>
            <a:pPr algn="just">
              <a:buFont typeface="Arial" pitchFamily="34" charset="0"/>
              <a:buChar char="•"/>
            </a:pPr>
            <a:endParaRPr lang="ru-RU" sz="1600" b="1" dirty="0" smtClean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sz="16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Национальный проект «Земский учитель» - 1 педагог;</a:t>
            </a:r>
          </a:p>
          <a:p>
            <a:pPr>
              <a:buFont typeface="Arial" pitchFamily="34" charset="0"/>
              <a:buChar char="•"/>
            </a:pPr>
            <a:endParaRPr lang="ru-RU" sz="1600" b="1" dirty="0" smtClean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sz="16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01.01.2023 год – 11 вакантных педагогических должностей</a:t>
            </a:r>
            <a:endParaRPr lang="ru-RU" sz="16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00192" y="1653648"/>
            <a:ext cx="2843808" cy="93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adezhda\Desktop\1612469161_133-p-fon-dlya-shapki-saita-serii-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88" y="5514"/>
            <a:ext cx="9148685" cy="5143500"/>
          </a:xfrm>
          <a:prstGeom prst="rect">
            <a:avLst/>
          </a:prstGeom>
          <a:noFill/>
        </p:spPr>
      </p:pic>
      <p:pic>
        <p:nvPicPr>
          <p:cNvPr id="3" name="Picture 2" descr="C:\Users\Admin2\Downloads\суоярвский_ра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41481"/>
            <a:ext cx="1008112" cy="1230629"/>
          </a:xfrm>
          <a:prstGeom prst="rect">
            <a:avLst/>
          </a:prstGeom>
          <a:ln>
            <a:noFill/>
          </a:ln>
          <a:effectLst>
            <a:outerShdw blurRad="177800" sx="106000" sy="106000" algn="ctr" rotWithShape="0">
              <a:prstClr val="black">
                <a:alpha val="54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975457" y="83408"/>
            <a:ext cx="5197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СУОЯРВСКИЙ  МУНИЦИПАЛЬНЫЙ  ОКРУГ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49906" y="345309"/>
            <a:ext cx="784887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ПОЛИТИКА</a:t>
            </a:r>
            <a:endParaRPr lang="ru-RU" sz="26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трелка вниз 5"/>
          <p:cNvSpPr/>
          <p:nvPr/>
        </p:nvSpPr>
        <p:spPr>
          <a:xfrm>
            <a:off x="2414102" y="816381"/>
            <a:ext cx="4320480" cy="216024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345918" y="1033295"/>
            <a:ext cx="73305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 физической  культуры  и  массового спорта</a:t>
            </a:r>
            <a:endParaRPr lang="ru-RU" sz="20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 descr="C:\Users\Nadezhda\Desktop\Отчет Главы 2021\стрелк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8918" y="2270956"/>
            <a:ext cx="1368152" cy="135015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194513" y="2270956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10%</a:t>
            </a:r>
            <a:endParaRPr lang="ru-RU" sz="24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11960" y="1448117"/>
            <a:ext cx="44644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0033CC"/>
              </a:buClr>
              <a:buFont typeface="Arial" pitchFamily="34" charset="0"/>
              <a:buChar char="•"/>
            </a:pPr>
            <a:r>
              <a:rPr lang="ru-RU" sz="1600" b="1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16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 муниципальных, республиканских и всероссийских спортивных мероприятия;</a:t>
            </a:r>
          </a:p>
          <a:p>
            <a:pPr algn="just">
              <a:buFont typeface="Arial" pitchFamily="34" charset="0"/>
              <a:buChar char="•"/>
            </a:pPr>
            <a:r>
              <a:rPr lang="ru-RU" sz="16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присвоено 5 спортивных разряда</a:t>
            </a:r>
            <a:r>
              <a:rPr lang="ru-RU" sz="16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>
              <a:buFont typeface="Arial" pitchFamily="34" charset="0"/>
              <a:buChar char="•"/>
            </a:pPr>
            <a:r>
              <a:rPr lang="ru-RU" sz="16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250 детей обучено плаванию в рамках реализации проекта «Умею плавать»</a:t>
            </a:r>
            <a:endParaRPr lang="ru-RU" sz="1600" b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01968" y="3057286"/>
            <a:ext cx="446449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chemeClr val="accent1">
                  <a:lumMod val="50000"/>
                </a:schemeClr>
              </a:buClr>
              <a:buFont typeface="Arial" pitchFamily="34" charset="0"/>
              <a:buChar char="•"/>
            </a:pPr>
            <a:r>
              <a:rPr lang="ru-RU" sz="1600" dirty="0" smtClean="0">
                <a:solidFill>
                  <a:srgbClr val="006600"/>
                </a:solidFill>
              </a:rPr>
              <a:t> </a:t>
            </a:r>
            <a:r>
              <a:rPr lang="ru-RU" sz="1600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31.12.2022 г. в АИС «ГТО» зарегистрировано 648 жителей Суоярвского района;</a:t>
            </a:r>
            <a:endParaRPr lang="ru-RU" sz="1600" dirty="0" smtClean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тестирование норм ГТО - испытание прошли 109 человек, 41  успешно справились с тестами;</a:t>
            </a:r>
          </a:p>
          <a:p>
            <a:pPr algn="just">
              <a:buFont typeface="Arial" pitchFamily="34" charset="0"/>
              <a:buChar char="•"/>
            </a:pPr>
            <a:r>
              <a:rPr lang="ru-RU" sz="1600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зарегистрировано  620 жителей Суоярвского района</a:t>
            </a:r>
            <a:endParaRPr lang="ru-RU" sz="1600" b="1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14102" y="185167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2" name="Равнобедренный треугольник 11"/>
          <p:cNvSpPr/>
          <p:nvPr/>
        </p:nvSpPr>
        <p:spPr>
          <a:xfrm>
            <a:off x="1765102" y="1467481"/>
            <a:ext cx="1870794" cy="914400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Равнобедренный треугольник 19"/>
          <p:cNvSpPr/>
          <p:nvPr/>
        </p:nvSpPr>
        <p:spPr>
          <a:xfrm>
            <a:off x="227848" y="3959816"/>
            <a:ext cx="1870794" cy="914400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2375118" y="1612157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58 %</a:t>
            </a:r>
            <a:endParaRPr lang="ru-RU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32648" y="4149685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8 %</a:t>
            </a:r>
            <a:endParaRPr lang="ru-RU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07182" y="1995686"/>
            <a:ext cx="9139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г.</a:t>
            </a:r>
            <a:endParaRPr lang="ru-RU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21281" y="4466277"/>
            <a:ext cx="9139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г.</a:t>
            </a:r>
            <a:endParaRPr lang="ru-RU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16" y="2526557"/>
            <a:ext cx="2443920" cy="1601632"/>
          </a:xfrm>
          <a:prstGeom prst="rect">
            <a:avLst/>
          </a:prstGeom>
        </p:spPr>
      </p:pic>
      <p:sp>
        <p:nvSpPr>
          <p:cNvPr id="26" name="Стрелка вниз 25"/>
          <p:cNvSpPr/>
          <p:nvPr/>
        </p:nvSpPr>
        <p:spPr>
          <a:xfrm>
            <a:off x="5454098" y="2766685"/>
            <a:ext cx="1980220" cy="216024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Nadezhda\Desktop\1612469161_133-p-fon-dlya-shapki-saita-serii-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2"/>
            <a:ext cx="9148685" cy="5143500"/>
          </a:xfrm>
          <a:prstGeom prst="rect">
            <a:avLst/>
          </a:prstGeom>
          <a:noFill/>
        </p:spPr>
      </p:pic>
      <p:pic>
        <p:nvPicPr>
          <p:cNvPr id="5" name="Picture 2" descr="C:\Users\Admin2\Downloads\суоярвский_ра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41481"/>
            <a:ext cx="1008112" cy="1230629"/>
          </a:xfrm>
          <a:prstGeom prst="rect">
            <a:avLst/>
          </a:prstGeom>
          <a:ln>
            <a:noFill/>
          </a:ln>
          <a:effectLst>
            <a:outerShdw blurRad="177800" sx="106000" sy="106000" algn="ctr" rotWithShape="0">
              <a:prstClr val="black">
                <a:alpha val="54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973115" y="66859"/>
            <a:ext cx="5197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СУОЯРВСКИЙ  МУНИЦИПАЛЬНЫЙ  ОКРУГ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297751"/>
            <a:ext cx="784887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ПОЛИТИКА</a:t>
            </a:r>
            <a:endParaRPr lang="ru-RU" sz="26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2411760" y="811960"/>
            <a:ext cx="4320480" cy="216024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353166" y="928060"/>
            <a:ext cx="73305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 физической  культуры  и  массового спорта</a:t>
            </a:r>
            <a:endParaRPr lang="ru-RU" sz="22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468505" y="2787774"/>
            <a:ext cx="3816424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33CC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Спорт – норма жизни</a:t>
            </a:r>
            <a:endParaRPr lang="ru-RU" sz="24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3129" y="1549987"/>
            <a:ext cx="2424614" cy="323281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0933" y="3339536"/>
            <a:ext cx="2253996" cy="169049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7109" y="3341862"/>
            <a:ext cx="2250896" cy="168817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17501" y="1372110"/>
            <a:ext cx="1994157" cy="133047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9837" y="1496813"/>
            <a:ext cx="2261923" cy="150647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081" y="3591383"/>
            <a:ext cx="1588564" cy="119142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01847" y="1549032"/>
            <a:ext cx="1925567" cy="11628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adezhda\Desktop\1612469161_133-p-fon-dlya-shapki-saita-serii-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3" y="0"/>
            <a:ext cx="9148685" cy="5143500"/>
          </a:xfrm>
          <a:prstGeom prst="rect">
            <a:avLst/>
          </a:prstGeom>
          <a:noFill/>
        </p:spPr>
      </p:pic>
      <p:pic>
        <p:nvPicPr>
          <p:cNvPr id="3" name="Picture 2" descr="C:\Users\Admin2\Downloads\суоярвский_ра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41481"/>
            <a:ext cx="1008112" cy="1230629"/>
          </a:xfrm>
          <a:prstGeom prst="rect">
            <a:avLst/>
          </a:prstGeom>
          <a:ln>
            <a:noFill/>
          </a:ln>
          <a:effectLst>
            <a:outerShdw blurRad="177800" sx="106000" sy="106000" algn="ctr" rotWithShape="0">
              <a:prstClr val="black">
                <a:alpha val="54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907704" y="48092"/>
            <a:ext cx="5197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СУОЯРВСКИЙ  МУНИЦИПАЛЬНЫЙ  ОКРУГ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82153" y="355601"/>
            <a:ext cx="784887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ПОЛИТИКА</a:t>
            </a:r>
            <a:endParaRPr lang="ru-RU" sz="26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трелка вниз 5"/>
          <p:cNvSpPr/>
          <p:nvPr/>
        </p:nvSpPr>
        <p:spPr>
          <a:xfrm>
            <a:off x="2224601" y="834962"/>
            <a:ext cx="4320480" cy="301135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86109" y="1151314"/>
            <a:ext cx="864096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проект «КУЛЬТУРА» </a:t>
            </a:r>
          </a:p>
          <a:p>
            <a:pPr algn="just"/>
            <a:r>
              <a:rPr lang="ru-RU" sz="16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Цель:  </a:t>
            </a:r>
            <a:r>
              <a:rPr lang="ru-RU" sz="16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 числа граждан, вовлеченных в культуру путем создания современной инфраструктуры культуры, внедрения в деятельность организаций культуры новых форм и технологий, широкой поддержки культурных инициатив, направленных на укрепление российской гражданской идентичности.</a:t>
            </a:r>
            <a:endParaRPr lang="ru-RU" sz="1600" b="1" dirty="0" smtClean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9552" y="2501017"/>
            <a:ext cx="3201694" cy="241714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3384" y="3933844"/>
            <a:ext cx="1728192" cy="115167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1491" y="2606895"/>
            <a:ext cx="1657932" cy="124344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14" y="2913212"/>
            <a:ext cx="1629685" cy="175830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608" y="2966672"/>
            <a:ext cx="2229617" cy="14858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adezhda\Desktop\1612469161_133-p-fon-dlya-shapki-saita-serii-2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685" y="-7958"/>
            <a:ext cx="9148685" cy="5143500"/>
          </a:xfrm>
          <a:prstGeom prst="rect">
            <a:avLst/>
          </a:prstGeom>
          <a:noFill/>
        </p:spPr>
      </p:pic>
      <p:pic>
        <p:nvPicPr>
          <p:cNvPr id="3" name="Picture 2" descr="C:\Users\Admin2\Downloads\суоярвский_ра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41481"/>
            <a:ext cx="1008112" cy="1230629"/>
          </a:xfrm>
          <a:prstGeom prst="rect">
            <a:avLst/>
          </a:prstGeom>
          <a:ln>
            <a:noFill/>
          </a:ln>
          <a:effectLst>
            <a:outerShdw blurRad="177800" sx="106000" sy="106000" algn="ctr" rotWithShape="0">
              <a:prstClr val="black">
                <a:alpha val="54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975457" y="79450"/>
            <a:ext cx="5197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СУОЯРВСКИЙ  МУНИЦИПАЛЬНЫЙ  ОКРУГ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45221" y="333113"/>
            <a:ext cx="784887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ПОЛИТИКА</a:t>
            </a:r>
            <a:endParaRPr lang="ru-RU" sz="26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трелка вниз 5"/>
          <p:cNvSpPr/>
          <p:nvPr/>
        </p:nvSpPr>
        <p:spPr>
          <a:xfrm>
            <a:off x="2409417" y="835825"/>
            <a:ext cx="4320480" cy="293614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686697" y="1288786"/>
            <a:ext cx="842493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Укрепление  межнационального и межконфессионального согласия</a:t>
            </a:r>
            <a:endParaRPr lang="ru-RU" sz="1900" b="1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8381" y="1745526"/>
            <a:ext cx="4716016" cy="2926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 descr="C:\Users\Nadezhda\Desktop\Отчет Главы 2021\совет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80115" y="2035052"/>
            <a:ext cx="3887308" cy="1944034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5004047" y="4035504"/>
            <a:ext cx="4107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- стабильные межнациональные и межконфессиональные отношения</a:t>
            </a:r>
          </a:p>
          <a:p>
            <a:endParaRPr lang="ru-RU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Nadezhda\Desktop\Презентация Microsoft Office PowerPoin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2546"/>
            <a:ext cx="9144000" cy="5143500"/>
          </a:xfrm>
          <a:prstGeom prst="rect">
            <a:avLst/>
          </a:prstGeom>
          <a:noFill/>
        </p:spPr>
      </p:pic>
      <p:pic>
        <p:nvPicPr>
          <p:cNvPr id="4" name="Picture 2" descr="C:\Users\Admin2\Downloads\суоярвский_ра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249493"/>
            <a:ext cx="1008112" cy="1230629"/>
          </a:xfrm>
          <a:prstGeom prst="rect">
            <a:avLst/>
          </a:prstGeom>
          <a:ln>
            <a:noFill/>
          </a:ln>
          <a:effectLst>
            <a:outerShdw blurRad="177800" sx="106000" sy="106000" algn="ctr" rotWithShape="0">
              <a:prstClr val="black">
                <a:alpha val="54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690338" y="563878"/>
            <a:ext cx="66137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 ЭКОНОМИКИ РАЙОНА</a:t>
            </a:r>
          </a:p>
        </p:txBody>
      </p:sp>
      <p:sp>
        <p:nvSpPr>
          <p:cNvPr id="11" name="Блок-схема: знак завершения 10"/>
          <p:cNvSpPr/>
          <p:nvPr/>
        </p:nvSpPr>
        <p:spPr>
          <a:xfrm>
            <a:off x="4355976" y="1383618"/>
            <a:ext cx="3888432" cy="550350"/>
          </a:xfrm>
          <a:prstGeom prst="flowChartTerminator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ЛЕСОПРОМЫШЛЕННЫЙ КОМПЛЕКС</a:t>
            </a:r>
            <a:endParaRPr lang="ru-RU" b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Блок-схема: знак завершения 12"/>
          <p:cNvSpPr/>
          <p:nvPr/>
        </p:nvSpPr>
        <p:spPr>
          <a:xfrm>
            <a:off x="4427984" y="3363838"/>
            <a:ext cx="3888432" cy="550350"/>
          </a:xfrm>
          <a:prstGeom prst="flowChartTerminator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ГОРНОПРОМЫШЛЕННЫЙ КОМПЛЕКС</a:t>
            </a:r>
          </a:p>
          <a:p>
            <a:pPr algn="ctr"/>
            <a:endParaRPr lang="ru-RU" b="1" dirty="0">
              <a:solidFill>
                <a:srgbClr val="33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452320" y="4299942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1,8 млн. м3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7740352" y="2211710"/>
            <a:ext cx="11886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698,8</a:t>
            </a:r>
          </a:p>
          <a:p>
            <a:r>
              <a:rPr lang="ru-RU" sz="20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тыс. м3</a:t>
            </a:r>
          </a:p>
        </p:txBody>
      </p:sp>
      <p:pic>
        <p:nvPicPr>
          <p:cNvPr id="24" name="Picture 2" descr="C:\Users\Admin2\Desktop\ЛЮДА\фото\0013-015-Lesnaja-promyshlennos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1599642"/>
            <a:ext cx="3168352" cy="1425758"/>
          </a:xfrm>
          <a:prstGeom prst="rect">
            <a:avLst/>
          </a:prstGeom>
          <a:noFill/>
        </p:spPr>
      </p:pic>
      <p:pic>
        <p:nvPicPr>
          <p:cNvPr id="25" name="Picture 3" descr="C:\Users\Admin2\Desktop\ЛЮДА\фото\poleznye-iskopaemy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3327834"/>
            <a:ext cx="3190938" cy="1458162"/>
          </a:xfrm>
          <a:prstGeom prst="rect">
            <a:avLst/>
          </a:prstGeom>
          <a:noFill/>
        </p:spPr>
      </p:pic>
      <p:sp>
        <p:nvSpPr>
          <p:cNvPr id="27" name="TextBox 26"/>
          <p:cNvSpPr txBox="1"/>
          <p:nvPr/>
        </p:nvSpPr>
        <p:spPr>
          <a:xfrm>
            <a:off x="3563888" y="4035504"/>
            <a:ext cx="35283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ООО «ФИНАНСБЮРО»</a:t>
            </a:r>
          </a:p>
          <a:p>
            <a:pPr algn="ctr"/>
            <a:r>
              <a:rPr lang="ru-RU" sz="16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ООО «ГРАНИТДОМДОРСТРОЙ»</a:t>
            </a:r>
          </a:p>
          <a:p>
            <a:pPr lvl="0" algn="ctr"/>
            <a:r>
              <a:rPr lang="ru-RU" sz="16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ООО «КАРЕЛПРИРОДРЕСУРС»</a:t>
            </a:r>
          </a:p>
          <a:p>
            <a:endParaRPr lang="ru-RU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3059832" y="2031691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АО «ЗАПКАРЕЛЛЕС»</a:t>
            </a:r>
          </a:p>
          <a:p>
            <a:pPr algn="ctr"/>
            <a:r>
              <a:rPr lang="ru-RU" sz="14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ООО «ПОРОСОЗЕРО»</a:t>
            </a:r>
          </a:p>
          <a:p>
            <a:pPr algn="ctr"/>
            <a:r>
              <a:rPr lang="ru-RU" sz="14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ООО «ФОРЕСТ-ТРЭВЕЛ»</a:t>
            </a:r>
          </a:p>
          <a:p>
            <a:pPr algn="ctr"/>
            <a:r>
              <a:rPr lang="ru-RU" sz="14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ООО «СУОЯРВСКИЙ ЛЕСПОМХОЗ»</a:t>
            </a:r>
          </a:p>
        </p:txBody>
      </p:sp>
      <p:sp>
        <p:nvSpPr>
          <p:cNvPr id="29" name="Нашивка 28"/>
          <p:cNvSpPr/>
          <p:nvPr/>
        </p:nvSpPr>
        <p:spPr>
          <a:xfrm>
            <a:off x="7092280" y="2355726"/>
            <a:ext cx="484632" cy="363474"/>
          </a:xfrm>
          <a:prstGeom prst="chevron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0" name="Нашивка 29"/>
          <p:cNvSpPr/>
          <p:nvPr/>
        </p:nvSpPr>
        <p:spPr>
          <a:xfrm>
            <a:off x="6967688" y="4299942"/>
            <a:ext cx="484632" cy="363474"/>
          </a:xfrm>
          <a:prstGeom prst="chevron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06066" y="132121"/>
            <a:ext cx="5197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СУОЯРВСКИЙ  МУНИЦИПАЛЬНЫЙ  ОКРУГ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adezhda\Desktop\1612469161_133-p-fon-dlya-shapki-saita-serii-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8685" cy="5143500"/>
          </a:xfrm>
          <a:prstGeom prst="rect">
            <a:avLst/>
          </a:prstGeom>
          <a:solidFill>
            <a:srgbClr val="92D050"/>
          </a:solidFill>
        </p:spPr>
      </p:pic>
      <p:pic>
        <p:nvPicPr>
          <p:cNvPr id="3" name="Picture 2" descr="C:\Users\Admin2\Downloads\суоярвский_ра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41481"/>
            <a:ext cx="1008112" cy="1230629"/>
          </a:xfrm>
          <a:prstGeom prst="rect">
            <a:avLst/>
          </a:prstGeom>
          <a:ln>
            <a:noFill/>
          </a:ln>
          <a:effectLst>
            <a:outerShdw blurRad="177800" sx="106000" sy="106000" algn="ctr" rotWithShape="0">
              <a:prstClr val="black">
                <a:alpha val="54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970772" y="57093"/>
            <a:ext cx="5197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СУОЯРВСКИЙ  МУНИЦИПАЛЬНЫЙ  ОКРУГ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61102" y="314022"/>
            <a:ext cx="784887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ПОЛИТИКА</a:t>
            </a:r>
            <a:endParaRPr lang="ru-RU" sz="26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трелка вниз 5"/>
          <p:cNvSpPr/>
          <p:nvPr/>
        </p:nvSpPr>
        <p:spPr>
          <a:xfrm>
            <a:off x="2308641" y="831320"/>
            <a:ext cx="4320480" cy="270030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67544" y="1215792"/>
            <a:ext cx="8496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оказания медицинской помощи населению</a:t>
            </a:r>
            <a:endParaRPr lang="ru-RU" sz="2000" b="1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9962894"/>
              </p:ext>
            </p:extLst>
          </p:nvPr>
        </p:nvGraphicFramePr>
        <p:xfrm>
          <a:off x="179512" y="1707654"/>
          <a:ext cx="8712968" cy="2270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8242"/>
                <a:gridCol w="2178242"/>
                <a:gridCol w="2178242"/>
                <a:gridCol w="2178242"/>
              </a:tblGrid>
              <a:tr h="8915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Лечебно-профилактическое учреждение</a:t>
                      </a:r>
                      <a:endParaRPr lang="ru-RU" sz="14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40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амбулатории</a:t>
                      </a:r>
                      <a:endParaRPr lang="ru-RU" sz="14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ФАП (обеспечены медицинскими кадрами)</a:t>
                      </a:r>
                      <a:endParaRPr lang="ru-RU" sz="14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 ФАП (ведется выездной прием медицинскими работниками )</a:t>
                      </a:r>
                      <a:endParaRPr lang="ru-RU" sz="14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1303020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ГБУЗ 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«Суоярвская «ЦРБ» </a:t>
                      </a: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Суоярви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 Поросозеро</a:t>
                      </a: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 Найстенъярви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п. Райконкосски, </a:t>
                      </a:r>
                    </a:p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п. Лоймола,</a:t>
                      </a:r>
                    </a:p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п. Пийтсиеки, </a:t>
                      </a:r>
                    </a:p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п. Лахколампи, </a:t>
                      </a:r>
                    </a:p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п. Суоеки, п.Тойвола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с. Вешкелица,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п. Леппясюрья,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п. Гумарино,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п. Вегарус,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п. Суйстамо.</a:t>
                      </a:r>
                    </a:p>
                    <a:p>
                      <a:pPr algn="ctr"/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9" name="Группа 8"/>
          <p:cNvGrpSpPr/>
          <p:nvPr/>
        </p:nvGrpSpPr>
        <p:grpSpPr>
          <a:xfrm>
            <a:off x="179512" y="3921900"/>
            <a:ext cx="2160240" cy="1134126"/>
            <a:chOff x="0" y="496"/>
            <a:chExt cx="2438400" cy="1934765"/>
          </a:xfrm>
        </p:grpSpPr>
        <p:sp>
          <p:nvSpPr>
            <p:cNvPr id="10" name="Скругленный прямоугольник 9"/>
            <p:cNvSpPr/>
            <p:nvPr/>
          </p:nvSpPr>
          <p:spPr>
            <a:xfrm>
              <a:off x="0" y="496"/>
              <a:ext cx="2438400" cy="1934765"/>
            </a:xfrm>
            <a:prstGeom prst="roundRect">
              <a:avLst/>
            </a:prstGeom>
            <a:blipFill rotWithShape="0">
              <a:blip r:embed="rId4" cstate="print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Скругленный прямоугольник 4"/>
            <p:cNvSpPr/>
            <p:nvPr/>
          </p:nvSpPr>
          <p:spPr>
            <a:xfrm>
              <a:off x="94447" y="94943"/>
              <a:ext cx="2249506" cy="17458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5260" tIns="87630" rIns="175260" bIns="87630" numCol="1" spcCol="1270" anchor="ctr" anchorCtr="0">
              <a:noAutofit/>
            </a:bodyPr>
            <a:lstStyle/>
            <a:p>
              <a:pPr lvl="0" algn="ctr" defTabSz="2044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4600" kern="1200" dirty="0"/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2339752" y="3921900"/>
            <a:ext cx="2232248" cy="1134126"/>
            <a:chOff x="0" y="0"/>
            <a:chExt cx="2438400" cy="1934765"/>
          </a:xfrm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0" y="0"/>
              <a:ext cx="2438400" cy="1934765"/>
            </a:xfrm>
            <a:prstGeom prst="roundRect">
              <a:avLst/>
            </a:prstGeom>
            <a:blipFill rotWithShape="0">
              <a:blip r:embed="rId5" cstate="print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Скругленный прямоугольник 4"/>
            <p:cNvSpPr/>
            <p:nvPr/>
          </p:nvSpPr>
          <p:spPr>
            <a:xfrm>
              <a:off x="94447" y="94447"/>
              <a:ext cx="2249506" cy="17458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5260" tIns="87630" rIns="175260" bIns="87630" numCol="1" spcCol="1270" anchor="ctr" anchorCtr="0">
              <a:noAutofit/>
            </a:bodyPr>
            <a:lstStyle/>
            <a:p>
              <a:pPr lvl="0" algn="ctr" defTabSz="2044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4600" kern="1200" dirty="0"/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4572000" y="3888315"/>
            <a:ext cx="2088232" cy="1167712"/>
            <a:chOff x="0" y="94447"/>
            <a:chExt cx="2438400" cy="1840318"/>
          </a:xfrm>
        </p:grpSpPr>
        <p:sp>
          <p:nvSpPr>
            <p:cNvPr id="16" name="Скругленный прямоугольник 15"/>
            <p:cNvSpPr/>
            <p:nvPr/>
          </p:nvSpPr>
          <p:spPr>
            <a:xfrm>
              <a:off x="0" y="143690"/>
              <a:ext cx="2438400" cy="1791075"/>
            </a:xfrm>
            <a:prstGeom prst="roundRect">
              <a:avLst/>
            </a:prstGeom>
            <a:blipFill rotWithShape="0">
              <a:blip r:embed="rId6" cstate="print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Скругленный прямоугольник 4"/>
            <p:cNvSpPr/>
            <p:nvPr/>
          </p:nvSpPr>
          <p:spPr>
            <a:xfrm>
              <a:off x="94447" y="94447"/>
              <a:ext cx="2249506" cy="17458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5260" tIns="87630" rIns="175260" bIns="87630" numCol="1" spcCol="1270" anchor="ctr" anchorCtr="0">
              <a:noAutofit/>
            </a:bodyPr>
            <a:lstStyle/>
            <a:p>
              <a:pPr lvl="0" algn="ctr" defTabSz="2044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4600" kern="1200" dirty="0"/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6660232" y="3921900"/>
            <a:ext cx="2232248" cy="1134126"/>
            <a:chOff x="0" y="0"/>
            <a:chExt cx="2438400" cy="1934765"/>
          </a:xfrm>
        </p:grpSpPr>
        <p:sp>
          <p:nvSpPr>
            <p:cNvPr id="19" name="Скругленный прямоугольник 18"/>
            <p:cNvSpPr/>
            <p:nvPr/>
          </p:nvSpPr>
          <p:spPr>
            <a:xfrm>
              <a:off x="0" y="0"/>
              <a:ext cx="2438400" cy="1934765"/>
            </a:xfrm>
            <a:prstGeom prst="roundRect">
              <a:avLst/>
            </a:prstGeom>
            <a:blipFill rotWithShape="0">
              <a:blip r:embed="rId7" cstate="print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Скругленный прямоугольник 4"/>
            <p:cNvSpPr/>
            <p:nvPr/>
          </p:nvSpPr>
          <p:spPr>
            <a:xfrm>
              <a:off x="94447" y="94447"/>
              <a:ext cx="2249506" cy="17458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5260" tIns="87630" rIns="175260" bIns="87630" numCol="1" spcCol="1270" anchor="ctr" anchorCtr="0">
              <a:noAutofit/>
            </a:bodyPr>
            <a:lstStyle/>
            <a:p>
              <a:pPr lvl="0" algn="ctr" defTabSz="2044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4600" kern="12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53648"/>
            <a:ext cx="2843808" cy="1973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Nadezhda\Desktop\1612469161_133-p-fon-dlya-shapki-saita-serii-2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8685" cy="5143500"/>
          </a:xfrm>
          <a:prstGeom prst="rect">
            <a:avLst/>
          </a:prstGeom>
          <a:noFill/>
        </p:spPr>
      </p:pic>
      <p:pic>
        <p:nvPicPr>
          <p:cNvPr id="7" name="Picture 2" descr="C:\Users\Admin2\Downloads\суоярвский_ра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41481"/>
            <a:ext cx="1008112" cy="1230629"/>
          </a:xfrm>
          <a:prstGeom prst="rect">
            <a:avLst/>
          </a:prstGeom>
          <a:ln>
            <a:noFill/>
          </a:ln>
          <a:effectLst>
            <a:outerShdw blurRad="177800" sx="106000" sy="106000" algn="ctr" rotWithShape="0">
              <a:prstClr val="black">
                <a:alpha val="54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973115" y="46080"/>
            <a:ext cx="5197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СУОЯРВСКИЙ  МУНИЦИПАЛЬНЫЙ  ОКРУГ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47564" y="431207"/>
            <a:ext cx="78488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ПОЛИТИКА</a:t>
            </a:r>
            <a:endParaRPr lang="ru-RU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трелка вниз 11"/>
          <p:cNvSpPr/>
          <p:nvPr/>
        </p:nvSpPr>
        <p:spPr>
          <a:xfrm>
            <a:off x="2411760" y="954148"/>
            <a:ext cx="4320480" cy="270030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323528" y="1252624"/>
            <a:ext cx="8496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Увековечивание памяти погибших при защите Отечества</a:t>
            </a:r>
            <a:endParaRPr lang="ru-RU" sz="20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3440" y="3075806"/>
            <a:ext cx="2678013" cy="20085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6792" y="1647958"/>
            <a:ext cx="2066844" cy="155013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111" y="1677943"/>
            <a:ext cx="2536414" cy="338188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77033" y="1789745"/>
            <a:ext cx="3260898" cy="3087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adezhda\Desktop\1612469161_133-p-fon-dlya-shapki-saita-serii-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8685" cy="5143500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2987824" y="3219822"/>
            <a:ext cx="2952328" cy="151216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60020" tIns="160020" rIns="160020" bIns="160020" numCol="1" spcCol="1270" anchor="ctr" anchorCtr="0">
            <a:noAutofit/>
          </a:bodyPr>
          <a:lstStyle/>
          <a:p>
            <a:pPr lvl="0" algn="ctr" defTabSz="1866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4200" kern="1200"/>
          </a:p>
        </p:txBody>
      </p:sp>
      <p:pic>
        <p:nvPicPr>
          <p:cNvPr id="29" name="Picture 2" descr="C:\Users\Admin2\Downloads\суоярвский_ра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41481"/>
            <a:ext cx="1008112" cy="1230629"/>
          </a:xfrm>
          <a:prstGeom prst="rect">
            <a:avLst/>
          </a:prstGeom>
          <a:ln>
            <a:noFill/>
          </a:ln>
          <a:effectLst>
            <a:outerShdw blurRad="177800" sx="106000" sy="106000" algn="ctr" rotWithShape="0">
              <a:prstClr val="black">
                <a:alpha val="54000"/>
              </a:prstClr>
            </a:outerShdw>
          </a:effectLst>
        </p:spPr>
      </p:pic>
      <p:sp>
        <p:nvSpPr>
          <p:cNvPr id="31" name="TextBox 30"/>
          <p:cNvSpPr txBox="1"/>
          <p:nvPr/>
        </p:nvSpPr>
        <p:spPr>
          <a:xfrm>
            <a:off x="1865103" y="15093"/>
            <a:ext cx="5197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СУОЯРВСКИЙ  МУНИЦИПАЛЬНЫЙ  ОКРУГ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791580" y="335444"/>
            <a:ext cx="78488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Обеспечения безопасности жизнедеятельности населения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sp>
        <p:nvSpPr>
          <p:cNvPr id="34" name="Стрелка вниз 33"/>
          <p:cNvSpPr/>
          <p:nvPr/>
        </p:nvSpPr>
        <p:spPr>
          <a:xfrm>
            <a:off x="2303748" y="1164482"/>
            <a:ext cx="4320480" cy="303498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84" y="1623399"/>
            <a:ext cx="2946085" cy="22095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9315" y="2659370"/>
            <a:ext cx="3202150" cy="20871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3075" y="1415460"/>
            <a:ext cx="2706543" cy="36087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adezhda\Desktop\1612469161_133-p-fon-dlya-shapki-saita-serii-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8685" cy="5143500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2987824" y="3219822"/>
            <a:ext cx="2952328" cy="151216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60020" tIns="160020" rIns="160020" bIns="160020" numCol="1" spcCol="1270" anchor="ctr" anchorCtr="0">
            <a:noAutofit/>
          </a:bodyPr>
          <a:lstStyle/>
          <a:p>
            <a:pPr lvl="0" algn="ctr" defTabSz="1866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4200" kern="1200"/>
          </a:p>
        </p:txBody>
      </p:sp>
      <p:pic>
        <p:nvPicPr>
          <p:cNvPr id="29" name="Picture 2" descr="C:\Users\Admin2\Downloads\суоярвский_ра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41481"/>
            <a:ext cx="1008112" cy="1230629"/>
          </a:xfrm>
          <a:prstGeom prst="rect">
            <a:avLst/>
          </a:prstGeom>
          <a:ln>
            <a:noFill/>
          </a:ln>
          <a:effectLst>
            <a:outerShdw blurRad="177800" sx="106000" sy="106000" algn="ctr" rotWithShape="0">
              <a:prstClr val="black">
                <a:alpha val="54000"/>
              </a:prstClr>
            </a:outerShdw>
          </a:effectLst>
        </p:spPr>
      </p:pic>
      <p:sp>
        <p:nvSpPr>
          <p:cNvPr id="31" name="TextBox 30"/>
          <p:cNvSpPr txBox="1"/>
          <p:nvPr/>
        </p:nvSpPr>
        <p:spPr>
          <a:xfrm>
            <a:off x="1865103" y="15093"/>
            <a:ext cx="5197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СУОЯРВСКИЙ  МУНИЦИПАЛЬНЫЙ  ОКРУГ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1043608" y="285600"/>
            <a:ext cx="78488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 Суоярвского муниципального округа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sp>
        <p:nvSpPr>
          <p:cNvPr id="34" name="Стрелка вниз 33"/>
          <p:cNvSpPr/>
          <p:nvPr/>
        </p:nvSpPr>
        <p:spPr>
          <a:xfrm>
            <a:off x="2303748" y="812312"/>
            <a:ext cx="4320480" cy="303498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8086" y="1727100"/>
            <a:ext cx="3932800" cy="22141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6800" y="2888948"/>
            <a:ext cx="2898554" cy="21739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212" y="1518604"/>
            <a:ext cx="2617585" cy="349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635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adezhda\Desktop\1612469161_133-p-fon-dlya-shapki-saita-serii-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8685" cy="5143500"/>
          </a:xfrm>
          <a:prstGeom prst="rect">
            <a:avLst/>
          </a:prstGeom>
          <a:noFill/>
        </p:spPr>
      </p:pic>
      <p:pic>
        <p:nvPicPr>
          <p:cNvPr id="3" name="Picture 2" descr="C:\Users\Admin2\Downloads\суоярвский_ра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41481"/>
            <a:ext cx="1008112" cy="1230629"/>
          </a:xfrm>
          <a:prstGeom prst="rect">
            <a:avLst/>
          </a:prstGeom>
          <a:ln>
            <a:noFill/>
          </a:ln>
          <a:effectLst>
            <a:outerShdw blurRad="177800" sx="106000" sy="106000" algn="ctr" rotWithShape="0">
              <a:prstClr val="black">
                <a:alpha val="54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973115" y="91179"/>
            <a:ext cx="5197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СУОЯРВСКИЙ  МУНИЦИПАЛЬНЫЙ  ОКРУГ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35596" y="370205"/>
            <a:ext cx="78488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Информационная открытость власти</a:t>
            </a:r>
          </a:p>
        </p:txBody>
      </p:sp>
      <p:sp>
        <p:nvSpPr>
          <p:cNvPr id="6" name="Стрелка вниз 5"/>
          <p:cNvSpPr/>
          <p:nvPr/>
        </p:nvSpPr>
        <p:spPr>
          <a:xfrm>
            <a:off x="2411760" y="985284"/>
            <a:ext cx="4320480" cy="278346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545636"/>
            <a:ext cx="4572000" cy="192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35488" y="1545636"/>
            <a:ext cx="4608512" cy="1976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53404" y="3057805"/>
            <a:ext cx="4890597" cy="2085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235378"/>
            <a:ext cx="4283968" cy="1908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adezhda\Desktop\1612469161_133-p-fon-dlya-shapki-saita-serii-2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684" y="0"/>
            <a:ext cx="9148685" cy="51435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39552" y="594858"/>
            <a:ext cx="814107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  НА  2023  ГОД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800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/>
          </a:p>
        </p:txBody>
      </p:sp>
      <p:pic>
        <p:nvPicPr>
          <p:cNvPr id="11266" name="Picture 2" descr="C:\Users\Nadezhda\Desktop\Отчет Главы 2021\флаг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4684" y="0"/>
            <a:ext cx="9144000" cy="573528"/>
          </a:xfrm>
          <a:prstGeom prst="rect">
            <a:avLst/>
          </a:prstGeom>
          <a:noFill/>
        </p:spPr>
      </p:pic>
      <p:pic>
        <p:nvPicPr>
          <p:cNvPr id="3" name="Picture 4" descr="C:\Users\Nadezhda\Desktop\suojarvi4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0"/>
            <a:ext cx="936104" cy="1098963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07504" y="1060737"/>
            <a:ext cx="878497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580" algn="just"/>
            <a:r>
              <a:rPr lang="ru-RU" sz="12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* Разработка ПСД и получение положительного заключение государственной экспертизы на здания кинотеатра               Космос, здание библиотеки в городе Суоярви;</a:t>
            </a:r>
          </a:p>
          <a:p>
            <a:pPr lvl="0" indent="449580" algn="just"/>
            <a:r>
              <a:rPr lang="ru-RU" sz="12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* Продолжение капитального ремонта 4-х зданий школ;</a:t>
            </a:r>
          </a:p>
          <a:p>
            <a:pPr lvl="0" indent="449580" algn="just"/>
            <a:r>
              <a:rPr lang="ru-RU" sz="12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* Приобретение нового оборудования для образовательных учреждений;</a:t>
            </a:r>
          </a:p>
          <a:p>
            <a:pPr lvl="0" indent="449580" algn="just"/>
            <a:r>
              <a:rPr lang="ru-RU" sz="12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* Выполнение работ по антитеррористической защищенности Найстенъярвской и Вешкельской школ;</a:t>
            </a:r>
          </a:p>
          <a:p>
            <a:pPr lvl="0" indent="449580" algn="just"/>
            <a:r>
              <a:rPr lang="ru-RU" sz="12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* Ввод в эксплуатацию здания школы на 330 мест в городе Суоярви;</a:t>
            </a:r>
          </a:p>
          <a:p>
            <a:pPr lvl="0" indent="449580" algn="just"/>
            <a:r>
              <a:rPr lang="ru-RU" sz="12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* Ввод в эксплуатацию 2 МКД для 300-х семей, которые ранее проживали в аварийном жилье;</a:t>
            </a:r>
          </a:p>
          <a:p>
            <a:pPr lvl="0" algn="just"/>
            <a:r>
              <a:rPr lang="ru-RU" sz="12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    * Начало работы по капитальному ремонту 9,3 км водопроводных сетей в городе Суоярви и поселках района (Поросозеро, Леппясюрья);</a:t>
            </a:r>
          </a:p>
          <a:p>
            <a:pPr lvl="0" algn="just"/>
            <a:r>
              <a:rPr lang="ru-RU" sz="12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    * Реализация мероприятий в рамках образования муниципального округа;</a:t>
            </a:r>
          </a:p>
          <a:p>
            <a:pPr lvl="0" indent="449580" algn="just"/>
            <a:r>
              <a:rPr lang="ru-RU" sz="12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* Привлечение дополнительных средств из бюджетов различных уровней (участие в региональных и иных программах); </a:t>
            </a:r>
          </a:p>
          <a:p>
            <a:pPr lvl="0" indent="449580" algn="just"/>
            <a:r>
              <a:rPr lang="ru-RU" sz="12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* Реализация Региональной адресной программы по переселению граждан из аварийного жилищного фонда; </a:t>
            </a:r>
          </a:p>
          <a:p>
            <a:pPr lvl="0" indent="449580" algn="just"/>
            <a:r>
              <a:rPr lang="ru-RU" sz="12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* Реализация национальных проектов;</a:t>
            </a:r>
          </a:p>
          <a:p>
            <a:pPr lvl="0" algn="just"/>
            <a:r>
              <a:rPr lang="ru-RU" sz="12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    * Реализация </a:t>
            </a:r>
            <a:r>
              <a:rPr lang="ru-RU" sz="12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проектов </a:t>
            </a:r>
            <a:r>
              <a:rPr lang="ru-RU" sz="12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городская среда, ППМИ </a:t>
            </a:r>
            <a:r>
              <a:rPr lang="ru-RU" sz="12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 ТОС</a:t>
            </a:r>
            <a:r>
              <a:rPr lang="ru-RU" sz="12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;</a:t>
            </a:r>
          </a:p>
          <a:p>
            <a:pPr lvl="0" algn="just"/>
            <a:r>
              <a:rPr lang="ru-RU" sz="12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    * Завершение работ по строительству сетей канализации и водопровода к строящимся МКД по улицам Октябрьская и Первомайская;</a:t>
            </a:r>
          </a:p>
          <a:p>
            <a:pPr lvl="0" algn="just"/>
            <a:r>
              <a:rPr lang="ru-RU" sz="12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    * Начало благоустройства улиц Октябрьская и Первомайская;</a:t>
            </a:r>
            <a:endParaRPr lang="ru-RU" sz="1200" b="1" dirty="0">
              <a:solidFill>
                <a:srgbClr val="000099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 indent="449580" algn="just"/>
            <a:r>
              <a:rPr lang="ru-RU" sz="12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* Оказание содействия ГУП ККЭ и Минстрою РК в реализации проектов по капитальному ремонту 10 км участка сетей теплоснабжения, проектированию и строительству двух новых котельных в городе Суоярви;</a:t>
            </a:r>
          </a:p>
          <a:p>
            <a:pPr lvl="0" indent="449580" algn="just"/>
            <a:r>
              <a:rPr lang="ru-RU" sz="12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* Подготовка к празднованию Дня Республики в 2025 году на территории Суоярвского  муниципального округа.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Nadezhda\Desktop\Презентация Microsoft Office PowerPoin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2787774"/>
          </a:xfrm>
          <a:prstGeom prst="rect">
            <a:avLst/>
          </a:prstGeom>
          <a:noFill/>
        </p:spPr>
      </p:pic>
      <p:pic>
        <p:nvPicPr>
          <p:cNvPr id="4" name="Picture 2" descr="C:\Users\Admin2\Downloads\суоярвский_ра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95486"/>
            <a:ext cx="1008112" cy="1230629"/>
          </a:xfrm>
          <a:prstGeom prst="rect">
            <a:avLst/>
          </a:prstGeom>
          <a:ln>
            <a:noFill/>
          </a:ln>
          <a:effectLst>
            <a:outerShdw blurRad="177800" sx="106000" sy="106000" algn="ctr" rotWithShape="0">
              <a:prstClr val="black">
                <a:alpha val="54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616321" y="538062"/>
            <a:ext cx="66377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 ЭКОНОМИКИ РАЙОНА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45123" y="144006"/>
            <a:ext cx="5197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СУОЯРВСКИЙ  МУНИЦИПАЛЬНЫЙ  ОКРУГ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18329" y="1120544"/>
            <a:ext cx="48462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Оборот розничной торговли </a:t>
            </a:r>
            <a:endParaRPr lang="ru-RU" sz="28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034" name="AutoShape 2" descr="https://bigland.ru/images/cms/data/oblasty/tverskaya_oblast/respublika_kareliya_suoyarvskij_rajon_g_suoyarvi_ul_lenina_dom_0_14_photos/2a0000015faff5db14ec3ccfe69ac1ea64b2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9792" y="2003946"/>
            <a:ext cx="3888432" cy="2587708"/>
          </a:xfrm>
          <a:prstGeom prst="rect">
            <a:avLst/>
          </a:prstGeom>
        </p:spPr>
      </p:pic>
      <p:sp>
        <p:nvSpPr>
          <p:cNvPr id="3" name="Прямоугольник с двумя усеченными противолежащими углами 2"/>
          <p:cNvSpPr/>
          <p:nvPr/>
        </p:nvSpPr>
        <p:spPr>
          <a:xfrm>
            <a:off x="307975" y="2003945"/>
            <a:ext cx="1599729" cy="533877"/>
          </a:xfrm>
          <a:prstGeom prst="snip2Diag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ПРЕДПРИЯТИЯ РОЗНИЧНОЙ ТОРГОВЛИ</a:t>
            </a:r>
          </a:p>
          <a:p>
            <a:pPr algn="ctr"/>
            <a:r>
              <a:rPr lang="ru-RU" sz="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129</a:t>
            </a:r>
          </a:p>
          <a:p>
            <a:pPr algn="ctr"/>
            <a:endParaRPr lang="ru-RU" sz="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с двумя усеченными противолежащими углами 14"/>
          <p:cNvSpPr/>
          <p:nvPr/>
        </p:nvSpPr>
        <p:spPr>
          <a:xfrm>
            <a:off x="460375" y="2850491"/>
            <a:ext cx="1734441" cy="328138"/>
          </a:xfrm>
          <a:prstGeom prst="snip2Diag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ПРОДОВОЛЬСТВЕННЫЕ</a:t>
            </a:r>
          </a:p>
          <a:p>
            <a:pPr algn="ctr"/>
            <a:r>
              <a:rPr lang="ru-RU" sz="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</a:t>
            </a:r>
          </a:p>
          <a:p>
            <a:pPr algn="ctr"/>
            <a:endParaRPr lang="ru-RU" sz="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с двумя усеченными противолежащими углами 15"/>
          <p:cNvSpPr/>
          <p:nvPr/>
        </p:nvSpPr>
        <p:spPr>
          <a:xfrm>
            <a:off x="461294" y="3348804"/>
            <a:ext cx="1734441" cy="328138"/>
          </a:xfrm>
          <a:prstGeom prst="snip2Diag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НЕПРОДОВОЛЬСТВЕННЫЕ</a:t>
            </a:r>
          </a:p>
          <a:p>
            <a:pPr algn="ctr"/>
            <a:r>
              <a:rPr lang="ru-RU" sz="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</a:t>
            </a:r>
          </a:p>
          <a:p>
            <a:pPr algn="ctr"/>
            <a:endParaRPr lang="ru-RU" sz="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с двумя усеченными противолежащими углами 12"/>
          <p:cNvSpPr/>
          <p:nvPr/>
        </p:nvSpPr>
        <p:spPr>
          <a:xfrm>
            <a:off x="461295" y="3363838"/>
            <a:ext cx="1734441" cy="328138"/>
          </a:xfrm>
          <a:prstGeom prst="snip2Diag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НЕПРОДОВОЛЬСТВЕННЫЕ</a:t>
            </a:r>
          </a:p>
          <a:p>
            <a:pPr algn="ctr"/>
            <a:r>
              <a:rPr lang="ru-RU" sz="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</a:t>
            </a:r>
          </a:p>
          <a:p>
            <a:pPr algn="ctr"/>
            <a:endParaRPr lang="ru-RU" sz="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с двумя усеченными противолежащими углами 13"/>
          <p:cNvSpPr/>
          <p:nvPr/>
        </p:nvSpPr>
        <p:spPr>
          <a:xfrm>
            <a:off x="460375" y="3859144"/>
            <a:ext cx="1734441" cy="408896"/>
          </a:xfrm>
          <a:prstGeom prst="snip2Diag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НЕСТАЦИОНАРНЫЕ ТОРГОВЫЕ ОБЪЕКТЫ</a:t>
            </a:r>
          </a:p>
          <a:p>
            <a:pPr algn="ctr"/>
            <a:r>
              <a:rPr lang="ru-RU" sz="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ru-RU" sz="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с двумя усеченными противолежащими углами 17"/>
          <p:cNvSpPr/>
          <p:nvPr/>
        </p:nvSpPr>
        <p:spPr>
          <a:xfrm>
            <a:off x="460375" y="4484149"/>
            <a:ext cx="1734441" cy="408896"/>
          </a:xfrm>
          <a:prstGeom prst="snip2Diag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МАГАЗИНЫ ФЕДЕРАЛЬНЫХ СЕТЕЙ</a:t>
            </a:r>
          </a:p>
          <a:p>
            <a:pPr algn="ctr"/>
            <a:r>
              <a:rPr lang="ru-RU" sz="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  <a:p>
            <a:pPr algn="ctr"/>
            <a:endParaRPr lang="ru-RU" sz="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с двумя усеченными противолежащими углами 18"/>
          <p:cNvSpPr/>
          <p:nvPr/>
        </p:nvSpPr>
        <p:spPr>
          <a:xfrm>
            <a:off x="6917799" y="2003946"/>
            <a:ext cx="1599729" cy="533877"/>
          </a:xfrm>
          <a:prstGeom prst="snip2Diag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ОБОРОТ  РОЗНИЧНОЙ ТОРГОВЛИ</a:t>
            </a:r>
          </a:p>
          <a:p>
            <a:pPr algn="ctr"/>
            <a:r>
              <a:rPr lang="ru-RU" sz="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1 160,4 млн. руб.</a:t>
            </a:r>
          </a:p>
          <a:p>
            <a:pPr algn="ctr"/>
            <a:endParaRPr lang="ru-RU" sz="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с двумя усеченными противолежащими углами 19"/>
          <p:cNvSpPr/>
          <p:nvPr/>
        </p:nvSpPr>
        <p:spPr>
          <a:xfrm>
            <a:off x="7043441" y="3039702"/>
            <a:ext cx="1734441" cy="468152"/>
          </a:xfrm>
          <a:prstGeom prst="snip2Diag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УДЕЛЬНЫЙ ВЕС ПИЩЕВЫХ ПРОДУКТОВ</a:t>
            </a:r>
          </a:p>
          <a:p>
            <a:pPr algn="ctr"/>
            <a:r>
              <a:rPr lang="ru-RU" sz="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83,7 %</a:t>
            </a:r>
          </a:p>
          <a:p>
            <a:pPr algn="ctr"/>
            <a:endParaRPr lang="ru-RU" sz="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с двумя усеченными противолежащими углами 20"/>
          <p:cNvSpPr/>
          <p:nvPr/>
        </p:nvSpPr>
        <p:spPr>
          <a:xfrm>
            <a:off x="7043441" y="3859143"/>
            <a:ext cx="1734441" cy="625005"/>
          </a:xfrm>
          <a:prstGeom prst="snip2Diag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УДЕЛЬНЫЙ ВЕС НЕПРОДОВОЛЬСТВЕННЫХ ТОВАРОВ</a:t>
            </a:r>
          </a:p>
          <a:p>
            <a:pPr algn="ctr"/>
            <a:r>
              <a:rPr lang="ru-RU" sz="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16,3 %</a:t>
            </a:r>
          </a:p>
          <a:p>
            <a:pPr algn="ctr"/>
            <a:endParaRPr lang="ru-RU" sz="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adezhda\Desktop\1579214252_9-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pic>
        <p:nvPicPr>
          <p:cNvPr id="3" name="Picture 2" descr="C:\Users\Admin2\Downloads\суоярвский_ра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44408" y="87475"/>
            <a:ext cx="749870" cy="915386"/>
          </a:xfrm>
          <a:prstGeom prst="rect">
            <a:avLst/>
          </a:prstGeom>
          <a:ln>
            <a:noFill/>
          </a:ln>
          <a:effectLst>
            <a:outerShdw blurRad="177800" sx="106000" sy="106000" algn="ctr" rotWithShape="0">
              <a:prstClr val="black">
                <a:alpha val="54000"/>
              </a:prst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395536" y="141480"/>
            <a:ext cx="75608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ИНВЕСТИЦИОННАЯ ДЕЯТЕЛЬНОСТЬ</a:t>
            </a:r>
          </a:p>
          <a:p>
            <a:pPr algn="ctr"/>
            <a:r>
              <a:rPr lang="ru-RU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СУОЯРВСКОМ РАЙОНЕ</a:t>
            </a:r>
            <a:endParaRPr lang="ru-RU" sz="28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 descr="C:\Users\Admin2\Desktop\ЛЮДА\фото\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1275606"/>
            <a:ext cx="3569973" cy="178219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833996" y="951570"/>
            <a:ext cx="29820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ООО «МАМА КАРЕЛИЯ»</a:t>
            </a:r>
            <a:endParaRPr lang="ru-RU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44008" y="951570"/>
            <a:ext cx="43054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ООО «СУОЯРВСКИЙ ХЛЕБОЗАВОД»</a:t>
            </a:r>
            <a:endParaRPr lang="ru-RU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3" descr="C:\Users\Admin2\Desktop\ЛЮДА\фото\suoyarvskij-hlebozavo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1275606"/>
            <a:ext cx="3513584" cy="1782198"/>
          </a:xfrm>
          <a:prstGeom prst="rect">
            <a:avLst/>
          </a:prstGeom>
          <a:noFill/>
        </p:spPr>
      </p:pic>
      <p:pic>
        <p:nvPicPr>
          <p:cNvPr id="11" name="Picture 2" descr="C:\Users\Admin2\Desktop\ЛЮДА\фото\0_96c57_1a609e22_XX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52" y="3219823"/>
            <a:ext cx="3600400" cy="1787894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4644008" y="3273828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РЫБОВОДЧЕСКИЕ ХОЗЯЙСТВА</a:t>
            </a:r>
            <a:endParaRPr lang="ru-RU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Нашивка 13"/>
          <p:cNvSpPr/>
          <p:nvPr/>
        </p:nvSpPr>
        <p:spPr>
          <a:xfrm rot="5400000">
            <a:off x="6597225" y="3552859"/>
            <a:ext cx="270030" cy="576064"/>
          </a:xfrm>
          <a:prstGeom prst="chevron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788024" y="4137924"/>
            <a:ext cx="3888432" cy="810090"/>
          </a:xfrm>
          <a:prstGeom prst="round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ООО «СУОЯРВИ»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ООО «УКСА»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ООО «ГЛАВРЫБСОЮЗ»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Nadezhda\Desktop\Презентация Microsoft Office PowerPoint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pic>
        <p:nvPicPr>
          <p:cNvPr id="16" name="Picture 2" descr="C:\Users\Admin2\Downloads\суоярвский_ра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49493"/>
            <a:ext cx="1008112" cy="1230629"/>
          </a:xfrm>
          <a:prstGeom prst="rect">
            <a:avLst/>
          </a:prstGeom>
          <a:ln>
            <a:noFill/>
          </a:ln>
          <a:effectLst>
            <a:outerShdw blurRad="177800" sx="106000" sy="106000" algn="ctr" rotWithShape="0">
              <a:prstClr val="black">
                <a:alpha val="54000"/>
              </a:prstClr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1547665" y="414625"/>
            <a:ext cx="618547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6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 ЭКОНОМИКИ РАЙОНА</a:t>
            </a:r>
          </a:p>
        </p:txBody>
      </p:sp>
      <p:sp>
        <p:nvSpPr>
          <p:cNvPr id="22" name="Блок-схема: знак завершения 21"/>
          <p:cNvSpPr/>
          <p:nvPr/>
        </p:nvSpPr>
        <p:spPr>
          <a:xfrm>
            <a:off x="1961539" y="1015968"/>
            <a:ext cx="3888432" cy="550350"/>
          </a:xfrm>
          <a:prstGeom prst="flowChartTerminator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ООО «МАМА КАРЕЛИЯ»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Блок-схема: знак завершения 22"/>
          <p:cNvSpPr/>
          <p:nvPr/>
        </p:nvSpPr>
        <p:spPr>
          <a:xfrm>
            <a:off x="971600" y="2355726"/>
            <a:ext cx="3888432" cy="550350"/>
          </a:xfrm>
          <a:prstGeom prst="flowChartTerminator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ООО «СУОЯРВСКИЙ ХЛЕБОЗАВОД»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Блок-схема: знак завершения 24"/>
          <p:cNvSpPr/>
          <p:nvPr/>
        </p:nvSpPr>
        <p:spPr>
          <a:xfrm>
            <a:off x="179512" y="3651870"/>
            <a:ext cx="3888432" cy="550350"/>
          </a:xfrm>
          <a:prstGeom prst="flowChartTerminator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РЫБОВОДЧЕСКИЕ ХОЗЯЙСТВА</a:t>
            </a:r>
          </a:p>
        </p:txBody>
      </p:sp>
      <p:pic>
        <p:nvPicPr>
          <p:cNvPr id="26" name="Picture 2" descr="C:\Users\Admin2\Desktop\ЛЮДА\фото\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951570"/>
            <a:ext cx="2592288" cy="1294119"/>
          </a:xfrm>
          <a:prstGeom prst="rect">
            <a:avLst/>
          </a:prstGeom>
          <a:noFill/>
        </p:spPr>
      </p:pic>
      <p:pic>
        <p:nvPicPr>
          <p:cNvPr id="27" name="Picture 3" descr="C:\Users\Admin2\Desktop\ЛЮДА\фото\suoyarvskij-hlebozavo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2301720"/>
            <a:ext cx="2592288" cy="1206134"/>
          </a:xfrm>
          <a:prstGeom prst="rect">
            <a:avLst/>
          </a:prstGeom>
          <a:noFill/>
        </p:spPr>
      </p:pic>
      <p:sp>
        <p:nvSpPr>
          <p:cNvPr id="29" name="TextBox 28"/>
          <p:cNvSpPr txBox="1"/>
          <p:nvPr/>
        </p:nvSpPr>
        <p:spPr>
          <a:xfrm>
            <a:off x="611560" y="1491630"/>
            <a:ext cx="57606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400" dirty="0" smtClean="0">
              <a:solidFill>
                <a:srgbClr val="000099"/>
              </a:solidFill>
            </a:endParaRPr>
          </a:p>
          <a:p>
            <a:pPr algn="ctr"/>
            <a:r>
              <a:rPr lang="ru-RU" sz="14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ПЕРЕЧИСЛЕНО В 2022 ГОДУ НАЛОГОВ  В МЕСТНЫЙ </a:t>
            </a:r>
          </a:p>
          <a:p>
            <a:pPr algn="ctr"/>
            <a:r>
              <a:rPr lang="ru-RU" sz="14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БЮДЖЕТ 1 490 ТЫС. РУБЛЕЙ</a:t>
            </a:r>
          </a:p>
        </p:txBody>
      </p:sp>
      <p:sp>
        <p:nvSpPr>
          <p:cNvPr id="30" name="Нашивка 29"/>
          <p:cNvSpPr/>
          <p:nvPr/>
        </p:nvSpPr>
        <p:spPr>
          <a:xfrm>
            <a:off x="395536" y="1761660"/>
            <a:ext cx="484632" cy="363474"/>
          </a:xfrm>
          <a:prstGeom prst="chevron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1" name="Нашивка 30"/>
          <p:cNvSpPr/>
          <p:nvPr/>
        </p:nvSpPr>
        <p:spPr>
          <a:xfrm>
            <a:off x="395536" y="3057804"/>
            <a:ext cx="504056" cy="378042"/>
          </a:xfrm>
          <a:prstGeom prst="chevron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39552" y="2796774"/>
            <a:ext cx="57606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400" dirty="0" smtClean="0">
              <a:solidFill>
                <a:srgbClr val="000099"/>
              </a:solidFill>
            </a:endParaRPr>
          </a:p>
          <a:p>
            <a:pPr algn="ctr"/>
            <a:r>
              <a:rPr lang="ru-RU" sz="14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ПЕРЕЧИСЛЕНО В 2022 ГОДУ НАЛОГОВ  В МЕСТНЫЙ </a:t>
            </a:r>
          </a:p>
          <a:p>
            <a:pPr algn="ctr"/>
            <a:r>
              <a:rPr lang="ru-RU" sz="14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БЮДЖЕТ 1 595 ТЫС. РУБЛЕЙ</a:t>
            </a:r>
          </a:p>
          <a:p>
            <a:pPr algn="ctr"/>
            <a:endParaRPr lang="ru-RU" sz="1400" dirty="0"/>
          </a:p>
        </p:txBody>
      </p:sp>
      <p:sp>
        <p:nvSpPr>
          <p:cNvPr id="33" name="TextBox 32"/>
          <p:cNvSpPr txBox="1"/>
          <p:nvPr/>
        </p:nvSpPr>
        <p:spPr>
          <a:xfrm>
            <a:off x="1547665" y="44619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107504" y="4353948"/>
            <a:ext cx="24837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ООО «СУОЯРВИ»</a:t>
            </a:r>
          </a:p>
          <a:p>
            <a:pPr algn="ctr"/>
            <a:r>
              <a:rPr lang="ru-RU" sz="14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ООО «УКСА»</a:t>
            </a:r>
          </a:p>
          <a:p>
            <a:pPr algn="ctr"/>
            <a:r>
              <a:rPr lang="ru-RU" sz="14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ООО «ГЛАВРЫБСОЮЗ»</a:t>
            </a:r>
          </a:p>
        </p:txBody>
      </p:sp>
      <p:sp>
        <p:nvSpPr>
          <p:cNvPr id="35" name="Нашивка 34"/>
          <p:cNvSpPr/>
          <p:nvPr/>
        </p:nvSpPr>
        <p:spPr>
          <a:xfrm>
            <a:off x="2555776" y="4461960"/>
            <a:ext cx="504056" cy="378042"/>
          </a:xfrm>
          <a:prstGeom prst="chevron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771801" y="4407954"/>
            <a:ext cx="368100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ПЕРЕЧИСЛЕНО В 2022 ГОДУ </a:t>
            </a:r>
          </a:p>
          <a:p>
            <a:pPr algn="ctr"/>
            <a:r>
              <a:rPr lang="ru-RU" sz="14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НАЛОГОВ  В МЕСТНЫЙ БЮДЖЕТ </a:t>
            </a:r>
          </a:p>
          <a:p>
            <a:pPr algn="ctr"/>
            <a:r>
              <a:rPr lang="ru-RU" sz="14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БОЛЕЕ 3 МЛН. РУБЛЕЙ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045123" y="142906"/>
            <a:ext cx="5197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СУОЯРВСКИЙ  МУНИЦИПАЛЬНЫЙ  ОКРУГ</a:t>
            </a:r>
          </a:p>
        </p:txBody>
      </p:sp>
      <p:pic>
        <p:nvPicPr>
          <p:cNvPr id="43009" name="Picture 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56176" y="3507854"/>
            <a:ext cx="2664296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adezhda\Desktop\1612469161_133-p-fon-dlya-shapki-saita-serii-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874" y="-133095"/>
            <a:ext cx="9148685" cy="5143500"/>
          </a:xfrm>
          <a:prstGeom prst="rect">
            <a:avLst/>
          </a:prstGeom>
          <a:noFill/>
        </p:spPr>
      </p:pic>
      <p:pic>
        <p:nvPicPr>
          <p:cNvPr id="3" name="Picture 2" descr="C:\Users\Admin2\Downloads\суоярвский_ра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41481"/>
            <a:ext cx="1008112" cy="1230629"/>
          </a:xfrm>
          <a:prstGeom prst="rect">
            <a:avLst/>
          </a:prstGeom>
          <a:ln>
            <a:noFill/>
          </a:ln>
          <a:effectLst>
            <a:outerShdw blurRad="177800" sx="106000" sy="106000" algn="ctr" rotWithShape="0">
              <a:prstClr val="black">
                <a:alpha val="54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635896" y="357504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Т</a:t>
            </a:r>
            <a:endParaRPr lang="ru-RU" dirty="0"/>
          </a:p>
        </p:txBody>
      </p:sp>
      <p:pic>
        <p:nvPicPr>
          <p:cNvPr id="2051" name="Picture 3" descr="C:\Users\Nadezhda\Desktop\Отчет Главы 2021\пчелы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897564"/>
            <a:ext cx="3168352" cy="1451411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1547664" y="394567"/>
            <a:ext cx="618547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6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 ЭКОНОМИКИ РАЙОНА</a:t>
            </a:r>
          </a:p>
        </p:txBody>
      </p:sp>
      <p:pic>
        <p:nvPicPr>
          <p:cNvPr id="2053" name="Picture 5" descr="C:\Users\Nadezhda\Desktop\Отчет Главы 2021\яйцо и мясо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112" y="1815666"/>
            <a:ext cx="3168352" cy="1512168"/>
          </a:xfrm>
          <a:prstGeom prst="rect">
            <a:avLst/>
          </a:prstGeom>
          <a:noFill/>
        </p:spPr>
      </p:pic>
      <p:pic>
        <p:nvPicPr>
          <p:cNvPr id="2054" name="Picture 6" descr="C:\Users\Nadezhda\Desktop\Отчет Главы 2021\растен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80112" y="3651870"/>
            <a:ext cx="3168352" cy="1350150"/>
          </a:xfrm>
          <a:prstGeom prst="rect">
            <a:avLst/>
          </a:prstGeom>
          <a:noFill/>
        </p:spPr>
      </p:pic>
      <p:pic>
        <p:nvPicPr>
          <p:cNvPr id="2055" name="Picture 7" descr="C:\Users\Nadezhda\Desktop\Отчет Главы 2021\овощи и картофель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80112" y="2949792"/>
            <a:ext cx="3168352" cy="1134126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1966518" y="69181"/>
            <a:ext cx="5197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СУОЯРВСКИЙ  МУНИЦИПАЛЬНЫЙ  ОКРУГ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71600" y="1702532"/>
            <a:ext cx="3290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Объемы производства</a:t>
            </a:r>
            <a:endParaRPr lang="ru-RU" sz="2400" b="1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5887104"/>
              </p:ext>
            </p:extLst>
          </p:nvPr>
        </p:nvGraphicFramePr>
        <p:xfrm>
          <a:off x="246381" y="2616128"/>
          <a:ext cx="5082666" cy="16798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1621"/>
                <a:gridCol w="1150878"/>
                <a:gridCol w="1760167"/>
              </a:tblGrid>
              <a:tr h="260033"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г.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% к 2021 г.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77059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скот и птица на убой (в живом весе), т.</a:t>
                      </a:r>
                      <a:endParaRPr lang="ru-RU" sz="1600" b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66,1</a:t>
                      </a:r>
                      <a:endParaRPr lang="ru-RU" sz="1600" b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90,3</a:t>
                      </a:r>
                      <a:endParaRPr lang="ru-RU" sz="1600" b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73386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молоко, т.</a:t>
                      </a:r>
                      <a:endParaRPr lang="ru-RU" sz="1600" b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277,5</a:t>
                      </a:r>
                      <a:endParaRPr lang="ru-RU" sz="1600" b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</a:t>
                      </a:r>
                      <a:endParaRPr lang="ru-RU" sz="1600" b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30132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яйца, тыс. шт.</a:t>
                      </a:r>
                      <a:endParaRPr lang="ru-RU" sz="1600" b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420</a:t>
                      </a:r>
                      <a:endParaRPr lang="ru-RU" sz="1600" b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99,2</a:t>
                      </a:r>
                      <a:endParaRPr lang="ru-RU" sz="1600" b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adezhda\Desktop\1612469161_133-p-fon-dlya-shapki-saita-serii-2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685" y="0"/>
            <a:ext cx="9148685" cy="5143500"/>
          </a:xfrm>
          <a:prstGeom prst="rect">
            <a:avLst/>
          </a:prstGeom>
          <a:noFill/>
        </p:spPr>
      </p:pic>
      <p:pic>
        <p:nvPicPr>
          <p:cNvPr id="3" name="Picture 2" descr="C:\Users\Admin2\Downloads\суоярвский_ра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41481"/>
            <a:ext cx="1008112" cy="1230629"/>
          </a:xfrm>
          <a:prstGeom prst="rect">
            <a:avLst/>
          </a:prstGeom>
          <a:ln>
            <a:noFill/>
          </a:ln>
          <a:effectLst>
            <a:outerShdw blurRad="177800" sx="106000" sy="106000" algn="ctr" rotWithShape="0">
              <a:prstClr val="black">
                <a:alpha val="54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635896" y="357504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Т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931146" y="380951"/>
            <a:ext cx="527702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6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ПАССАЖИРСКИЕ ПЕРЕВОЗКИ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987623" y="129073"/>
            <a:ext cx="5197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СУОЯРВСКИЙ  МУНИЦИПАЛЬНЫЙ  ОКРУГ</a:t>
            </a:r>
          </a:p>
        </p:txBody>
      </p:sp>
      <p:sp>
        <p:nvSpPr>
          <p:cNvPr id="7" name="Стрелка вниз 6"/>
          <p:cNvSpPr/>
          <p:nvPr/>
        </p:nvSpPr>
        <p:spPr>
          <a:xfrm>
            <a:off x="2409417" y="896841"/>
            <a:ext cx="4320480" cy="271780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347864" y="1250963"/>
            <a:ext cx="27206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ИП Воробьев А.А.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9016" y="1694587"/>
            <a:ext cx="91149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Суоярви – Петрозаводск – Суоярви,</a:t>
            </a:r>
          </a:p>
          <a:p>
            <a:pPr algn="ctr"/>
            <a:r>
              <a:rPr lang="ru-RU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Петрозаводск – Поросозеро (через Суоярви), Суоярви – </a:t>
            </a:r>
            <a:r>
              <a:rPr lang="ru-RU" b="1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Суоеки</a:t>
            </a:r>
            <a:r>
              <a:rPr lang="ru-RU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Суоярви</a:t>
            </a:r>
          </a:p>
          <a:p>
            <a:pPr algn="ctr"/>
            <a:r>
              <a:rPr lang="ru-RU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Суоярви – </a:t>
            </a:r>
            <a:r>
              <a:rPr lang="ru-RU" b="1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Вегарус</a:t>
            </a:r>
            <a:r>
              <a:rPr lang="ru-RU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Суоярви</a:t>
            </a:r>
          </a:p>
          <a:p>
            <a:pPr algn="ctr"/>
            <a:r>
              <a:rPr lang="ru-RU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Суоярви – </a:t>
            </a:r>
            <a:r>
              <a:rPr lang="ru-RU" b="1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Леппясюрья</a:t>
            </a:r>
            <a:endParaRPr lang="ru-RU" b="1" dirty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Леппясюрья</a:t>
            </a:r>
            <a:r>
              <a:rPr lang="ru-RU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- Суоярви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2787774"/>
            <a:ext cx="3048264" cy="221304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898185"/>
            <a:ext cx="3020610" cy="205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415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adezhda\Desktop\1579214252_9-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pic>
        <p:nvPicPr>
          <p:cNvPr id="3" name="Picture 2" descr="C:\Users\Admin2\Downloads\суоярвский_ра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72400" y="87475"/>
            <a:ext cx="749870" cy="915386"/>
          </a:xfrm>
          <a:prstGeom prst="rect">
            <a:avLst/>
          </a:prstGeom>
          <a:ln>
            <a:noFill/>
          </a:ln>
          <a:effectLst>
            <a:outerShdw blurRad="177800" sx="106000" sy="106000" algn="ctr" rotWithShape="0">
              <a:prstClr val="black">
                <a:alpha val="54000"/>
              </a:prst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395536" y="141480"/>
            <a:ext cx="75608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ООО «СУОЯРВСКИЙ ХЛЕБОЗАВОД»</a:t>
            </a:r>
          </a:p>
          <a:p>
            <a:pPr algn="ctr"/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Admin2\Desktop\ЛЮДА\2021\конференция в главой РК 05.02.2021\фото\f1cO-UHlRH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52320" y="2247714"/>
            <a:ext cx="1473628" cy="1473628"/>
          </a:xfrm>
          <a:prstGeom prst="rect">
            <a:avLst/>
          </a:prstGeom>
          <a:noFill/>
        </p:spPr>
      </p:pic>
      <p:pic>
        <p:nvPicPr>
          <p:cNvPr id="3075" name="Picture 3" descr="C:\Users\Admin2\Desktop\ЛЮДА\2021\конференция в главой РК 05.02.2021\фото\21vKNi81yzc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395536" y="627534"/>
            <a:ext cx="2592288" cy="2592288"/>
          </a:xfrm>
          <a:prstGeom prst="rect">
            <a:avLst/>
          </a:prstGeom>
          <a:noFill/>
        </p:spPr>
      </p:pic>
      <p:pic>
        <p:nvPicPr>
          <p:cNvPr id="3076" name="Picture 4" descr="C:\Users\Admin2\Desktop\ЛЮДА\2021\конференция в главой РК 05.02.2021\фото\9XfGl2pUjRw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67944" y="2895786"/>
            <a:ext cx="3312368" cy="1944216"/>
          </a:xfrm>
          <a:prstGeom prst="rect">
            <a:avLst/>
          </a:prstGeom>
          <a:noFill/>
        </p:spPr>
      </p:pic>
      <p:sp>
        <p:nvSpPr>
          <p:cNvPr id="11" name="Скругленный прямоугольник 10"/>
          <p:cNvSpPr/>
          <p:nvPr/>
        </p:nvSpPr>
        <p:spPr>
          <a:xfrm>
            <a:off x="251520" y="3489852"/>
            <a:ext cx="3744416" cy="1134126"/>
          </a:xfrm>
          <a:prstGeom prst="round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ПЕРЕЧИСЛЕНО В 2020 ГОДУ НАЛОГОВ  В  МЕСТНЫЙ БЮДЖЕТ </a:t>
            </a:r>
          </a:p>
          <a:p>
            <a:pPr algn="ctr"/>
            <a:endParaRPr lang="ru-R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1 137 ТЫС. РУБЛЕЙ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347864" y="1383618"/>
            <a:ext cx="3960440" cy="1242138"/>
          </a:xfrm>
          <a:prstGeom prst="round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СРЕДНЕМЕСЯЧНАЯ ЗАРАБОТНАЯ  ПЛАТА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21 600 РУБЛЕЙ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ЧИСЛЕННОСТЬ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54 ЧЕЛОВЕКА</a:t>
            </a:r>
          </a:p>
          <a:p>
            <a:endParaRPr lang="ru-RU" dirty="0"/>
          </a:p>
        </p:txBody>
      </p:sp>
      <p:pic>
        <p:nvPicPr>
          <p:cNvPr id="31745" name="Picture 1" descr="C:\Users\Nadezhda\Desktop\Презентация Microsoft Office PowerPoint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pic>
        <p:nvPicPr>
          <p:cNvPr id="13" name="Picture 2" descr="C:\Users\Admin2\Downloads\суоярвский_ра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41481"/>
            <a:ext cx="1008112" cy="1230629"/>
          </a:xfrm>
          <a:prstGeom prst="rect">
            <a:avLst/>
          </a:prstGeom>
          <a:ln>
            <a:noFill/>
          </a:ln>
          <a:effectLst>
            <a:outerShdw blurRad="177800" sx="106000" sy="106000" algn="ctr" rotWithShape="0">
              <a:prstClr val="black">
                <a:alpha val="54000"/>
              </a:prst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2195736" y="141480"/>
            <a:ext cx="5197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СУОЯРВСКИЙ  МУНИЦИПАЛЬНЫЙ  ОКРУГ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187624" y="555526"/>
            <a:ext cx="78488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МАЛОЕ И СРЕДНЕЕ ПРЕДПРИНИМАТЕЛЬСТВО</a:t>
            </a: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9327993"/>
              </p:ext>
            </p:extLst>
          </p:nvPr>
        </p:nvGraphicFramePr>
        <p:xfrm>
          <a:off x="0" y="1437624"/>
          <a:ext cx="9144000" cy="16101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36096"/>
                <a:gridCol w="1224136"/>
                <a:gridCol w="1224136"/>
                <a:gridCol w="1259632"/>
              </a:tblGrid>
              <a:tr h="800100"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T="34290" marB="3429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на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10.01.2022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на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10.01.2023</a:t>
                      </a:r>
                      <a:endParaRPr lang="ru-RU" sz="12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+/-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270030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КОЛИЧЕСТВО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СУБЪЕКТОВ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МСП, из них</a:t>
                      </a:r>
                      <a:r>
                        <a:rPr lang="en-US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329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328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1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270030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ЮРИДИЧЕСКИЕ ЛИЦА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73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65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FontTx/>
                        <a:buChar char="-"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70030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ИНДИВИДУАЛЬНЫЕ ПРЕДПРИНИМАТЕЛИ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256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263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+ 7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3" name="Прямоугольник 22"/>
          <p:cNvSpPr/>
          <p:nvPr/>
        </p:nvSpPr>
        <p:spPr>
          <a:xfrm>
            <a:off x="1099201" y="2888849"/>
            <a:ext cx="72728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КОЛИЧЕСТВО САМОЗАНЯТЫХ  НА 10.01.2023 – 519 человек</a:t>
            </a:r>
            <a:r>
              <a:rPr lang="ru-RU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9" name="Picture 7" descr="C:\Users\Nadezhda\Desktop\Отчет Главы 2021\МСП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660232" y="3407865"/>
            <a:ext cx="2339752" cy="1735636"/>
          </a:xfrm>
          <a:prstGeom prst="rect">
            <a:avLst/>
          </a:prstGeom>
          <a:noFill/>
        </p:spPr>
      </p:pic>
      <p:sp>
        <p:nvSpPr>
          <p:cNvPr id="20" name="Стрелка вниз 19"/>
          <p:cNvSpPr/>
          <p:nvPr/>
        </p:nvSpPr>
        <p:spPr>
          <a:xfrm>
            <a:off x="2771800" y="1059582"/>
            <a:ext cx="4320480" cy="270030"/>
          </a:xfrm>
          <a:prstGeom prst="downArrow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489" y="3407865"/>
            <a:ext cx="1244707" cy="165961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84" y="3164278"/>
            <a:ext cx="1066852" cy="189662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404" y="3826402"/>
            <a:ext cx="2195736" cy="123450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408" y="3839303"/>
            <a:ext cx="1628800" cy="122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9905</TotalTime>
  <Words>2981</Words>
  <Application>Microsoft Office PowerPoint</Application>
  <PresentationFormat>Экран (16:9)</PresentationFormat>
  <Paragraphs>726</Paragraphs>
  <Slides>45</Slides>
  <Notes>15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52" baseType="lpstr">
      <vt:lpstr>Arial</vt:lpstr>
      <vt:lpstr>Calibri</vt:lpstr>
      <vt:lpstr>Constantia</vt:lpstr>
      <vt:lpstr>Times New Roman</vt:lpstr>
      <vt:lpstr>Wingdings</vt:lpstr>
      <vt:lpstr>Wingdings 2</vt:lpstr>
      <vt:lpstr>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UD</dc:creator>
  <cp:lastModifiedBy>Округова Л А</cp:lastModifiedBy>
  <cp:revision>883</cp:revision>
  <dcterms:created xsi:type="dcterms:W3CDTF">2020-03-02T07:40:46Z</dcterms:created>
  <dcterms:modified xsi:type="dcterms:W3CDTF">2023-03-23T11:31:03Z</dcterms:modified>
</cp:coreProperties>
</file>