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20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5" r:id="rId14"/>
    <p:sldId id="312" r:id="rId15"/>
    <p:sldId id="296" r:id="rId16"/>
    <p:sldId id="297" r:id="rId17"/>
    <p:sldId id="288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квартал 2022 год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28144.75</c:v>
                </c:pt>
                <c:pt idx="1">
                  <c:v>2826.56</c:v>
                </c:pt>
                <c:pt idx="2">
                  <c:v>869.53</c:v>
                </c:pt>
                <c:pt idx="3">
                  <c:v>1271.57</c:v>
                </c:pt>
                <c:pt idx="4">
                  <c:v>786.39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131973.97</c:v>
                </c:pt>
                <c:pt idx="1">
                  <c:v>10839.7</c:v>
                </c:pt>
                <c:pt idx="2">
                  <c:v>3460.53</c:v>
                </c:pt>
                <c:pt idx="3">
                  <c:v>10074.61</c:v>
                </c:pt>
                <c:pt idx="4">
                  <c:v>2798.59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1 квартал 2023 года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29559.54</c:v>
                </c:pt>
                <c:pt idx="1">
                  <c:v>2914.33</c:v>
                </c:pt>
                <c:pt idx="2">
                  <c:v>12.86</c:v>
                </c:pt>
                <c:pt idx="3">
                  <c:v>1568.81</c:v>
                </c:pt>
                <c:pt idx="4">
                  <c:v>186.12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83400"/>
        <c:axId val="140083792"/>
      </c:barChart>
      <c:catAx>
        <c:axId val="140083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083792"/>
        <c:crosses val="autoZero"/>
        <c:auto val="1"/>
        <c:lblAlgn val="ctr"/>
        <c:lblOffset val="100"/>
        <c:noMultiLvlLbl val="0"/>
      </c:catAx>
      <c:valAx>
        <c:axId val="14008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083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76,4%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2,9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825465198940264E-2"/>
                  <c:y val="2.82986359082641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  <c:pt idx="5">
                  <c:v>Доходы от оказания платных услуг </c:v>
                </c:pt>
                <c:pt idx="6">
                  <c:v>Доходы от использования имущества </c:v>
                </c:pt>
                <c:pt idx="7">
                  <c:v>остальные платежи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73.900000000000006</c:v>
                </c:pt>
                <c:pt idx="1">
                  <c:v>7.3</c:v>
                </c:pt>
                <c:pt idx="2">
                  <c:v>0</c:v>
                </c:pt>
                <c:pt idx="3">
                  <c:v>3.9</c:v>
                </c:pt>
                <c:pt idx="4">
                  <c:v>0.5</c:v>
                </c:pt>
                <c:pt idx="5">
                  <c:v>9.1999999999999993</c:v>
                </c:pt>
                <c:pt idx="6">
                  <c:v>3.4</c:v>
                </c:pt>
                <c:pt idx="7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  <c:pt idx="5">
                  <c:v>Доходы от оказания платных услуг </c:v>
                </c:pt>
                <c:pt idx="6">
                  <c:v>Доходы от использования имущества </c:v>
                </c:pt>
                <c:pt idx="7">
                  <c:v>остальные платежи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29559.54</c:v>
                </c:pt>
                <c:pt idx="1">
                  <c:v>2914.33</c:v>
                </c:pt>
                <c:pt idx="2">
                  <c:v>12.86</c:v>
                </c:pt>
                <c:pt idx="3">
                  <c:v>1568.81</c:v>
                </c:pt>
                <c:pt idx="4">
                  <c:v>186.12</c:v>
                </c:pt>
                <c:pt idx="5">
                  <c:v>3692.74</c:v>
                </c:pt>
                <c:pt idx="6">
                  <c:v>1344.16</c:v>
                </c:pt>
                <c:pt idx="7">
                  <c:v>743.22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23391035690241"/>
          <c:y val="2.8607703796300198E-2"/>
          <c:w val="0.37565778640806968"/>
          <c:h val="0.9463183351938984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86,9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23,3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79,8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3,6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0,04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4,7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1,5 млн. руб.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2,0 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0,1 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Охрана семьи и детства</a:t>
          </a:r>
        </a:p>
        <a:p>
          <a:r>
            <a:rPr lang="ru-RU" sz="1600" b="1" dirty="0" smtClean="0">
              <a:solidFill>
                <a:schemeClr val="tx1"/>
              </a:solidFill>
            </a:rPr>
            <a:t>1,3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31112" y="578198"/>
          <a:ext cx="4044567" cy="4044567"/>
        </a:xfrm>
        <a:prstGeom prst="blockArc">
          <a:avLst>
            <a:gd name="adj1" fmla="val 12036170"/>
            <a:gd name="adj2" fmla="val 16386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997650" y="661422"/>
          <a:ext cx="4044567" cy="4044567"/>
        </a:xfrm>
        <a:prstGeom prst="blockArc">
          <a:avLst>
            <a:gd name="adj1" fmla="val 7787560"/>
            <a:gd name="adj2" fmla="val 12192286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287521" y="959897"/>
          <a:ext cx="4044567" cy="4044567"/>
        </a:xfrm>
        <a:prstGeom prst="blockArc">
          <a:avLst>
            <a:gd name="adj1" fmla="val 2287017"/>
            <a:gd name="adj2" fmla="val 8512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418172" y="809632"/>
          <a:ext cx="4044567" cy="4044567"/>
        </a:xfrm>
        <a:prstGeom prst="blockArc">
          <a:avLst>
            <a:gd name="adj1" fmla="val 19685078"/>
            <a:gd name="adj2" fmla="val 2633691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293144" y="575057"/>
          <a:ext cx="4044567" cy="4044567"/>
        </a:xfrm>
        <a:prstGeom prst="blockArc">
          <a:avLst>
            <a:gd name="adj1" fmla="val 15930605"/>
            <a:gd name="adj2" fmla="val 20148022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1871347" y="1762592"/>
          <a:ext cx="2578877" cy="1681621"/>
        </a:xfrm>
        <a:prstGeom prst="ellipse">
          <a:avLst/>
        </a:prstGeom>
        <a:solidFill>
          <a:srgbClr val="99FF66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86,9 МЛН.РУБ.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9015" y="2008860"/>
        <a:ext cx="1823541" cy="1189085"/>
      </dsp:txXfrm>
    </dsp:sp>
    <dsp:sp modelId="{E6812F7A-29A2-4B53-B1D4-2B5B89BD17FC}">
      <dsp:nvSpPr>
        <dsp:cNvPr id="0" name=""/>
        <dsp:cNvSpPr/>
      </dsp:nvSpPr>
      <dsp:spPr>
        <a:xfrm>
          <a:off x="2136688" y="-54924"/>
          <a:ext cx="2048196" cy="1365867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23,3 МЛН.РУБ.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6639" y="145103"/>
        <a:ext cx="1448294" cy="965813"/>
      </dsp:txXfrm>
    </dsp:sp>
    <dsp:sp modelId="{49A95409-AA6A-49DF-8129-D4F2BB9EF4F4}">
      <dsp:nvSpPr>
        <dsp:cNvPr id="0" name=""/>
        <dsp:cNvSpPr/>
      </dsp:nvSpPr>
      <dsp:spPr>
        <a:xfrm>
          <a:off x="3946098" y="976564"/>
          <a:ext cx="2342261" cy="16220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79,8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9114" y="1214109"/>
        <a:ext cx="1656229" cy="1146966"/>
      </dsp:txXfrm>
    </dsp:sp>
    <dsp:sp modelId="{BF924337-8280-4AF8-9A2A-8B3DF7FB59FA}">
      <dsp:nvSpPr>
        <dsp:cNvPr id="0" name=""/>
        <dsp:cNvSpPr/>
      </dsp:nvSpPr>
      <dsp:spPr>
        <a:xfrm>
          <a:off x="3637040" y="3454701"/>
          <a:ext cx="2453820" cy="149365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3,6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6394" y="3673442"/>
        <a:ext cx="1735112" cy="1056174"/>
      </dsp:txXfrm>
    </dsp:sp>
    <dsp:sp modelId="{E90FE364-E529-419C-BA40-468F0CAB75F6}">
      <dsp:nvSpPr>
        <dsp:cNvPr id="0" name=""/>
        <dsp:cNvSpPr/>
      </dsp:nvSpPr>
      <dsp:spPr>
        <a:xfrm>
          <a:off x="416916" y="3435815"/>
          <a:ext cx="2677486" cy="1531428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0,04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025" y="3660087"/>
        <a:ext cx="1893268" cy="1082884"/>
      </dsp:txXfrm>
    </dsp:sp>
    <dsp:sp modelId="{46BC8F46-6764-4D4B-A9E9-56A835728750}">
      <dsp:nvSpPr>
        <dsp:cNvPr id="0" name=""/>
        <dsp:cNvSpPr/>
      </dsp:nvSpPr>
      <dsp:spPr>
        <a:xfrm>
          <a:off x="0" y="1080119"/>
          <a:ext cx="2408689" cy="1650490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4,7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744" y="1321828"/>
        <a:ext cx="1703201" cy="1167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789690" y="-90567"/>
          <a:ext cx="2572536" cy="1092034"/>
        </a:xfrm>
        <a:prstGeom prst="roundRect">
          <a:avLst/>
        </a:prstGeom>
        <a:solidFill>
          <a:srgbClr val="99FF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Пенсионное обеспечение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1,5 млн. руб.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842999" y="-37258"/>
        <a:ext cx="2465918" cy="985416"/>
      </dsp:txXfrm>
    </dsp:sp>
    <dsp:sp modelId="{595EC460-6EB2-44B5-A857-29BA9224B081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3332207" y="464877"/>
              </a:moveTo>
              <a:arcTo wR="2036932" hR="2036932" stAng="18569183" swAng="195335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4647607" y="1875448"/>
          <a:ext cx="2930567" cy="1233867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2,0 млн.руб.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4707839" y="1935680"/>
        <a:ext cx="2810103" cy="1113403"/>
      </dsp:txXfrm>
    </dsp:sp>
    <dsp:sp modelId="{E272972E-13C5-4205-A076-D70502890D6C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3973454" y="2668579"/>
              </a:moveTo>
              <a:arcTo wR="2036932" hR="2036932" stAng="1083906" swAng="262366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3126829" y="3654841"/>
          <a:ext cx="1898256" cy="174894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0,1 млн.руб.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12205" y="3740217"/>
        <a:ext cx="1727504" cy="1578192"/>
      </dsp:txXfrm>
    </dsp:sp>
    <dsp:sp modelId="{17E1B58F-E3F9-4F86-A0E3-EDEB7AE3A240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1076612" y="3833284"/>
              </a:moveTo>
              <a:arcTo wR="2036932" hR="2036932" stAng="7087723" swAng="213152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1089897" y="1599783"/>
          <a:ext cx="1898256" cy="178519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1,3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77043" y="1686929"/>
        <a:ext cx="1723964" cy="1610903"/>
      </dsp:txXfrm>
    </dsp:sp>
    <dsp:sp modelId="{BEE478A5-B259-4C62-89A0-284551E5FA98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209844" y="1136463"/>
              </a:moveTo>
              <a:arcTo wR="2036932" hR="2036932" stAng="12374166" swAng="146150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382501" y="0"/>
          <a:ext cx="5400675" cy="5400675"/>
        </a:xfrm>
        <a:prstGeom prst="triangle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60166-9A95-4844-999E-5D555999CD02}">
      <dsp:nvSpPr>
        <dsp:cNvPr id="0" name=""/>
        <dsp:cNvSpPr/>
      </dsp:nvSpPr>
      <dsp:spPr>
        <a:xfrm>
          <a:off x="3803758" y="432608"/>
          <a:ext cx="3510438" cy="538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место - </a:t>
          </a:r>
          <a:r>
            <a:rPr lang="ru-RU" sz="2000" b="1" kern="1200" dirty="0" smtClean="0"/>
            <a:t>образование</a:t>
          </a:r>
          <a:r>
            <a:rPr lang="ru-RU" sz="1600" kern="1200" dirty="0" smtClean="0"/>
            <a:t>, 1 558 894,0 тыс. руб. (3 %)</a:t>
          </a:r>
          <a:endParaRPr lang="ru-RU" sz="1600" kern="1200" dirty="0"/>
        </a:p>
      </dsp:txBody>
      <dsp:txXfrm>
        <a:off x="3830047" y="458897"/>
        <a:ext cx="3457860" cy="485953"/>
      </dsp:txXfrm>
    </dsp:sp>
    <dsp:sp modelId="{741D02DA-440F-461D-B7C8-B66025D1526B}">
      <dsp:nvSpPr>
        <dsp:cNvPr id="0" name=""/>
        <dsp:cNvSpPr/>
      </dsp:nvSpPr>
      <dsp:spPr>
        <a:xfrm>
          <a:off x="3826752" y="1026663"/>
          <a:ext cx="3510438" cy="1001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место - </a:t>
          </a:r>
          <a:r>
            <a:rPr lang="ru-RU" sz="2000" b="1" kern="1200" dirty="0" smtClean="0"/>
            <a:t>жилищно-коммунальное хозяйство</a:t>
          </a:r>
          <a:r>
            <a:rPr lang="ru-RU" sz="1600" kern="1200" dirty="0" smtClean="0"/>
            <a:t>, 1 426 323,6тыс. руб. (27 %)</a:t>
          </a:r>
          <a:endParaRPr lang="ru-RU" sz="1600" kern="1200" dirty="0"/>
        </a:p>
      </dsp:txBody>
      <dsp:txXfrm>
        <a:off x="3875652" y="1075563"/>
        <a:ext cx="3412638" cy="903919"/>
      </dsp:txXfrm>
    </dsp:sp>
    <dsp:sp modelId="{5A217C64-ACE9-4870-9285-015028409749}">
      <dsp:nvSpPr>
        <dsp:cNvPr id="0" name=""/>
        <dsp:cNvSpPr/>
      </dsp:nvSpPr>
      <dsp:spPr>
        <a:xfrm>
          <a:off x="3826752" y="2061241"/>
          <a:ext cx="3510438" cy="930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место – </a:t>
          </a:r>
          <a:r>
            <a:rPr lang="ru-RU" sz="2000" b="1" kern="1200" dirty="0" smtClean="0"/>
            <a:t>здравоохранение</a:t>
          </a:r>
          <a:r>
            <a:rPr lang="ru-RU" sz="1600" kern="1200" dirty="0" smtClean="0"/>
            <a:t>, 538 242,1тыс. руб. (10 %)</a:t>
          </a:r>
          <a:endParaRPr lang="ru-RU" sz="1600" kern="1200" dirty="0"/>
        </a:p>
      </dsp:txBody>
      <dsp:txXfrm>
        <a:off x="3872152" y="2106641"/>
        <a:ext cx="3419638" cy="839226"/>
      </dsp:txXfrm>
    </dsp:sp>
    <dsp:sp modelId="{547AC031-B965-4BBE-9802-D43145D9E8A7}">
      <dsp:nvSpPr>
        <dsp:cNvPr id="0" name=""/>
        <dsp:cNvSpPr/>
      </dsp:nvSpPr>
      <dsp:spPr>
        <a:xfrm>
          <a:off x="3826752" y="3095818"/>
          <a:ext cx="3510438" cy="960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место – </a:t>
          </a:r>
          <a:r>
            <a:rPr lang="ru-RU" sz="1800" b="1" kern="1200" dirty="0" smtClean="0"/>
            <a:t>межбюджетные </a:t>
          </a:r>
          <a:r>
            <a:rPr lang="ru-RU" sz="1800" b="1" kern="1200" smtClean="0"/>
            <a:t>трансферты поселениям</a:t>
          </a:r>
          <a:r>
            <a:rPr lang="ru-RU" sz="1600" kern="1200" smtClean="0"/>
            <a:t>, 377 162,3 </a:t>
          </a:r>
          <a:r>
            <a:rPr lang="ru-RU" sz="1600" kern="1200" dirty="0" smtClean="0"/>
            <a:t>тыс. руб. (7 %)</a:t>
          </a:r>
          <a:endParaRPr lang="ru-RU" sz="1600" kern="1200" dirty="0"/>
        </a:p>
      </dsp:txBody>
      <dsp:txXfrm>
        <a:off x="3873647" y="3142713"/>
        <a:ext cx="3416648" cy="866867"/>
      </dsp:txXfrm>
    </dsp:sp>
    <dsp:sp modelId="{C1C42924-E828-4E46-A330-3E64BD2EF635}">
      <dsp:nvSpPr>
        <dsp:cNvPr id="0" name=""/>
        <dsp:cNvSpPr/>
      </dsp:nvSpPr>
      <dsp:spPr>
        <a:xfrm>
          <a:off x="3826752" y="4241679"/>
          <a:ext cx="3510438" cy="68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место - </a:t>
          </a:r>
          <a:r>
            <a:rPr lang="ru-RU" sz="2000" b="1" kern="1200" dirty="0" smtClean="0"/>
            <a:t>общегосударственные вопросы</a:t>
          </a:r>
          <a:r>
            <a:rPr lang="ru-RU" sz="1600" kern="1200" dirty="0" smtClean="0"/>
            <a:t>, 341 554,2 тыс. руб. (6 %)</a:t>
          </a:r>
          <a:endParaRPr lang="ru-RU" sz="1600" kern="1200" dirty="0"/>
        </a:p>
      </dsp:txBody>
      <dsp:txXfrm>
        <a:off x="3860056" y="4274983"/>
        <a:ext cx="3443830" cy="6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17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92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2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8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3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61543"/>
            <a:ext cx="9144000" cy="4165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Суоярвского муниципального округа</a:t>
            </a:r>
            <a:endParaRPr lang="ru-RU" altLang="ko-KR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1 квартал 2023 года</a:t>
            </a:r>
            <a:endParaRPr lang="ru-RU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675047"/>
              </p:ext>
            </p:extLst>
          </p:nvPr>
        </p:nvGraphicFramePr>
        <p:xfrm>
          <a:off x="251520" y="1772816"/>
          <a:ext cx="8352929" cy="4694438"/>
        </p:xfrm>
        <a:graphic>
          <a:graphicData uri="http://schemas.openxmlformats.org/drawingml/2006/table">
            <a:tbl>
              <a:tblPr/>
              <a:tblGrid>
                <a:gridCol w="3696991"/>
                <a:gridCol w="532107"/>
                <a:gridCol w="502545"/>
                <a:gridCol w="1461045"/>
                <a:gridCol w="1569010"/>
                <a:gridCol w="591231"/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7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62,55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12,65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 высшего должностного  лица  субъекта РФ  и  органа  местного  самоуправления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2,65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0,70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0,004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37,40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4,93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0,10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1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22,39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7,02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1 </a:t>
            </a:r>
            <a:r>
              <a:rPr lang="ru-RU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5313"/>
              </p:ext>
            </p:extLst>
          </p:nvPr>
        </p:nvGraphicFramePr>
        <p:xfrm>
          <a:off x="251521" y="1340768"/>
          <a:ext cx="8442682" cy="5528515"/>
        </p:xfrm>
        <a:graphic>
          <a:graphicData uri="http://schemas.openxmlformats.org/drawingml/2006/table">
            <a:tbl>
              <a:tblPr/>
              <a:tblGrid>
                <a:gridCol w="3600399"/>
                <a:gridCol w="1300382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1 </a:t>
                      </a:r>
                      <a:r>
                        <a:rPr lang="ru-RU" sz="16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плана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Суоярвского МО"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89 641,3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554 811,2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114 801,3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6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Суоярвского МО"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Суоярвского МО"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5038,6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28 620,7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8 599,5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"Развитие транспортной   инфраструктуры и осуществления дорожной деятельности на территории Суоярвского МО"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1 847,1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27 499,4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4 735,9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4920">
                <a:tc>
                  <a:txBody>
                    <a:bodyPr/>
                    <a:lstStyle/>
                    <a:p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"Ветеран"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Суоярвском МО"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7034,6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22 408,0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5 127,3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2505"/>
              </p:ext>
            </p:extLst>
          </p:nvPr>
        </p:nvGraphicFramePr>
        <p:xfrm>
          <a:off x="977480" y="238125"/>
          <a:ext cx="7716725" cy="5783552"/>
        </p:xfrm>
        <a:graphic>
          <a:graphicData uri="http://schemas.openxmlformats.org/drawingml/2006/table">
            <a:tbl>
              <a:tblPr/>
              <a:tblGrid>
                <a:gridCol w="3613390"/>
                <a:gridCol w="1049308"/>
                <a:gridCol w="1049308"/>
                <a:gridCol w="1049308"/>
                <a:gridCol w="955411"/>
              </a:tblGrid>
              <a:tr h="59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1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6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3 779,6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"Комплексное развитие жилищно-коммунальной сферы Суоярвского МО и управление недвижимостью"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490 977,4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23 650,2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"Осуществление полномочий местной администрацией"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76 486,9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68 561,4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13 413,3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развития и поддержки малого и среднего предпринимательства в Суоярвском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безопасности и жизнедеятельности населения"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«Профилактика правонарушений и преступлений в Суоярвском  районе"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3475"/>
              </p:ext>
            </p:extLst>
          </p:nvPr>
        </p:nvGraphicFramePr>
        <p:xfrm>
          <a:off x="977480" y="238125"/>
          <a:ext cx="7716725" cy="4409966"/>
        </p:xfrm>
        <a:graphic>
          <a:graphicData uri="http://schemas.openxmlformats.org/drawingml/2006/table">
            <a:tbl>
              <a:tblPr/>
              <a:tblGrid>
                <a:gridCol w="3613390"/>
                <a:gridCol w="1049308"/>
                <a:gridCol w="1049308"/>
                <a:gridCol w="1049308"/>
                <a:gridCol w="955411"/>
              </a:tblGrid>
              <a:tr h="59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1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6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 Муниципальная программа "Формирование современной городской среды на территории Суоярвского МО"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7 763,8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13. Муниципальная программа "Профилактика терроризма и экстремизма, а также минимизация и (или) ликвидация последствий его проявления на территории Суоярвского МО"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на территории Суоярвского городского поселения»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2 074,1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удельный вес расходов по программам  в общем объеме расходов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за</a:t>
            </a:r>
            <a:r>
              <a:rPr lang="ru-RU" sz="1800" b="1" dirty="0" smtClean="0">
                <a:solidFill>
                  <a:schemeClr val="tx1"/>
                </a:solidFill>
              </a:rPr>
              <a:t> 1 квартал  </a:t>
            </a:r>
            <a:r>
              <a:rPr lang="ru-RU" sz="1800" b="1" dirty="0" smtClean="0">
                <a:solidFill>
                  <a:schemeClr val="tx1"/>
                </a:solidFill>
              </a:rPr>
              <a:t>2023 </a:t>
            </a:r>
            <a:r>
              <a:rPr lang="ru-RU" sz="1800" b="1" dirty="0" smtClean="0">
                <a:solidFill>
                  <a:schemeClr val="tx1"/>
                </a:solidFill>
              </a:rPr>
              <a:t>года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0824346"/>
              </p:ext>
            </p:extLst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500563" y="1214422"/>
            <a:ext cx="3527425" cy="70169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1916113"/>
            <a:ext cx="3786213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-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Комплексное развитие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коммунальной сферы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Суоярвского МО и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управление недвижимостью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13,8%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полномочий</a:t>
            </a:r>
          </a:p>
          <a:p>
            <a:pPr algn="ctr" eaLnBrk="0" hangingPunct="0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местной администрацией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7,8%</a:t>
            </a:r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место-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Развитие культуры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Суоярвского</a:t>
            </a:r>
          </a:p>
          <a:p>
            <a:pPr lvl="0" font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МО -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,0%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–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физической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спорта в Суоярвском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 -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3,0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500562" y="1268413"/>
            <a:ext cx="374384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1место –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67,1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 b="121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01.04.2023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2774,6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погашена)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услуги по теплоснабжению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alnoevremya.ru/uploads/news/89/68/68ad557421c7cac9.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7646"/>
            <a:ext cx="7865710" cy="48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19247"/>
              </p:ext>
            </p:extLst>
          </p:nvPr>
        </p:nvGraphicFramePr>
        <p:xfrm>
          <a:off x="539552" y="3645024"/>
          <a:ext cx="7751557" cy="2942929"/>
        </p:xfrm>
        <a:graphic>
          <a:graphicData uri="http://schemas.openxmlformats.org/drawingml/2006/table">
            <a:tbl>
              <a:tblPr/>
              <a:tblGrid>
                <a:gridCol w="5919407"/>
                <a:gridCol w="1832150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  <a:p>
                      <a:pPr algn="l" fontAlgn="b"/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23604"/>
              </p:ext>
            </p:extLst>
          </p:nvPr>
        </p:nvGraphicFramePr>
        <p:xfrm>
          <a:off x="107504" y="4442784"/>
          <a:ext cx="8928992" cy="1843015"/>
        </p:xfrm>
        <a:graphic>
          <a:graphicData uri="http://schemas.openxmlformats.org/drawingml/2006/table">
            <a:tbl>
              <a:tblPr/>
              <a:tblGrid>
                <a:gridCol w="6048672"/>
                <a:gridCol w="2880320"/>
              </a:tblGrid>
              <a:tr h="7196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68 577,0  </a:t>
                      </a: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699149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1 квартала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834,0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028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1743,0 тыс. руб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квартал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982116"/>
              </p:ext>
            </p:extLst>
          </p:nvPr>
        </p:nvGraphicFramePr>
        <p:xfrm>
          <a:off x="539553" y="1325188"/>
          <a:ext cx="8165060" cy="49804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1 квартал 2022 г.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2023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1 квартал 2023 г.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178 118,97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1 086 514,00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169 774,06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40505,85</a:t>
                      </a:r>
                      <a:endParaRPr lang="ru-RU" sz="20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183 833,94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40 021,78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137 613,12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902 680,06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129 752,27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191 549,02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1 205 487,0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171 118,08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6217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-13 430,05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-18 973,0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-1344,0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68545"/>
              </p:ext>
            </p:extLst>
          </p:nvPr>
        </p:nvGraphicFramePr>
        <p:xfrm>
          <a:off x="251521" y="1772816"/>
          <a:ext cx="8424934" cy="4764140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17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квартал 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квартал  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40 505,85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183833,94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40 021,78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33 898,80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159147,40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34 241,66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6 607,05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24 686,54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5 780,12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78495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562221"/>
              </p:ext>
            </p:extLst>
          </p:nvPr>
        </p:nvGraphicFramePr>
        <p:xfrm>
          <a:off x="609600" y="1772816"/>
          <a:ext cx="8210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430942"/>
              </p:ext>
            </p:extLst>
          </p:nvPr>
        </p:nvGraphicFramePr>
        <p:xfrm>
          <a:off x="304800" y="188637"/>
          <a:ext cx="8686800" cy="6542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322"/>
                <a:gridCol w="1903412"/>
                <a:gridCol w="1580533"/>
                <a:gridCol w="1580533"/>
              </a:tblGrid>
              <a:tr h="73763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расходов бюджета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или снижение к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10370,43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12655,93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145,06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288,28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5,5 раз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4793,87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4735,92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69599,71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22449,98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86861,21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111484,85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6895,45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8599,46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4560,59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4934,59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7036,69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5127,34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934,13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491,73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191 549,02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171 118,08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971" y="2531450"/>
            <a:ext cx="3389670" cy="31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1789112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23958"/>
              </p:ext>
            </p:extLst>
          </p:nvPr>
        </p:nvGraphicFramePr>
        <p:xfrm>
          <a:off x="4139952" y="1142087"/>
          <a:ext cx="4863737" cy="7670954"/>
        </p:xfrm>
        <a:graphic>
          <a:graphicData uri="http://schemas.openxmlformats.org/drawingml/2006/table">
            <a:tbl>
              <a:tblPr/>
              <a:tblGrid>
                <a:gridCol w="2876317"/>
                <a:gridCol w="496855"/>
                <a:gridCol w="496855"/>
                <a:gridCol w="496855"/>
                <a:gridCol w="496855"/>
              </a:tblGrid>
              <a:tr h="17282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22,45 млн. руб.,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8,04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млн. руб.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счет средств </a:t>
                      </a:r>
                      <a:r>
                        <a:rPr lang="ru-RU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Карелия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7,7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переселение граждан из аварийного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жилья.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25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0,3 млн. руб. взносы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Фонд капремонта.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11,57 млн. руб.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счет средств бюджета Республики Карелия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11,47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(строительство сетей водоснабжения)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0,10 млн. руб. за ремонт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водопроводных сетей.</a:t>
                      </a:r>
                    </a:p>
                    <a:p>
                      <a:pPr algn="l" fontAlgn="b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– 2,49 млн. руб.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2,49 млн. руб. на благоустройство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города; 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ремонт уличного освещения и оплата за э/э; содержание мест захоронения.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Другие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 вопросы в области ЖКХ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0,36 млн. руб.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0,36 млн. руб. на финансирование МУП «Суоярвское КУМИ»; МКУ «Службы по вопросам похоронного дела».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7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s://sun9-25.userapi.com/impf/D6ONvn0och8KzG1Bpu79IU16BAGqPkT4yYe52w/X8gj4OXs0mg.jpg?size=320x180&amp;quality=96&amp;sign=5f4549f10f20239c0df45541e12e5533&amp;c_uniq_tag=UcBQkJcLZXK2YLKyYrk6UEdwmfPeGhi4GtFuVbvrNPU&amp;type=video_thum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5104"/>
            <a:ext cx="354712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0808"/>
            <a:ext cx="3691137" cy="2592288"/>
          </a:xfrm>
        </p:spPr>
      </p:pic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035402"/>
              </p:ext>
            </p:extLst>
          </p:nvPr>
        </p:nvGraphicFramePr>
        <p:xfrm>
          <a:off x="323528" y="1214754"/>
          <a:ext cx="8668072" cy="531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6944</TotalTime>
  <Words>1156</Words>
  <Application>Microsoft Office PowerPoint</Application>
  <PresentationFormat>Экран (4:3)</PresentationFormat>
  <Paragraphs>341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Helios</vt:lpstr>
      <vt:lpstr>HY그래픽M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    Основные параметры исполнения бюджета муниципального образования «Суоярвский  район»  за 1 квартал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1 кв 2023 года</vt:lpstr>
      <vt:lpstr>Презентация PowerPoint</vt:lpstr>
      <vt:lpstr>Презентация PowerPoint</vt:lpstr>
      <vt:lpstr>удельный вес расходов по программам  в общем объеме расходов  за 1 квартал  2023 года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User</cp:lastModifiedBy>
  <cp:revision>484</cp:revision>
  <cp:lastPrinted>2021-04-20T12:00:26Z</cp:lastPrinted>
  <dcterms:modified xsi:type="dcterms:W3CDTF">2023-05-11T12:40:26Z</dcterms:modified>
</cp:coreProperties>
</file>