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68" r:id="rId2"/>
    <p:sldId id="259" r:id="rId3"/>
    <p:sldId id="276" r:id="rId4"/>
    <p:sldId id="299" r:id="rId5"/>
    <p:sldId id="278" r:id="rId6"/>
    <p:sldId id="311" r:id="rId7"/>
    <p:sldId id="279" r:id="rId8"/>
    <p:sldId id="302" r:id="rId9"/>
    <p:sldId id="313" r:id="rId10"/>
    <p:sldId id="303" r:id="rId11"/>
    <p:sldId id="304" r:id="rId12"/>
    <p:sldId id="310" r:id="rId13"/>
    <p:sldId id="309" r:id="rId14"/>
    <p:sldId id="312" r:id="rId15"/>
    <p:sldId id="296" r:id="rId16"/>
    <p:sldId id="297" r:id="rId17"/>
    <p:sldId id="28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33CC"/>
    <a:srgbClr val="D77DD3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7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2021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100132.5</c:v>
                </c:pt>
                <c:pt idx="1">
                  <c:v>2586</c:v>
                </c:pt>
                <c:pt idx="2">
                  <c:v>3222.6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104763.8</c:v>
                </c:pt>
                <c:pt idx="1">
                  <c:v>2843.9</c:v>
                </c:pt>
                <c:pt idx="2">
                  <c:v>3050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2022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104637.2</c:v>
                </c:pt>
                <c:pt idx="1">
                  <c:v>2800.3</c:v>
                </c:pt>
                <c:pt idx="2">
                  <c:v>3048.4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235496"/>
        <c:axId val="222235888"/>
      </c:barChart>
      <c:catAx>
        <c:axId val="222235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2235888"/>
        <c:crosses val="autoZero"/>
        <c:auto val="1"/>
        <c:lblAlgn val="ctr"/>
        <c:lblOffset val="100"/>
        <c:noMultiLvlLbl val="0"/>
      </c:catAx>
      <c:valAx>
        <c:axId val="22223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235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2,1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0,5 %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оказания платных услуг</c:v>
                </c:pt>
                <c:pt idx="4">
                  <c:v>Доходы от использования имущества </c:v>
                </c:pt>
                <c:pt idx="5">
                  <c:v>доходы от реализации имущества</c:v>
                </c:pt>
                <c:pt idx="6">
                  <c:v>Штрафы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78.5</c:v>
                </c:pt>
                <c:pt idx="1">
                  <c:v>2.1</c:v>
                </c:pt>
                <c:pt idx="2">
                  <c:v>2.2999999999999998</c:v>
                </c:pt>
                <c:pt idx="3">
                  <c:v>9.6</c:v>
                </c:pt>
                <c:pt idx="4">
                  <c:v>3.8</c:v>
                </c:pt>
                <c:pt idx="5">
                  <c:v>2.2000000000000002</c:v>
                </c:pt>
                <c:pt idx="6">
                  <c:v>1</c:v>
                </c:pt>
                <c:pt idx="7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оказания платных услуг</c:v>
                </c:pt>
                <c:pt idx="4">
                  <c:v>Доходы от использования имущества </c:v>
                </c:pt>
                <c:pt idx="5">
                  <c:v>доходы от реализации имущества</c:v>
                </c:pt>
                <c:pt idx="6">
                  <c:v>Штрафы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104637.2</c:v>
                </c:pt>
                <c:pt idx="1">
                  <c:v>2800.3</c:v>
                </c:pt>
                <c:pt idx="2">
                  <c:v>3048.4</c:v>
                </c:pt>
                <c:pt idx="3">
                  <c:v>12839.4</c:v>
                </c:pt>
                <c:pt idx="4">
                  <c:v>5031.7</c:v>
                </c:pt>
                <c:pt idx="5">
                  <c:v>2887.4</c:v>
                </c:pt>
                <c:pt idx="6">
                  <c:v>1288.4000000000001</c:v>
                </c:pt>
                <c:pt idx="7">
                  <c:v>681.5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18882593177217"/>
          <c:y val="1.8791751611580969E-2"/>
          <c:w val="0.36481117406822777"/>
          <c:h val="0.9561342873786177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63649213457681"/>
          <c:y val="1.971968850966358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уд.вес</c:v>
                </c:pt>
              </c:strCache>
            </c:strRef>
          </c:tx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9531286114722894E-2"/>
                  <c:y val="1.499515461358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2.5455273795803635</c:v>
                </c:pt>
                <c:pt idx="1">
                  <c:v>4.4827622070810098E-2</c:v>
                </c:pt>
                <c:pt idx="2">
                  <c:v>1.5413957341664189E-2</c:v>
                </c:pt>
                <c:pt idx="3">
                  <c:v>1.0841696860540302</c:v>
                </c:pt>
                <c:pt idx="4">
                  <c:v>58.612979699482473</c:v>
                </c:pt>
                <c:pt idx="5">
                  <c:v>32.59561825969763</c:v>
                </c:pt>
                <c:pt idx="6">
                  <c:v>1.2907610711441049</c:v>
                </c:pt>
                <c:pt idx="7">
                  <c:v>1.1334415873399708</c:v>
                </c:pt>
                <c:pt idx="8">
                  <c:v>1.8052103155766361</c:v>
                </c:pt>
                <c:pt idx="9">
                  <c:v>6.4813460127230244E-2</c:v>
                </c:pt>
                <c:pt idx="10">
                  <c:v>0.18345854973138315</c:v>
                </c:pt>
                <c:pt idx="11">
                  <c:v>0.62377942456402391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тыс.руб.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50271.58</c:v>
                </c:pt>
                <c:pt idx="1">
                  <c:v>885.3</c:v>
                </c:pt>
                <c:pt idx="2">
                  <c:v>304.41000000000003</c:v>
                </c:pt>
                <c:pt idx="3">
                  <c:v>21411.25</c:v>
                </c:pt>
                <c:pt idx="4">
                  <c:v>1157546.81</c:v>
                </c:pt>
                <c:pt idx="5">
                  <c:v>643730.35</c:v>
                </c:pt>
                <c:pt idx="6">
                  <c:v>25491.22</c:v>
                </c:pt>
                <c:pt idx="7">
                  <c:v>22384.32</c:v>
                </c:pt>
                <c:pt idx="8">
                  <c:v>35651.07</c:v>
                </c:pt>
                <c:pt idx="9">
                  <c:v>1280</c:v>
                </c:pt>
                <c:pt idx="10">
                  <c:v>3623.12</c:v>
                </c:pt>
                <c:pt idx="11">
                  <c:v>12319.01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уд.вес2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Лист1!$D$2:$D$13</c:f>
              <c:numCache>
                <c:formatCode>0.00</c:formatCode>
                <c:ptCount val="12"/>
                <c:pt idx="0">
                  <c:v>2.484372456717975</c:v>
                </c:pt>
                <c:pt idx="1">
                  <c:v>4.2772432444994082E-2</c:v>
                </c:pt>
                <c:pt idx="2">
                  <c:v>1.5563406374681964E-2</c:v>
                </c:pt>
                <c:pt idx="3">
                  <c:v>1.1048066638222571</c:v>
                </c:pt>
                <c:pt idx="4">
                  <c:v>59.653888259544651</c:v>
                </c:pt>
                <c:pt idx="5">
                  <c:v>31.729993427839165</c:v>
                </c:pt>
                <c:pt idx="6">
                  <c:v>1.2440129827594677</c:v>
                </c:pt>
                <c:pt idx="7">
                  <c:v>1.137255349102622</c:v>
                </c:pt>
                <c:pt idx="8">
                  <c:v>1.7552636109025688</c:v>
                </c:pt>
                <c:pt idx="9">
                  <c:v>6.1841989754424967E-2</c:v>
                </c:pt>
                <c:pt idx="10">
                  <c:v>0.17504761712425954</c:v>
                </c:pt>
                <c:pt idx="11">
                  <c:v>0.5951813204723897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План тыс.руб.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51421.32</c:v>
                </c:pt>
                <c:pt idx="1">
                  <c:v>885.3</c:v>
                </c:pt>
                <c:pt idx="2">
                  <c:v>322.13</c:v>
                </c:pt>
                <c:pt idx="3">
                  <c:v>22867.19</c:v>
                </c:pt>
                <c:pt idx="4">
                  <c:v>1234710.8700000001</c:v>
                </c:pt>
                <c:pt idx="5">
                  <c:v>656744.57999999996</c:v>
                </c:pt>
                <c:pt idx="6">
                  <c:v>25748.47</c:v>
                </c:pt>
                <c:pt idx="7">
                  <c:v>23538.81</c:v>
                </c:pt>
                <c:pt idx="8">
                  <c:v>36330.29</c:v>
                </c:pt>
                <c:pt idx="9">
                  <c:v>1280</c:v>
                </c:pt>
                <c:pt idx="10">
                  <c:v>3623.12</c:v>
                </c:pt>
                <c:pt idx="11">
                  <c:v>12319.01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% к плану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Лист1!$F$2:$F$13</c:f>
              <c:numCache>
                <c:formatCode>0.00</c:formatCode>
                <c:ptCount val="12"/>
                <c:pt idx="0">
                  <c:v>97.764079179608771</c:v>
                </c:pt>
                <c:pt idx="1">
                  <c:v>100</c:v>
                </c:pt>
                <c:pt idx="2">
                  <c:v>94.499115264023843</c:v>
                </c:pt>
                <c:pt idx="3">
                  <c:v>93.633061167550551</c:v>
                </c:pt>
                <c:pt idx="4">
                  <c:v>93.750434869015123</c:v>
                </c:pt>
                <c:pt idx="5">
                  <c:v>98.01837268302998</c:v>
                </c:pt>
                <c:pt idx="6">
                  <c:v>99.000911510470331</c:v>
                </c:pt>
                <c:pt idx="7">
                  <c:v>95.095376529229796</c:v>
                </c:pt>
                <c:pt idx="8">
                  <c:v>98.130430558082523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174493401073239"/>
          <c:y val="0"/>
          <c:w val="0.378255065989268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643,7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110,2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492,0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16,3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1,9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23,3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5,1 </a:t>
          </a:r>
          <a:r>
            <a:rPr lang="ru-RU" sz="1400" b="1" dirty="0" smtClean="0">
              <a:solidFill>
                <a:srgbClr val="C00000"/>
              </a:solidFill>
            </a:rPr>
            <a:t>млн.руб.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5,3 </a:t>
          </a:r>
          <a:r>
            <a:rPr lang="ru-RU" sz="1400" b="1" dirty="0" smtClean="0">
              <a:solidFill>
                <a:srgbClr val="002060"/>
              </a:solidFill>
            </a:rPr>
            <a:t>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1,4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10,6 </a:t>
          </a:r>
          <a:r>
            <a:rPr lang="ru-RU" sz="1600" b="1" dirty="0" smtClean="0"/>
            <a:t>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 custRadScaleRad="77696" custRadScaleInc="-22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 custRadScaleRad="159907" custRadScaleInc="-53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 custRadScaleRad="124159" custRadScaleInc="15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 custRadScaleRad="163458" custRadScaleInc="3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643,7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110,2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6639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492,0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rgbClr val="D77DD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16,3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1,9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23,3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493953" y="397913"/>
          <a:ext cx="2730273" cy="1158992"/>
        </a:xfrm>
        <a:prstGeom prst="roundRect">
          <a:avLst/>
        </a:prstGeom>
        <a:solidFill>
          <a:srgbClr val="99FF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5,1 </a:t>
          </a:r>
          <a:r>
            <a:rPr lang="ru-RU" sz="1400" b="1" kern="1200" dirty="0" smtClean="0">
              <a:solidFill>
                <a:srgbClr val="C00000"/>
              </a:solidFill>
            </a:rPr>
            <a:t>млн.руб.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550530" y="454490"/>
        <a:ext cx="2617119" cy="1045838"/>
      </dsp:txXfrm>
    </dsp:sp>
    <dsp:sp modelId="{595EC460-6EB2-44B5-A857-29BA9224B081}">
      <dsp:nvSpPr>
        <dsp:cNvPr id="0" name=""/>
        <dsp:cNvSpPr/>
      </dsp:nvSpPr>
      <dsp:spPr>
        <a:xfrm>
          <a:off x="4344301" y="1010720"/>
          <a:ext cx="4329629" cy="4329629"/>
        </a:xfrm>
        <a:custGeom>
          <a:avLst/>
          <a:gdLst/>
          <a:ahLst/>
          <a:cxnLst/>
          <a:rect l="0" t="0" r="0" b="0"/>
          <a:pathLst>
            <a:path>
              <a:moveTo>
                <a:pt x="893227" y="412819"/>
              </a:moveTo>
              <a:arcTo wR="2164814" hR="2164814" stAng="14041686" swAng="263286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5557815" y="1033643"/>
          <a:ext cx="3110256" cy="1309522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5,3 </a:t>
          </a:r>
          <a:r>
            <a:rPr lang="ru-RU" sz="1400" b="1" kern="1200" dirty="0" smtClean="0">
              <a:solidFill>
                <a:srgbClr val="002060"/>
              </a:solidFill>
            </a:rPr>
            <a:t>млн.руб.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621741" y="1097569"/>
        <a:ext cx="2982404" cy="1181670"/>
      </dsp:txXfrm>
    </dsp:sp>
    <dsp:sp modelId="{E272972E-13C5-4205-A076-D70502890D6C}">
      <dsp:nvSpPr>
        <dsp:cNvPr id="0" name=""/>
        <dsp:cNvSpPr/>
      </dsp:nvSpPr>
      <dsp:spPr>
        <a:xfrm>
          <a:off x="2689765" y="1258840"/>
          <a:ext cx="4993713" cy="4993713"/>
        </a:xfrm>
        <a:custGeom>
          <a:avLst/>
          <a:gdLst/>
          <a:ahLst/>
          <a:cxnLst/>
          <a:rect l="0" t="0" r="0" b="0"/>
          <a:pathLst>
            <a:path>
              <a:moveTo>
                <a:pt x="4583588" y="1125782"/>
              </a:moveTo>
              <a:arcTo wR="2496856" hR="2496856" stAng="19601601" swAng="1066249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1113077" y="3579819"/>
          <a:ext cx="2014649" cy="185618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1,4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млн.руб.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03688" y="3670430"/>
        <a:ext cx="1833427" cy="1674960"/>
      </dsp:txXfrm>
    </dsp:sp>
    <dsp:sp modelId="{17E1B58F-E3F9-4F86-A0E3-EDEB7AE3A240}">
      <dsp:nvSpPr>
        <dsp:cNvPr id="0" name=""/>
        <dsp:cNvSpPr/>
      </dsp:nvSpPr>
      <dsp:spPr>
        <a:xfrm>
          <a:off x="648444" y="-335240"/>
          <a:ext cx="4329629" cy="4329629"/>
        </a:xfrm>
        <a:custGeom>
          <a:avLst/>
          <a:gdLst/>
          <a:ahLst/>
          <a:cxnLst/>
          <a:rect l="0" t="0" r="0" b="0"/>
          <a:pathLst>
            <a:path>
              <a:moveTo>
                <a:pt x="883719" y="3909870"/>
              </a:moveTo>
              <a:arcTo wR="2164814" hR="2164814" stAng="7577008" swAng="137829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0" y="1034043"/>
          <a:ext cx="2014649" cy="1894656"/>
        </a:xfrm>
        <a:prstGeom prst="roundRect">
          <a:avLst/>
        </a:prstGeom>
        <a:solidFill>
          <a:schemeClr val="tx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10,6 </a:t>
          </a:r>
          <a:r>
            <a:rPr lang="ru-RU" sz="1600" b="1" kern="1200" dirty="0" smtClean="0"/>
            <a:t>млн.руб.</a:t>
          </a:r>
          <a:endParaRPr lang="ru-RU" sz="1600" b="1" kern="1200" dirty="0"/>
        </a:p>
      </dsp:txBody>
      <dsp:txXfrm>
        <a:off x="92489" y="1126532"/>
        <a:ext cx="1829671" cy="1709678"/>
      </dsp:txXfrm>
    </dsp:sp>
    <dsp:sp modelId="{BEE478A5-B259-4C62-89A0-284551E5FA98}">
      <dsp:nvSpPr>
        <dsp:cNvPr id="0" name=""/>
        <dsp:cNvSpPr/>
      </dsp:nvSpPr>
      <dsp:spPr>
        <a:xfrm>
          <a:off x="-796200" y="1033987"/>
          <a:ext cx="4329629" cy="4329629"/>
        </a:xfrm>
        <a:custGeom>
          <a:avLst/>
          <a:gdLst/>
          <a:ahLst/>
          <a:cxnLst/>
          <a:rect l="0" t="0" r="0" b="0"/>
          <a:pathLst>
            <a:path>
              <a:moveTo>
                <a:pt x="2195330" y="215"/>
              </a:moveTo>
              <a:arcTo wR="2164814" hR="2164814" stAng="16248461" swAng="236823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382501" y="0"/>
          <a:ext cx="5400675" cy="5400675"/>
        </a:xfrm>
        <a:prstGeom prst="triangle">
          <a:avLst/>
        </a:prstGeom>
        <a:solidFill>
          <a:srgbClr val="362BC3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03758" y="432608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 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30047" y="458897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6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28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8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37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6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2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7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8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3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7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5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7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0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altLang="ko-KR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2022 год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117823"/>
              </p:ext>
            </p:extLst>
          </p:nvPr>
        </p:nvGraphicFramePr>
        <p:xfrm>
          <a:off x="323528" y="1214754"/>
          <a:ext cx="8668072" cy="564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608197"/>
              </p:ext>
            </p:extLst>
          </p:nvPr>
        </p:nvGraphicFramePr>
        <p:xfrm>
          <a:off x="251521" y="1881897"/>
          <a:ext cx="8352928" cy="4427423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007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51,4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50,3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97,9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0,012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0,012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9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9435"/>
              </p:ext>
            </p:extLst>
          </p:nvPr>
        </p:nvGraphicFramePr>
        <p:xfrm>
          <a:off x="251521" y="1340768"/>
          <a:ext cx="8442682" cy="5328592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401 360,1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668 419,6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654 257,4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16 915,8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17 374,5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17 117,2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31 315,5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35 958,8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35 279,5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8895"/>
              </p:ext>
            </p:extLst>
          </p:nvPr>
        </p:nvGraphicFramePr>
        <p:xfrm>
          <a:off x="2" y="1"/>
          <a:ext cx="9143998" cy="7820494"/>
        </p:xfrm>
        <a:graphic>
          <a:graphicData uri="http://schemas.openxmlformats.org/drawingml/2006/table">
            <a:tbl>
              <a:tblPr/>
              <a:tblGrid>
                <a:gridCol w="4281718"/>
                <a:gridCol w="1243386"/>
                <a:gridCol w="1243386"/>
                <a:gridCol w="1243386"/>
                <a:gridCol w="1132122"/>
              </a:tblGrid>
              <a:tr h="945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55 361,9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83 236,1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66 306,0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4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391 743,7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1 259 161,0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1 196 320,4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57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2 834,9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4 994,4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4 994,4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59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«Профилактика правонарушений и преступлений в Суоярвском р.»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2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МП «Обеспечение безопасности и жизнедеятельности населения района»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228,5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1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11. МП «Обеспечение жильем молодых семей»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57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12. МП «Профилактика терроризма и экстремизма, а также минимизация и (или) ликвидация последствий его проявления на территории р-на»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</a:t>
            </a:r>
            <a:r>
              <a:rPr lang="ru-RU" sz="1800" b="1" dirty="0" smtClean="0"/>
              <a:t>2022 </a:t>
            </a:r>
            <a:r>
              <a:rPr lang="ru-RU" sz="1800" b="1" dirty="0" smtClean="0"/>
              <a:t>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386758" y="1268132"/>
            <a:ext cx="3857650" cy="79265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2007077"/>
            <a:ext cx="3786213" cy="8456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Развитие образования 33,1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lvl="0" algn="ctr" eaLnBrk="0" hangingPunct="0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3,4%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место- Развитие физкультуры и </a:t>
            </a: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1,8%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–Развитие культуры </a:t>
            </a:r>
          </a:p>
          <a:p>
            <a:pPr lvl="0" fontAlgn="ctr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lvl="0"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администрацией 60,6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.liveinternet.ru/images/attach/c/6/93/620/93620142_2031587_budgetsemy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84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kazan-day.ru/www/news/2014/10/8116310.3262062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83171"/>
              </p:ext>
            </p:extLst>
          </p:nvPr>
        </p:nvGraphicFramePr>
        <p:xfrm>
          <a:off x="301752" y="3704903"/>
          <a:ext cx="8446712" cy="3116580"/>
        </p:xfrm>
        <a:graphic>
          <a:graphicData uri="http://schemas.openxmlformats.org/drawingml/2006/table">
            <a:tbl>
              <a:tblPr/>
              <a:tblGrid>
                <a:gridCol w="6450256"/>
                <a:gridCol w="1996456"/>
              </a:tblGrid>
              <a:tr h="100163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ыс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725798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кредитов</a:t>
                      </a:r>
                    </a:p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</a:t>
                      </a:r>
                      <a:r>
                        <a:rPr lang="ru-RU" sz="2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бюджетных кредитов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2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18 170,0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67209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7257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4 593,0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77142"/>
              </p:ext>
            </p:extLst>
          </p:nvPr>
        </p:nvGraphicFramePr>
        <p:xfrm>
          <a:off x="107504" y="4193454"/>
          <a:ext cx="8928992" cy="2547913"/>
        </p:xfrm>
        <a:graphic>
          <a:graphicData uri="http://schemas.openxmlformats.org/drawingml/2006/table">
            <a:tbl>
              <a:tblPr/>
              <a:tblGrid>
                <a:gridCol w="6048672"/>
                <a:gridCol w="2880320"/>
              </a:tblGrid>
              <a:tr h="12198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55 000,0 </a:t>
                      </a: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  <a:p>
                      <a:pPr algn="ctr" fontAlgn="b"/>
                      <a:endParaRPr lang="ru-RU" sz="2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1622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68 576,7 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5118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13 576,7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200" b="1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параметры исполнения бюджета</a:t>
            </a:r>
            <a:br>
              <a:rPr lang="ru-RU" sz="2200" b="1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200" b="1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200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34904"/>
              </p:ext>
            </p:extLst>
          </p:nvPr>
        </p:nvGraphicFramePr>
        <p:xfrm>
          <a:off x="539553" y="1325188"/>
          <a:ext cx="8165060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2022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895 689,8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2 058 215,1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1 970 384,5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129 606,6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135 326,5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133 214,2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766 083,2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1 922 888,6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1 837 170,2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897 973,8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2 069 791,1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1 974 898,4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-2 284,0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-11 576,0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-4513,9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93442"/>
              </p:ext>
            </p:extLst>
          </p:nvPr>
        </p:nvGraphicFramePr>
        <p:xfrm>
          <a:off x="251521" y="1844823"/>
          <a:ext cx="8424934" cy="4692132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099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129 606,6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135 326,5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133 214,2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105 941,1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110 657,7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110 485,9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24 668,8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22 728,3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48724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140499"/>
              </p:ext>
            </p:extLst>
          </p:nvPr>
        </p:nvGraphicFramePr>
        <p:xfrm>
          <a:off x="323528" y="1772816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Удельный вес расходов всего по экономической структуре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166309"/>
              </p:ext>
            </p:extLst>
          </p:nvPr>
        </p:nvGraphicFramePr>
        <p:xfrm>
          <a:off x="323528" y="1554162"/>
          <a:ext cx="8668072" cy="414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57"/>
                <a:gridCol w="5257058"/>
                <a:gridCol w="2889357"/>
              </a:tblGrid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районного бюджета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в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 начислениями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1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1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материальных запасов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Работы, услуги по содержанию имущества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стоимости основных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2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5629979"/>
              </p:ext>
            </p:extLst>
          </p:nvPr>
        </p:nvGraphicFramePr>
        <p:xfrm>
          <a:off x="0" y="476672"/>
          <a:ext cx="8964488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35677"/>
            <a:ext cx="8686800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функциональному признаку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33280362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40186"/>
              </p:ext>
            </p:extLst>
          </p:nvPr>
        </p:nvGraphicFramePr>
        <p:xfrm>
          <a:off x="2771801" y="1052736"/>
          <a:ext cx="6231888" cy="6355080"/>
        </p:xfrm>
        <a:graphic>
          <a:graphicData uri="http://schemas.openxmlformats.org/drawingml/2006/table">
            <a:tbl>
              <a:tblPr/>
              <a:tblGrid>
                <a:gridCol w="3702476"/>
                <a:gridCol w="632353"/>
                <a:gridCol w="632353"/>
                <a:gridCol w="632353"/>
                <a:gridCol w="632353"/>
              </a:tblGrid>
              <a:tr h="1379616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1 157,5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1 108,8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1 107,7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(переселение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 из аварийного жилья, мероприятия по сносу аварийных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домов).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9194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(оценка,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жилья, оплата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взносов в Фонд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капремонта)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11,5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(ремонт и строительство сетей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водоснабж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и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водоотвед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ремонт водопровод. и канализационных сетей)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25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0,2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(исследование воды,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сметы).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36,9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509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30,8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(ППМИ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поддержку ТОС, Народный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бюджет, Активный гражданин),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6,1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софин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субсидий, выполнение решений суда,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 города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Другие вопросы в области ЖКХ –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0,2 млн.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0" i="0" u="none" strike="noStrike" dirty="0" smtClean="0">
                        <a:solidFill>
                          <a:srgbClr val="FF33CC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счет средств местного бюджета 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0,2 млн. руб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содержание МКУ "Служба по вопросам похоронного дела"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23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23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23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2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4005064"/>
            <a:ext cx="2619839" cy="194421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" y="1698074"/>
            <a:ext cx="2703168" cy="2018958"/>
          </a:xfrm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6527</TotalTime>
  <Words>997</Words>
  <Application>Microsoft Office PowerPoint</Application>
  <PresentationFormat>Экран (4:3)</PresentationFormat>
  <Paragraphs>280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          Основные параметры исполнения бюджета муниципального образования «Суоярвский  район»  за 2022 года                                                                                                         тыс. рублей</vt:lpstr>
      <vt:lpstr> </vt:lpstr>
      <vt:lpstr>Налоговые Доходы </vt:lpstr>
      <vt:lpstr>Налоговые и неналоговые доходы </vt:lpstr>
      <vt:lpstr>Удельный вес расходов всего по экономической структуре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2022 год</vt:lpstr>
      <vt:lpstr>Презентация PowerPoint</vt:lpstr>
      <vt:lpstr>удельный вес расходов по программам  в общем объеме расходов за 2022 год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389</cp:revision>
  <cp:lastPrinted>2021-04-20T12:00:26Z</cp:lastPrinted>
  <dcterms:modified xsi:type="dcterms:W3CDTF">2023-05-15T12:39:24Z</dcterms:modified>
</cp:coreProperties>
</file>