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5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8" r:id="rId2"/>
    <p:sldId id="311" r:id="rId3"/>
    <p:sldId id="319" r:id="rId4"/>
    <p:sldId id="324" r:id="rId5"/>
    <p:sldId id="314" r:id="rId6"/>
    <p:sldId id="315" r:id="rId7"/>
    <p:sldId id="316" r:id="rId8"/>
    <p:sldId id="317" r:id="rId9"/>
    <p:sldId id="306" r:id="rId10"/>
    <p:sldId id="321" r:id="rId11"/>
    <p:sldId id="325" r:id="rId12"/>
    <p:sldId id="320" r:id="rId13"/>
    <p:sldId id="322" r:id="rId14"/>
    <p:sldId id="323" r:id="rId15"/>
    <p:sldId id="318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 РК Фонд" initials="КР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8972127965495"/>
          <c:y val="0.39327256719940573"/>
          <c:w val="0.72742916082941989"/>
          <c:h val="0.52303156478301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проекта</c:v>
                </c:pt>
              </c:strCache>
            </c:strRef>
          </c:tx>
          <c:explosion val="3"/>
          <c:dPt>
            <c:idx val="0"/>
            <c:bubble3D val="0"/>
            <c:explosion val="18"/>
          </c:dPt>
          <c:dPt>
            <c:idx val="1"/>
            <c:bubble3D val="0"/>
            <c:explosion val="0"/>
            <c:spPr>
              <a:effectLst>
                <a:outerShdw blurRad="50800" dist="50800" dir="5400000" sx="79000" sy="79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2.8782024044589967E-2"/>
                  <c:y val="-5.2521073698559004E-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800" b="1"/>
                    </a:pPr>
                    <a:r>
                      <a:rPr lang="ru-RU" b="1" dirty="0" smtClean="0"/>
                      <a:t>Собственные средства </a:t>
                    </a:r>
                    <a:r>
                      <a:rPr lang="ru-RU" b="1" dirty="0" err="1" smtClean="0"/>
                      <a:t>СПоК</a:t>
                    </a:r>
                    <a:endParaRPr lang="ru-RU" b="1" dirty="0" smtClean="0"/>
                  </a:p>
                  <a:p>
                    <a:pPr>
                      <a:defRPr sz="800" b="1"/>
                    </a:pPr>
                    <a:r>
                      <a:rPr lang="ru-RU" b="1" dirty="0" smtClean="0"/>
                      <a:t>40%</a:t>
                    </a:r>
                    <a:endParaRPr lang="ru-RU" b="1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средства СПоК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8972127965495"/>
          <c:y val="0.39327256719940573"/>
          <c:w val="0.72742916082941989"/>
          <c:h val="0.52303156478301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проекта</c:v>
                </c:pt>
              </c:strCache>
            </c:strRef>
          </c:tx>
          <c:explosion val="3"/>
          <c:dPt>
            <c:idx val="0"/>
            <c:bubble3D val="0"/>
            <c:explosion val="18"/>
          </c:dPt>
          <c:dPt>
            <c:idx val="1"/>
            <c:bubble3D val="0"/>
            <c:explosion val="0"/>
            <c:spPr>
              <a:effectLst>
                <a:outerShdw blurRad="50800" dist="50800" dir="5400000" sx="79000" sy="79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2.8782024044589967E-2"/>
                  <c:y val="-5.2521073698559004E-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800" b="1"/>
                    </a:pPr>
                    <a:r>
                      <a:rPr lang="ru-RU" b="1" dirty="0" smtClean="0"/>
                      <a:t>Собственные средства</a:t>
                    </a:r>
                    <a:r>
                      <a:rPr lang="ru-RU" b="1" baseline="0" dirty="0" smtClean="0"/>
                      <a:t> </a:t>
                    </a:r>
                    <a:endParaRPr lang="ru-RU" b="1" dirty="0" smtClean="0"/>
                  </a:p>
                  <a:p>
                    <a:pPr>
                      <a:defRPr sz="800" b="1"/>
                    </a:pPr>
                    <a:r>
                      <a:rPr lang="ru-RU" b="1" dirty="0" smtClean="0"/>
                      <a:t>40%</a:t>
                    </a:r>
                    <a:endParaRPr lang="ru-RU" b="1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средства СПоК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Самообеспеченность, %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Молочные продукты</c:v>
                </c:pt>
                <c:pt idx="1">
                  <c:v>Мясо</c:v>
                </c:pt>
                <c:pt idx="2">
                  <c:v>Овощи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4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24480"/>
        <c:axId val="361926016"/>
      </c:barChart>
      <c:catAx>
        <c:axId val="36192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61926016"/>
        <c:crosses val="autoZero"/>
        <c:auto val="1"/>
        <c:lblAlgn val="ctr"/>
        <c:lblOffset val="100"/>
        <c:noMultiLvlLbl val="0"/>
      </c:catAx>
      <c:valAx>
        <c:axId val="36192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92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BF57-0695-4A9F-848D-B0B40101352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3CDA5-4F8A-43A0-BA63-1E93C333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0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2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2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8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DA5-4F8A-43A0-BA63-1E93C33380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3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E01742-E3AC-4704-B713-B3F6947C67C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A3E62D-C8A9-48C2-AAAC-A6DA49C03C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2.jpe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.jpe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2.jpe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A1ADF0-F42E-45F1-95A1-8831E499C675}"/>
              </a:ext>
            </a:extLst>
          </p:cNvPr>
          <p:cNvSpPr txBox="1"/>
          <p:nvPr/>
        </p:nvSpPr>
        <p:spPr>
          <a:xfrm>
            <a:off x="584835" y="1196752"/>
            <a:ext cx="8064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хозяйства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Карелия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компетенции в сфере агропромышленного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"/>
            <a:ext cx="9144000" cy="758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A1ADF0-F42E-45F1-95A1-8831E499C675}"/>
              </a:ext>
            </a:extLst>
          </p:cNvPr>
          <p:cNvSpPr txBox="1"/>
          <p:nvPr/>
        </p:nvSpPr>
        <p:spPr>
          <a:xfrm>
            <a:off x="539552" y="2852936"/>
            <a:ext cx="8064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сельского и рыбного хозяйства Республики Карелия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55" y="159657"/>
            <a:ext cx="2025276" cy="1289072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662473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2000" b="1" dirty="0">
                <a:solidFill>
                  <a:schemeClr val="tx1"/>
                </a:solidFill>
                <a:latin typeface="Trebuchet MS" pitchFamily="34" charset="0"/>
              </a:rPr>
              <a:t>Зачем </a:t>
            </a:r>
            <a:r>
              <a:rPr lang="ru-RU" sz="2000" b="1" dirty="0" smtClean="0">
                <a:solidFill>
                  <a:schemeClr val="tx1"/>
                </a:solidFill>
                <a:latin typeface="Trebuchet MS" pitchFamily="34" charset="0"/>
              </a:rPr>
              <a:t>муниципальному образованию </a:t>
            </a:r>
            <a:r>
              <a:rPr lang="ru-RU" sz="2000" b="1" dirty="0">
                <a:solidFill>
                  <a:srgbClr val="FF0000"/>
                </a:solidFill>
                <a:latin typeface="Trebuchet MS" pitchFamily="34" charset="0"/>
              </a:rPr>
              <a:t>инвестиции?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434"/>
            <a:ext cx="21463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492897"/>
            <a:ext cx="84969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рост экономики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через создание / развитие / расширение эффективных </a:t>
            </a:r>
            <a:r>
              <a:rPr lang="ru-RU" dirty="0" smtClean="0">
                <a:latin typeface="Trebuchet MS" panose="020B0603020202020204" pitchFamily="34" charset="0"/>
              </a:rPr>
              <a:t>предприятий, бизнес-проектов </a:t>
            </a:r>
            <a:r>
              <a:rPr lang="ru-RU" dirty="0" smtClean="0">
                <a:latin typeface="Trebuchet MS" panose="020B0603020202020204" pitchFamily="34" charset="0"/>
              </a:rPr>
              <a:t>и 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создание рабочих мест</a:t>
            </a:r>
            <a:r>
              <a:rPr lang="ru-RU" dirty="0" smtClean="0">
                <a:latin typeface="Trebuchet MS" panose="020B0603020202020204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развитие человеческого капитала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рост качества жизни </a:t>
            </a:r>
            <a:r>
              <a:rPr lang="ru-RU" dirty="0" smtClean="0">
                <a:latin typeface="Trebuchet MS" panose="020B0603020202020204" pitchFamily="34" charset="0"/>
              </a:rPr>
              <a:t>людей (реального и воспринимаемого ими);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ост налогооблагаемой базы</a:t>
            </a:r>
            <a:r>
              <a:rPr lang="ru-RU" dirty="0" smtClean="0">
                <a:latin typeface="Trebuchet MS" panose="020B0603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азвитие инфраструктуры </a:t>
            </a:r>
            <a:r>
              <a:rPr lang="ru-RU" dirty="0" smtClean="0">
                <a:latin typeface="Trebuchet MS" panose="020B0603020202020204" pitchFamily="34" charset="0"/>
              </a:rPr>
              <a:t>на сельских территории, 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благоустройство</a:t>
            </a:r>
            <a:r>
              <a:rPr lang="ru-RU" dirty="0" smtClean="0">
                <a:latin typeface="Trebuchet MS" panose="020B0603020202020204" pitchFamily="34" charset="0"/>
              </a:rPr>
              <a:t> населенных пунктов;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азвитие</a:t>
            </a:r>
            <a:r>
              <a:rPr lang="ru-RU" dirty="0" smtClean="0">
                <a:latin typeface="Trebuchet MS" panose="020B0603020202020204" pitchFamily="34" charset="0"/>
              </a:rPr>
              <a:t> экономических, культурных, социальных 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связей</a:t>
            </a:r>
            <a:r>
              <a:rPr lang="ru-RU" dirty="0" smtClean="0">
                <a:latin typeface="Trebuchet MS" panose="020B0603020202020204" pitchFamily="34" charset="0"/>
              </a:rPr>
              <a:t> с другими территориями и экономическими субъектами.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8213" y="1561009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ИНВЕСТИЦИИ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=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РАЗВИТИЕ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6256" y="4797152"/>
            <a:ext cx="4792208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1276"/>
            <a:ext cx="2025276" cy="1289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" y="3806226"/>
            <a:ext cx="3424194" cy="2282796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16" y="223731"/>
            <a:ext cx="1157833" cy="1088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" y="223731"/>
            <a:ext cx="1395162" cy="108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249" y="159657"/>
            <a:ext cx="28295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Министерство сельского и рыбного хозяйства Республики Карелия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582" y="1843759"/>
            <a:ext cx="7618835" cy="20556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/>
              <a:t>Предоставлено:</a:t>
            </a:r>
          </a:p>
          <a:p>
            <a:endParaRPr lang="ru-RU" u="sng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 183 гранта </a:t>
            </a:r>
            <a:r>
              <a:rPr lang="ru-RU" dirty="0"/>
              <a:t>на поддержку </a:t>
            </a:r>
            <a:r>
              <a:rPr lang="ru-RU" dirty="0" smtClean="0"/>
              <a:t>малых форм хозяйствования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На общую сумму </a:t>
            </a:r>
            <a:r>
              <a:rPr lang="en-US" b="1" dirty="0" smtClean="0">
                <a:solidFill>
                  <a:srgbClr val="FF0000"/>
                </a:solidFill>
              </a:rPr>
              <a:t>&gt; </a:t>
            </a:r>
            <a:r>
              <a:rPr lang="ru-RU" b="1" dirty="0" smtClean="0">
                <a:solidFill>
                  <a:srgbClr val="FF0000"/>
                </a:solidFill>
              </a:rPr>
              <a:t>770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млн. </a:t>
            </a:r>
            <a:r>
              <a:rPr lang="ru-RU" b="1" dirty="0" smtClean="0">
                <a:solidFill>
                  <a:srgbClr val="FF0000"/>
                </a:solidFill>
              </a:rPr>
              <a:t>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337316" y="1058856"/>
            <a:ext cx="661201" cy="50652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02352" y="1157182"/>
            <a:ext cx="407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Поддержка малых форм </a:t>
            </a:r>
          </a:p>
          <a:p>
            <a:r>
              <a:rPr lang="ru-RU" b="1" dirty="0">
                <a:solidFill>
                  <a:schemeClr val="accent5"/>
                </a:solidFill>
              </a:rPr>
              <a:t>хозяйствования 2017 – </a:t>
            </a:r>
            <a:r>
              <a:rPr lang="ru-RU" b="1" dirty="0" smtClean="0">
                <a:solidFill>
                  <a:schemeClr val="accent5"/>
                </a:solidFill>
              </a:rPr>
              <a:t>май 2023 </a:t>
            </a:r>
            <a:r>
              <a:rPr lang="ru-RU" b="1" dirty="0">
                <a:solidFill>
                  <a:schemeClr val="accent5"/>
                </a:solidFill>
              </a:rPr>
              <a:t>гг.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4034" y="4797152"/>
            <a:ext cx="4898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Количество </a:t>
            </a:r>
            <a:r>
              <a:rPr lang="ru-RU" dirty="0" err="1" smtClean="0"/>
              <a:t>грантополучателей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– 7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Общая сумма </a:t>
            </a:r>
            <a:r>
              <a:rPr lang="ru-RU" b="1" dirty="0" err="1" smtClean="0"/>
              <a:t>грантовой</a:t>
            </a:r>
            <a:r>
              <a:rPr lang="ru-RU" b="1" dirty="0" smtClean="0"/>
              <a:t> поддержки 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– более 44 млн. рублей </a:t>
            </a:r>
            <a:endParaRPr lang="ru-RU" dirty="0" smtClean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486539" y="4010404"/>
            <a:ext cx="475056" cy="46437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56256" y="4005064"/>
            <a:ext cx="504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Поддержка малых форм </a:t>
            </a:r>
            <a:r>
              <a:rPr lang="ru-RU" b="1" dirty="0" smtClean="0">
                <a:solidFill>
                  <a:schemeClr val="accent5"/>
                </a:solidFill>
              </a:rPr>
              <a:t>хозяйствования </a:t>
            </a:r>
          </a:p>
          <a:p>
            <a:r>
              <a:rPr lang="ru-RU" b="1" dirty="0" err="1" smtClean="0">
                <a:solidFill>
                  <a:schemeClr val="accent5"/>
                </a:solidFill>
              </a:rPr>
              <a:t>Суоярвского</a:t>
            </a:r>
            <a:r>
              <a:rPr lang="ru-RU" b="1" dirty="0" smtClean="0">
                <a:solidFill>
                  <a:schemeClr val="accent5"/>
                </a:solidFill>
              </a:rPr>
              <a:t> муниципального округа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55" y="159657"/>
            <a:ext cx="2025276" cy="1289072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19" y="260648"/>
            <a:ext cx="6768753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rebuchet MS" pitchFamily="34" charset="0"/>
              </a:rPr>
              <a:t>Где взять муниципальному образованию </a:t>
            </a:r>
            <a:r>
              <a:rPr lang="ru-RU" sz="2000" b="1" dirty="0">
                <a:solidFill>
                  <a:srgbClr val="FF0000"/>
                </a:solidFill>
                <a:latin typeface="Trebuchet MS" pitchFamily="34" charset="0"/>
              </a:rPr>
              <a:t>инвестиции?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3102"/>
            <a:ext cx="21463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3212976"/>
            <a:ext cx="551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</a:rPr>
              <a:t>ИНВЕСТИЦИИ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=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РАЗВИТИЕ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07296"/>
            <a:ext cx="3425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321297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ГОС. ПОДДЕРЖКА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55" y="159657"/>
            <a:ext cx="2025276" cy="1289072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6624736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Уровень самообеспеченности продуктами питания в Республике Карелия*</a:t>
            </a:r>
            <a:endParaRPr lang="ru-RU" sz="20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79731707"/>
              </p:ext>
            </p:extLst>
          </p:nvPr>
        </p:nvGraphicFramePr>
        <p:xfrm>
          <a:off x="1284312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7544" y="5816297"/>
            <a:ext cx="16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 Данные на 2021 год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55" y="3629209"/>
            <a:ext cx="21463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55" y="159657"/>
            <a:ext cx="2025276" cy="1289072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6624736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Потенциал </a:t>
            </a:r>
            <a:r>
              <a:rPr lang="ru-RU" sz="2400" b="1" dirty="0" err="1" smtClean="0"/>
              <a:t>Суоярвского</a:t>
            </a:r>
            <a:r>
              <a:rPr lang="ru-RU" sz="2400" b="1" dirty="0" smtClean="0"/>
              <a:t> муниципального округа в </a:t>
            </a:r>
            <a:r>
              <a:rPr lang="ru-RU" sz="2400" b="1" dirty="0" smtClean="0"/>
              <a:t>сфере АПК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90290"/>
              </p:ext>
            </p:extLst>
          </p:nvPr>
        </p:nvGraphicFramePr>
        <p:xfrm>
          <a:off x="742950" y="1448729"/>
          <a:ext cx="7658100" cy="4324350"/>
        </p:xfrm>
        <a:graphic>
          <a:graphicData uri="http://schemas.openxmlformats.org/drawingml/2006/table">
            <a:tbl>
              <a:tblPr/>
              <a:tblGrid>
                <a:gridCol w="2578100"/>
                <a:gridCol w="2044700"/>
                <a:gridCol w="1574800"/>
                <a:gridCol w="1460500"/>
              </a:tblGrid>
              <a:tr h="51435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Продукт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Нормы потребления продуктов питания (рекомендации Минздрав РФ) кг/чел/год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Суоярвский муниципальный округ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Потребность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Объем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CF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(всего тонн)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(всего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Овощи (капуста, морковь, лук, свекла)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1 055,53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41 366 221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Картофель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1 117,62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37 339 684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Огурцы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25 705 260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Томаты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34 273 680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Зелень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62,09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49 920 360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Ягоды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43 463 000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Говядина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248,36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145 484 321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Баранина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24 510 897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Сыр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58 959 298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Молоко и молокопродукты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4035,85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201 792 500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Мёд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99,344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49 870 688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Palatino Linotype"/>
                        </a:rPr>
                        <a:t>Объем рынка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Palatino Linotype"/>
                        </a:rPr>
                        <a:t>712 685 909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C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Palatino Linotype"/>
                        </a:rPr>
                        <a:t>Налоги (6%)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Palatino Linotype"/>
                        </a:rPr>
                        <a:t>42 761 155 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9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60648"/>
            <a:ext cx="502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2F5897"/>
                </a:solidFill>
              </a:rPr>
              <a:t>ДЛЯ ЧЕГО? (КАКИЕ СМЫСЛЫ)</a:t>
            </a:r>
            <a:endParaRPr lang="ru-RU" sz="2400" b="1" u="sng" dirty="0">
              <a:solidFill>
                <a:srgbClr val="2F589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86851"/>
            <a:ext cx="2023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F5897"/>
                </a:solidFill>
              </a:rPr>
              <a:t>МСУ</a:t>
            </a:r>
            <a:endParaRPr lang="ru-RU" sz="6000" b="1" dirty="0">
              <a:solidFill>
                <a:srgbClr val="2F5897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55776" y="1556790"/>
            <a:ext cx="3165858" cy="7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634" y="1202847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РЕЗУЛЬТАТ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82377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Меры государственной поддержки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87732"/>
            <a:ext cx="470964" cy="44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6514" y="1594681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(инструменты)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558" y="2204864"/>
            <a:ext cx="539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Деятельность малых форм хозяйствования в АПК республики создает условия для: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5"/>
            <a:ext cx="8712968" cy="21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Рамка 15"/>
          <p:cNvSpPr/>
          <p:nvPr/>
        </p:nvSpPr>
        <p:spPr>
          <a:xfrm>
            <a:off x="0" y="3664559"/>
            <a:ext cx="9142529" cy="2385938"/>
          </a:xfrm>
          <a:prstGeom prst="frame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7293479" y="2102514"/>
            <a:ext cx="86833" cy="13026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A1ADF0-F42E-45F1-95A1-8831E499C675}"/>
              </a:ext>
            </a:extLst>
          </p:cNvPr>
          <p:cNvSpPr txBox="1"/>
          <p:nvPr/>
        </p:nvSpPr>
        <p:spPr>
          <a:xfrm>
            <a:off x="627189" y="1090613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хозяйства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Карелия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компетенции в сфере агропромышленного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58" y="1612149"/>
            <a:ext cx="784238" cy="7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" y="0"/>
            <a:ext cx="91440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7" y="2778987"/>
            <a:ext cx="3211438" cy="3211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4210" y="2294254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0069" y="3645024"/>
            <a:ext cx="4552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Лучинин</a:t>
            </a:r>
            <a:r>
              <a:rPr lang="ru-RU" b="1" dirty="0" smtClean="0"/>
              <a:t> Роман Владимирович</a:t>
            </a:r>
          </a:p>
          <a:p>
            <a:r>
              <a:rPr lang="ru-RU" dirty="0" smtClean="0"/>
              <a:t>главный </a:t>
            </a:r>
            <a:r>
              <a:rPr lang="ru-RU" dirty="0"/>
              <a:t>аналитик Центра компетенции</a:t>
            </a:r>
          </a:p>
          <a:p>
            <a:r>
              <a:rPr lang="ru-RU" dirty="0"/>
              <a:t>в сфере агропромышленного комплекса</a:t>
            </a:r>
          </a:p>
          <a:p>
            <a:endParaRPr lang="ru-RU" dirty="0" smtClean="0"/>
          </a:p>
          <a:p>
            <a:r>
              <a:rPr lang="ru-RU" dirty="0" smtClean="0"/>
              <a:t>+</a:t>
            </a:r>
            <a:r>
              <a:rPr lang="ru-RU" dirty="0"/>
              <a:t>7(921) 520-51-53</a:t>
            </a:r>
          </a:p>
          <a:p>
            <a:r>
              <a:rPr lang="ru-RU" dirty="0" smtClean="0"/>
              <a:t>+7 </a:t>
            </a:r>
            <a:r>
              <a:rPr lang="ru-RU" dirty="0"/>
              <a:t>(8142) </a:t>
            </a:r>
            <a:r>
              <a:rPr lang="ru-RU" dirty="0" smtClean="0"/>
              <a:t>559-159 </a:t>
            </a:r>
          </a:p>
          <a:p>
            <a:r>
              <a:rPr lang="en-US" dirty="0"/>
              <a:t>luchinin@mcx.karelia.ru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84" y="3768998"/>
            <a:ext cx="3231314" cy="2154209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171" y="866328"/>
            <a:ext cx="517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897">
                    <a:lumMod val="75000"/>
                  </a:srgbClr>
                </a:solidFill>
              </a:rPr>
              <a:t>Центр компетенции </a:t>
            </a:r>
          </a:p>
          <a:p>
            <a:pPr algn="ctr"/>
            <a:r>
              <a:rPr lang="ru-RU" sz="1200" b="1" dirty="0" smtClean="0">
                <a:solidFill>
                  <a:srgbClr val="2F5897">
                    <a:lumMod val="75000"/>
                  </a:srgbClr>
                </a:solidFill>
              </a:rPr>
              <a:t>в сфере агропромышленного комплекса</a:t>
            </a:r>
            <a:endParaRPr lang="ru-RU" sz="1200" b="1" dirty="0">
              <a:solidFill>
                <a:srgbClr val="2F5897">
                  <a:lumMod val="75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630" y="866329"/>
            <a:ext cx="5182396" cy="646331"/>
          </a:xfrm>
          <a:prstGeom prst="round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892" y="404664"/>
            <a:ext cx="2517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• КТО МЫ?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548680"/>
            <a:ext cx="3193325" cy="21288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6171" y="1524958"/>
            <a:ext cx="5263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Осуществляем поддержку фермеров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2778" y="2695172"/>
            <a:ext cx="3814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• ЧЕГО МЫ ХОТИМ?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0775" y="3199623"/>
            <a:ext cx="44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Повысить уровень компетенций сельхозпроизводителей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3671" y="4509120"/>
            <a:ext cx="4423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• КАК МЫ ЭТО ДЕЛАЕМ?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" y="2059311"/>
            <a:ext cx="3420936" cy="22806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3671" y="5030189"/>
            <a:ext cx="57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Проводим обучающие семинары и консультируем по организационным, 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экономическим и юридическим вопросам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3" y="4149080"/>
            <a:ext cx="3228975" cy="2152800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763" y="237240"/>
            <a:ext cx="517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897">
                    <a:lumMod val="75000"/>
                  </a:srgbClr>
                </a:solidFill>
              </a:rPr>
              <a:t>Центр компетенции </a:t>
            </a:r>
          </a:p>
          <a:p>
            <a:pPr algn="ctr"/>
            <a:r>
              <a:rPr lang="ru-RU" sz="1200" b="1" dirty="0" smtClean="0">
                <a:solidFill>
                  <a:srgbClr val="2F5897">
                    <a:lumMod val="75000"/>
                  </a:srgbClr>
                </a:solidFill>
              </a:rPr>
              <a:t>в сфере агропромышленного комплекса</a:t>
            </a:r>
            <a:endParaRPr lang="ru-RU" sz="1200" b="1" dirty="0">
              <a:solidFill>
                <a:srgbClr val="2F5897">
                  <a:lumMod val="75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12588" y="263559"/>
            <a:ext cx="5182396" cy="646331"/>
          </a:xfrm>
          <a:prstGeom prst="round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5" y="2492896"/>
            <a:ext cx="4032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93 мероприятия, из них: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67 – о мерах государственной поддержки;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26 – обучающих мероприятий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Двойная стрелка влево/вверх 5"/>
          <p:cNvSpPr/>
          <p:nvPr/>
        </p:nvSpPr>
        <p:spPr>
          <a:xfrm rot="13508126">
            <a:off x="4146804" y="1071150"/>
            <a:ext cx="850392" cy="850392"/>
          </a:xfrm>
          <a:prstGeom prst="lef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11660" y="1574578"/>
            <a:ext cx="1512168" cy="8285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2022</a:t>
            </a:r>
            <a:endParaRPr lang="ru-RU" sz="2200" b="1" dirty="0"/>
          </a:p>
        </p:txBody>
      </p:sp>
      <p:sp>
        <p:nvSpPr>
          <p:cNvPr id="21" name="Овал 20"/>
          <p:cNvSpPr/>
          <p:nvPr/>
        </p:nvSpPr>
        <p:spPr>
          <a:xfrm>
            <a:off x="6012160" y="1574578"/>
            <a:ext cx="1512168" cy="8285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2023</a:t>
            </a:r>
          </a:p>
          <a:p>
            <a:pPr algn="ctr"/>
            <a:r>
              <a:rPr lang="ru-RU" sz="900" b="1" dirty="0" smtClean="0"/>
              <a:t>январь-</a:t>
            </a:r>
            <a:r>
              <a:rPr lang="ru-RU" sz="900" b="1" dirty="0" smtClean="0"/>
              <a:t>май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24585" y="2492895"/>
            <a:ext cx="4032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54 </a:t>
            </a:r>
            <a:r>
              <a:rPr lang="ru-RU" b="1" dirty="0" smtClean="0">
                <a:solidFill>
                  <a:schemeClr val="tx2"/>
                </a:solidFill>
              </a:rPr>
              <a:t>мероприятий, из них: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19 </a:t>
            </a:r>
            <a:r>
              <a:rPr lang="ru-RU" b="1" dirty="0" smtClean="0">
                <a:solidFill>
                  <a:schemeClr val="tx2"/>
                </a:solidFill>
              </a:rPr>
              <a:t>– о мерах государственной поддержки;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35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– обучающих мероприятий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0060" y="3693224"/>
            <a:ext cx="668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Общий прирост мероприятий </a:t>
            </a:r>
            <a:r>
              <a:rPr lang="ru-RU" sz="2200" b="1" dirty="0" smtClean="0">
                <a:solidFill>
                  <a:srgbClr val="C00000"/>
                </a:solidFill>
              </a:rPr>
              <a:t>+</a:t>
            </a:r>
            <a:r>
              <a:rPr lang="ru-RU" sz="2200" b="1" dirty="0" smtClean="0">
                <a:solidFill>
                  <a:srgbClr val="C00000"/>
                </a:solidFill>
              </a:rPr>
              <a:t>35%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 прошлому году, из них: прирост обучающих мероприятий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sz="2200" b="1" dirty="0" smtClean="0">
                <a:solidFill>
                  <a:srgbClr val="C00000"/>
                </a:solidFill>
              </a:rPr>
              <a:t>3,2 </a:t>
            </a:r>
            <a:r>
              <a:rPr lang="ru-RU" b="1" dirty="0" smtClean="0">
                <a:solidFill>
                  <a:srgbClr val="C00000"/>
                </a:solidFill>
              </a:rPr>
              <a:t>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4192" y="483548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2020 года ЦК подготовил: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Более </a:t>
            </a:r>
            <a:r>
              <a:rPr lang="ru-RU" b="1" dirty="0" smtClean="0">
                <a:solidFill>
                  <a:srgbClr val="C00000"/>
                </a:solidFill>
              </a:rPr>
              <a:t>1800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отчетов для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грантополучателей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Более </a:t>
            </a:r>
            <a:r>
              <a:rPr lang="ru-RU" b="1" dirty="0" smtClean="0">
                <a:solidFill>
                  <a:srgbClr val="C00000"/>
                </a:solidFill>
              </a:rPr>
              <a:t>300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документов различного характера для фермеров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0" y="-22059"/>
            <a:ext cx="9156069" cy="595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9552" y="45091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Меры </a:t>
            </a:r>
            <a:r>
              <a:rPr lang="ru-RU" sz="2400" b="1" dirty="0"/>
              <a:t>государственной поддержки малых форм хозяйствования по </a:t>
            </a:r>
            <a:r>
              <a:rPr lang="ru-RU" sz="2400" b="1" dirty="0"/>
              <a:t>линии Министерства сельского и рыбного хозяйства Республики Карелия</a:t>
            </a:r>
          </a:p>
        </p:txBody>
      </p:sp>
    </p:spTree>
    <p:extLst>
      <p:ext uri="{BB962C8B-B14F-4D97-AF65-F5344CB8AC3E}">
        <p14:creationId xmlns:p14="http://schemas.microsoft.com/office/powerpoint/2010/main" val="29076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86" y="3837882"/>
            <a:ext cx="13049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8FCAB1F-FC66-4325-84C9-40445CA1E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76" y="4315551"/>
            <a:ext cx="1143834" cy="594515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8486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</a:rPr>
              <a:t>Грантовая</a:t>
            </a:r>
            <a:r>
              <a:rPr lang="ru-RU" b="1" dirty="0" smtClean="0">
                <a:solidFill>
                  <a:prstClr val="black"/>
                </a:solidFill>
              </a:rPr>
              <a:t> поддержка сельскохозяйственных товаропроизводителей: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1296144" cy="864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344" y="1044115"/>
            <a:ext cx="3369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</a:rPr>
              <a:t>Агростартап</a:t>
            </a:r>
            <a:r>
              <a:rPr lang="ru-RU" sz="1600" dirty="0" smtClean="0">
                <a:solidFill>
                  <a:prstClr val="black"/>
                </a:solidFill>
              </a:rPr>
              <a:t>» </a:t>
            </a:r>
            <a:r>
              <a:rPr lang="ru-RU" sz="1600" b="1" dirty="0" smtClean="0">
                <a:solidFill>
                  <a:srgbClr val="FF0000"/>
                </a:solidFill>
              </a:rPr>
              <a:t>до 7 млн.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0" y="3420836"/>
            <a:ext cx="1288812" cy="923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0" y="2215627"/>
            <a:ext cx="1296144" cy="86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641304"/>
            <a:ext cx="1302751" cy="792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2344" y="2215627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Н</a:t>
            </a:r>
            <a:r>
              <a:rPr lang="ru-RU" sz="1600" dirty="0" smtClean="0">
                <a:solidFill>
                  <a:prstClr val="black"/>
                </a:solidFill>
              </a:rPr>
              <a:t>а развитие семейной фермы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</a:rPr>
              <a:t>о 30 млн.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2344" y="3420836"/>
            <a:ext cx="582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Д</a:t>
            </a:r>
            <a:r>
              <a:rPr lang="ru-RU" sz="1600" dirty="0" smtClean="0">
                <a:solidFill>
                  <a:prstClr val="black"/>
                </a:solidFill>
              </a:rPr>
              <a:t>ля </a:t>
            </a:r>
            <a:r>
              <a:rPr lang="ru-RU" sz="1600" dirty="0">
                <a:solidFill>
                  <a:prstClr val="black"/>
                </a:solidFill>
              </a:rPr>
              <a:t>сельскохозяйственного потребительского </a:t>
            </a:r>
            <a:r>
              <a:rPr lang="ru-RU" sz="1600" dirty="0" smtClean="0">
                <a:solidFill>
                  <a:prstClr val="black"/>
                </a:solidFill>
              </a:rPr>
              <a:t>кооператива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</a:rPr>
              <a:t>о 70 млн.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344" y="4641304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</a:rPr>
              <a:t>Агропрогресс</a:t>
            </a:r>
            <a:r>
              <a:rPr lang="ru-RU" sz="1600" dirty="0" smtClean="0">
                <a:solidFill>
                  <a:prstClr val="black"/>
                </a:solidFill>
              </a:rPr>
              <a:t>»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</a:rPr>
              <a:t>о 30 млн.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72" y="854199"/>
            <a:ext cx="2873293" cy="164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16859"/>
            <a:ext cx="3528392" cy="196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14094"/>
            <a:ext cx="9699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11566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2F5897"/>
                </a:solidFill>
              </a:rPr>
              <a:t>д</a:t>
            </a:r>
            <a:r>
              <a:rPr lang="ru-RU" b="1" dirty="0" smtClean="0">
                <a:solidFill>
                  <a:srgbClr val="2F5897"/>
                </a:solidFill>
              </a:rPr>
              <a:t>ля граждан</a:t>
            </a:r>
            <a:endParaRPr lang="ru-RU" b="1" dirty="0">
              <a:solidFill>
                <a:srgbClr val="2F5897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41" y="2094154"/>
            <a:ext cx="1301506" cy="82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588224" y="28662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2F5897"/>
                </a:solidFill>
              </a:rPr>
              <a:t>д</a:t>
            </a:r>
            <a:r>
              <a:rPr lang="ru-RU" b="1" dirty="0" smtClean="0">
                <a:solidFill>
                  <a:srgbClr val="2F5897"/>
                </a:solidFill>
              </a:rPr>
              <a:t>ля К(Ф)Х</a:t>
            </a:r>
            <a:endParaRPr lang="ru-RU" b="1" dirty="0">
              <a:solidFill>
                <a:srgbClr val="2F5897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72" y="4195710"/>
            <a:ext cx="770338" cy="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03792" y="40675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2F5897"/>
                </a:solidFill>
              </a:rPr>
              <a:t>д</a:t>
            </a:r>
            <a:r>
              <a:rPr lang="ru-RU" b="1" dirty="0" smtClean="0">
                <a:solidFill>
                  <a:srgbClr val="2F5897"/>
                </a:solidFill>
              </a:rPr>
              <a:t>ля </a:t>
            </a:r>
            <a:r>
              <a:rPr lang="ru-RU" b="1" dirty="0" err="1" smtClean="0">
                <a:solidFill>
                  <a:srgbClr val="2F5897"/>
                </a:solidFill>
              </a:rPr>
              <a:t>СПоК</a:t>
            </a:r>
            <a:endParaRPr lang="ru-RU" b="1" dirty="0">
              <a:solidFill>
                <a:srgbClr val="2F5897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51" y="2789611"/>
            <a:ext cx="670337" cy="6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12301" y="5157192"/>
            <a:ext cx="37832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F5897"/>
                </a:solidFill>
              </a:rPr>
              <a:t>для </a:t>
            </a:r>
            <a:r>
              <a:rPr lang="ru-RU" b="1" dirty="0" smtClean="0">
                <a:solidFill>
                  <a:srgbClr val="2F5897"/>
                </a:solidFill>
              </a:rPr>
              <a:t>с/х товаропроизводителей</a:t>
            </a:r>
          </a:p>
          <a:p>
            <a:r>
              <a:rPr lang="ru-RU" sz="1600" b="1" dirty="0" smtClean="0">
                <a:solidFill>
                  <a:srgbClr val="2F5897"/>
                </a:solidFill>
              </a:rPr>
              <a:t>(</a:t>
            </a:r>
            <a:r>
              <a:rPr lang="ru-RU" sz="1600" b="1" dirty="0">
                <a:solidFill>
                  <a:srgbClr val="2F5897"/>
                </a:solidFill>
              </a:rPr>
              <a:t>за </a:t>
            </a:r>
            <a:r>
              <a:rPr lang="ru-RU" sz="1600" b="1" dirty="0" smtClean="0">
                <a:solidFill>
                  <a:srgbClr val="2F5897"/>
                </a:solidFill>
              </a:rPr>
              <a:t>исключением К(Ф)Х</a:t>
            </a:r>
            <a:r>
              <a:rPr lang="ru-RU" sz="1600" b="1" dirty="0">
                <a:solidFill>
                  <a:srgbClr val="2F5897"/>
                </a:solidFill>
              </a:rPr>
              <a:t>, ЛПХ, ИП, </a:t>
            </a:r>
            <a:r>
              <a:rPr lang="ru-RU" sz="1600" b="1" dirty="0" err="1">
                <a:solidFill>
                  <a:srgbClr val="2F5897"/>
                </a:solidFill>
              </a:rPr>
              <a:t>СПоК</a:t>
            </a:r>
            <a:r>
              <a:rPr lang="ru-RU" sz="1600" b="1" dirty="0" smtClean="0">
                <a:solidFill>
                  <a:srgbClr val="2F5897"/>
                </a:solidFill>
              </a:rPr>
              <a:t>)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706610283"/>
              </p:ext>
            </p:extLst>
          </p:nvPr>
        </p:nvGraphicFramePr>
        <p:xfrm>
          <a:off x="2557893" y="3235576"/>
          <a:ext cx="4000900" cy="180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466032869"/>
              </p:ext>
            </p:extLst>
          </p:nvPr>
        </p:nvGraphicFramePr>
        <p:xfrm>
          <a:off x="2587716" y="1888725"/>
          <a:ext cx="4000900" cy="180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9898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sehanovich\Downloads\ikonka-koro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41526"/>
            <a:ext cx="729615" cy="7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ehanovich\Downloads\rostok-256x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29" y="466223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sehanovich\Downloads\kisspng-tractor-computer-icons-encapsulated-postscript-lawn-5ac1afca2d8d64.58700118152264289018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25823"/>
            <a:ext cx="930592" cy="8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sehanovich\Downloads\kisspng-computer-icons-farm-5aea75b5d6c737.13561400152531499787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74" y="4525823"/>
            <a:ext cx="792088" cy="7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sehanovich\Downloads\kisspng-openstreetmap-foundation-world-map-collaborative-m-read-5ac5a08abeaa79.02574306152290113078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3" y="4509120"/>
            <a:ext cx="777725" cy="7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sehanovich\Downloads\kisspng-graduate-aptitude-test-in-engineering-2018-gate-5adc184136d0a8.837130641524373569224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98" y="4584173"/>
            <a:ext cx="659750" cy="6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7189" y="364014"/>
            <a:ext cx="695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МОЖНО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ГРАНТА?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4194" y="5291522"/>
            <a:ext cx="134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сельхозтехники и оборудования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5121" y="5291521"/>
            <a:ext cx="1553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зданий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82485" y="5296074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сетям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5286845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5523" y="5291522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сельскохозяйственных животных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02395" y="5304863"/>
            <a:ext cx="1738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посадочный материал многолетних культур</a:t>
            </a:r>
          </a:p>
        </p:txBody>
      </p:sp>
      <p:sp>
        <p:nvSpPr>
          <p:cNvPr id="2" name="Минус 1"/>
          <p:cNvSpPr/>
          <p:nvPr/>
        </p:nvSpPr>
        <p:spPr>
          <a:xfrm>
            <a:off x="-828600" y="4268249"/>
            <a:ext cx="10801200" cy="216024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05316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Грант «</a:t>
            </a:r>
            <a:r>
              <a:rPr lang="ru-RU" dirty="0" err="1" smtClean="0"/>
              <a:t>Агростартап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8" name="Picture 9" descr="C:\Users\Tsehanovich\Downloads\kisspng-openstreetmap-foundation-world-map-collaborative-m-read-5ac5a08abeaa79.02574306152290113078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66" y="988401"/>
            <a:ext cx="518319" cy="51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Tsehanovich\Downloads\kisspng-computer-icons-farm-5aea75b5d6c737.13561400152531499787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42" y="986299"/>
            <a:ext cx="539477" cy="51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Tsehanovich\Downloads\kisspng-tractor-computer-icons-encapsulated-postscript-lawn-5ac1afca2d8d64.587001181522642890186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59" y="1028679"/>
            <a:ext cx="596900" cy="5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31" y="936373"/>
            <a:ext cx="570348" cy="57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Users\Tsehanovich\Downloads\rostok-256x25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96" y="988402"/>
            <a:ext cx="518319" cy="51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05" y="1053160"/>
            <a:ext cx="478585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93556" y="1669741"/>
            <a:ext cx="218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Грант на развитие семейной фермы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04428" y="18416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5210"/>
            <a:ext cx="536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84" y="1773147"/>
            <a:ext cx="596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43" y="1761240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18012" y="269913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Грант для </a:t>
            </a:r>
            <a:r>
              <a:rPr lang="ru-RU" dirty="0" err="1" smtClean="0"/>
              <a:t>СПоК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0" y="2646730"/>
            <a:ext cx="3651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8" y="2565490"/>
            <a:ext cx="53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84" y="2581591"/>
            <a:ext cx="596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30943" y="3404507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Грант «</a:t>
            </a:r>
            <a:r>
              <a:rPr lang="ru-RU" dirty="0" err="1" smtClean="0"/>
              <a:t>Агропрогресс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0" y="3319439"/>
            <a:ext cx="3651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7" y="3321844"/>
            <a:ext cx="53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84" y="3317710"/>
            <a:ext cx="596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1844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69" y="1028679"/>
            <a:ext cx="3651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66" y="1829287"/>
            <a:ext cx="478585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3585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52" y="5000923"/>
            <a:ext cx="1080120" cy="719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00923"/>
            <a:ext cx="1093257" cy="728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982938"/>
            <a:ext cx="985766" cy="737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91" y="4999086"/>
            <a:ext cx="1132111" cy="730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00923"/>
            <a:ext cx="1129263" cy="728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8572" y="755964"/>
            <a:ext cx="40027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Грант «Агротуризм»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F69CAF-66FC-4001-9501-7122D1427BFD}"/>
              </a:ext>
            </a:extLst>
          </p:cNvPr>
          <p:cNvSpPr txBox="1"/>
          <p:nvPr/>
        </p:nvSpPr>
        <p:spPr>
          <a:xfrm>
            <a:off x="4248572" y="193057"/>
            <a:ext cx="458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2F5897"/>
                </a:solidFill>
              </a:rPr>
              <a:t>Дополнительная поддержка малого агробизнеса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7890EC-5899-4FF2-8D1D-B795C6B0F2C7}"/>
              </a:ext>
            </a:extLst>
          </p:cNvPr>
          <p:cNvSpPr txBox="1"/>
          <p:nvPr/>
        </p:nvSpPr>
        <p:spPr>
          <a:xfrm>
            <a:off x="160239" y="1501027"/>
            <a:ext cx="301396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3 млн рублей </a:t>
            </a:r>
          </a:p>
          <a:p>
            <a:r>
              <a:rPr lang="ru-RU" dirty="0">
                <a:solidFill>
                  <a:srgbClr val="2F5897"/>
                </a:solidFill>
              </a:rPr>
              <a:t>–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2F5897"/>
                </a:solidFill>
              </a:rPr>
              <a:t>при </a:t>
            </a:r>
            <a:r>
              <a:rPr lang="ru-RU" dirty="0" err="1">
                <a:solidFill>
                  <a:srgbClr val="2F5897"/>
                </a:solidFill>
              </a:rPr>
              <a:t>софинансировании</a:t>
            </a:r>
            <a:r>
              <a:rPr lang="ru-RU" dirty="0">
                <a:solidFill>
                  <a:srgbClr val="2F5897"/>
                </a:solidFill>
              </a:rPr>
              <a:t> </a:t>
            </a:r>
          </a:p>
          <a:p>
            <a:r>
              <a:rPr lang="ru-RU" b="1" dirty="0">
                <a:solidFill>
                  <a:srgbClr val="2F5897"/>
                </a:solidFill>
              </a:rPr>
              <a:t>10% стоимости проекта</a:t>
            </a:r>
          </a:p>
          <a:p>
            <a:endParaRPr lang="ru-RU" dirty="0">
              <a:solidFill>
                <a:srgbClr val="2F5897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5 млн рублей </a:t>
            </a:r>
          </a:p>
          <a:p>
            <a:r>
              <a:rPr lang="ru-RU" dirty="0">
                <a:solidFill>
                  <a:srgbClr val="2F5897"/>
                </a:solidFill>
              </a:rPr>
              <a:t>– при </a:t>
            </a:r>
            <a:r>
              <a:rPr lang="ru-RU" dirty="0" err="1">
                <a:solidFill>
                  <a:srgbClr val="2F5897"/>
                </a:solidFill>
              </a:rPr>
              <a:t>софинансировании</a:t>
            </a:r>
            <a:r>
              <a:rPr lang="ru-RU" dirty="0">
                <a:solidFill>
                  <a:srgbClr val="2F5897"/>
                </a:solidFill>
              </a:rPr>
              <a:t> </a:t>
            </a:r>
          </a:p>
          <a:p>
            <a:r>
              <a:rPr lang="ru-RU" b="1" dirty="0">
                <a:solidFill>
                  <a:srgbClr val="2F5897"/>
                </a:solidFill>
              </a:rPr>
              <a:t>15% стоимости проекта</a:t>
            </a:r>
          </a:p>
          <a:p>
            <a:endParaRPr lang="ru-RU" dirty="0">
              <a:solidFill>
                <a:srgbClr val="2F5897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8 млн рублей </a:t>
            </a:r>
          </a:p>
          <a:p>
            <a:r>
              <a:rPr lang="ru-RU" dirty="0">
                <a:solidFill>
                  <a:srgbClr val="2F5897"/>
                </a:solidFill>
              </a:rPr>
              <a:t>–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2F5897"/>
                </a:solidFill>
              </a:rPr>
              <a:t>при </a:t>
            </a:r>
            <a:r>
              <a:rPr lang="ru-RU" dirty="0" err="1">
                <a:solidFill>
                  <a:srgbClr val="2F5897"/>
                </a:solidFill>
              </a:rPr>
              <a:t>софинансировании</a:t>
            </a:r>
            <a:r>
              <a:rPr lang="ru-RU" dirty="0">
                <a:solidFill>
                  <a:srgbClr val="2F5897"/>
                </a:solidFill>
              </a:rPr>
              <a:t> </a:t>
            </a:r>
          </a:p>
          <a:p>
            <a:r>
              <a:rPr lang="ru-RU" b="1" dirty="0">
                <a:solidFill>
                  <a:srgbClr val="2F5897"/>
                </a:solidFill>
              </a:rPr>
              <a:t>20% стоимости проекта</a:t>
            </a:r>
          </a:p>
          <a:p>
            <a:endParaRPr lang="ru-RU" dirty="0">
              <a:solidFill>
                <a:srgbClr val="2F5897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10 млн рублей </a:t>
            </a:r>
          </a:p>
          <a:p>
            <a:r>
              <a:rPr lang="ru-RU" dirty="0">
                <a:solidFill>
                  <a:srgbClr val="2F5897"/>
                </a:solidFill>
              </a:rPr>
              <a:t>–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2F5897"/>
                </a:solidFill>
              </a:rPr>
              <a:t>при </a:t>
            </a:r>
            <a:r>
              <a:rPr lang="ru-RU" dirty="0" err="1">
                <a:solidFill>
                  <a:srgbClr val="2F5897"/>
                </a:solidFill>
              </a:rPr>
              <a:t>софинансировании</a:t>
            </a:r>
            <a:r>
              <a:rPr lang="ru-RU" dirty="0">
                <a:solidFill>
                  <a:srgbClr val="2F5897"/>
                </a:solidFill>
              </a:rPr>
              <a:t> </a:t>
            </a:r>
          </a:p>
          <a:p>
            <a:r>
              <a:rPr lang="ru-RU" b="1" dirty="0">
                <a:solidFill>
                  <a:srgbClr val="2F5897"/>
                </a:solidFill>
              </a:rPr>
              <a:t>25% стоимости проекта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4FF801-B9DA-4305-B948-13F8E6169B31}"/>
              </a:ext>
            </a:extLst>
          </p:cNvPr>
          <p:cNvSpPr txBox="1"/>
          <p:nvPr/>
        </p:nvSpPr>
        <p:spPr>
          <a:xfrm>
            <a:off x="3679784" y="1443258"/>
            <a:ext cx="484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Для ИП или юрлица, осуществляющих производство сельскохозяйственной продукции, ее переработку и реализацию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92D2ED-8A06-45A4-A0D1-262B33446DFE}"/>
              </a:ext>
            </a:extLst>
          </p:cNvPr>
          <p:cNvSpPr txBox="1"/>
          <p:nvPr/>
        </p:nvSpPr>
        <p:spPr>
          <a:xfrm>
            <a:off x="3679784" y="2475844"/>
            <a:ext cx="5068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2F5897"/>
                </a:solidFill>
              </a:rPr>
              <a:t>Обязательство по увеличению </a:t>
            </a:r>
          </a:p>
          <a:p>
            <a:pPr algn="r"/>
            <a:r>
              <a:rPr lang="ru-RU" b="1" dirty="0">
                <a:solidFill>
                  <a:srgbClr val="2F5897"/>
                </a:solidFill>
              </a:rPr>
              <a:t>реализации с/х продукции</a:t>
            </a:r>
          </a:p>
          <a:p>
            <a:pPr algn="r"/>
            <a:r>
              <a:rPr lang="ru-RU" sz="1400" dirty="0">
                <a:solidFill>
                  <a:srgbClr val="2F5897"/>
                </a:solidFill>
              </a:rPr>
              <a:t>за счёт привлечения туристов на объект</a:t>
            </a:r>
            <a:r>
              <a:rPr lang="ru-RU" sz="1400" b="1" dirty="0">
                <a:solidFill>
                  <a:srgbClr val="2F5897"/>
                </a:solidFill>
              </a:rPr>
              <a:t> </a:t>
            </a:r>
          </a:p>
          <a:p>
            <a:pPr algn="r"/>
            <a:endParaRPr lang="ru-RU" sz="1400" b="1" dirty="0">
              <a:solidFill>
                <a:srgbClr val="2F5897"/>
              </a:solidFill>
            </a:endParaRPr>
          </a:p>
          <a:p>
            <a:pPr algn="r"/>
            <a:r>
              <a:rPr lang="ru-RU" b="1" dirty="0">
                <a:solidFill>
                  <a:srgbClr val="2F5897"/>
                </a:solidFill>
              </a:rPr>
              <a:t>Возможность организации мест размещения, объектов питания </a:t>
            </a:r>
          </a:p>
          <a:p>
            <a:pPr algn="r"/>
            <a:r>
              <a:rPr lang="ru-RU" b="1" dirty="0">
                <a:solidFill>
                  <a:srgbClr val="2F5897"/>
                </a:solidFill>
              </a:rPr>
              <a:t>туристов, благоустройство территории, оборудование техникой, оборудованием и транспортом</a:t>
            </a:r>
          </a:p>
        </p:txBody>
      </p:sp>
    </p:spTree>
    <p:extLst>
      <p:ext uri="{BB962C8B-B14F-4D97-AF65-F5344CB8AC3E}">
        <p14:creationId xmlns:p14="http://schemas.microsoft.com/office/powerpoint/2010/main" val="10773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78" y="61191"/>
            <a:ext cx="3183564" cy="1368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778" y="476672"/>
            <a:ext cx="5472102" cy="5472102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 rot="19466493">
            <a:off x="4405665" y="1434552"/>
            <a:ext cx="978408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6747" y="2087025"/>
            <a:ext cx="45972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F5897"/>
                </a:solidFill>
              </a:rPr>
              <a:t>ООО "Рыбоводное хозяйство "</a:t>
            </a:r>
            <a:r>
              <a:rPr lang="ru-RU" b="1" dirty="0" err="1">
                <a:solidFill>
                  <a:srgbClr val="2F5897"/>
                </a:solidFill>
              </a:rPr>
              <a:t>Приладожье</a:t>
            </a:r>
            <a:r>
              <a:rPr lang="ru-RU" b="1" dirty="0">
                <a:solidFill>
                  <a:srgbClr val="2F5897"/>
                </a:solidFill>
              </a:rPr>
              <a:t>«</a:t>
            </a:r>
          </a:p>
          <a:p>
            <a:endParaRPr lang="ru-RU" sz="400" dirty="0">
              <a:solidFill>
                <a:prstClr val="black"/>
              </a:solidFill>
            </a:endParaRPr>
          </a:p>
          <a:p>
            <a:r>
              <a:rPr lang="ru-RU" sz="1500" dirty="0">
                <a:solidFill>
                  <a:prstClr val="black"/>
                </a:solidFill>
              </a:rPr>
              <a:t>рыбоводное хозяйство по выращиванию форели, </a:t>
            </a:r>
            <a:r>
              <a:rPr lang="ru-RU" sz="1500" dirty="0" err="1">
                <a:solidFill>
                  <a:prstClr val="black"/>
                </a:solidFill>
              </a:rPr>
              <a:t>рыбоперерабатывающий</a:t>
            </a:r>
            <a:r>
              <a:rPr lang="ru-RU" sz="1500" dirty="0">
                <a:solidFill>
                  <a:prstClr val="black"/>
                </a:solidFill>
              </a:rPr>
              <a:t> завод, а также современный комфортабельный кемпинг для </a:t>
            </a:r>
            <a:r>
              <a:rPr lang="ru-RU" sz="1500" dirty="0" err="1">
                <a:solidFill>
                  <a:prstClr val="black"/>
                </a:solidFill>
              </a:rPr>
              <a:t>автодомов</a:t>
            </a:r>
            <a:r>
              <a:rPr lang="ru-RU" sz="1500" dirty="0">
                <a:solidFill>
                  <a:prstClr val="black"/>
                </a:solidFill>
              </a:rPr>
              <a:t> с зарядной станцией для электромобилей и уютное кафе с гриль-зоной, террасой и беседками на берегу Ладожского озера  </a:t>
            </a:r>
          </a:p>
          <a:p>
            <a:endParaRPr lang="ru-RU" sz="400" dirty="0">
              <a:solidFill>
                <a:prstClr val="black"/>
              </a:solidFill>
            </a:endParaRPr>
          </a:p>
          <a:p>
            <a:r>
              <a:rPr lang="ru-RU" sz="1500" b="1" dirty="0">
                <a:solidFill>
                  <a:srgbClr val="FF0000"/>
                </a:solidFill>
              </a:rPr>
              <a:t>- победитель конкурсного отбора проектов развития сельского туризма для предоставления грантов в 2023 году</a:t>
            </a:r>
          </a:p>
          <a:p>
            <a:endParaRPr lang="ru-RU" sz="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1276"/>
            <a:ext cx="2025276" cy="1289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" y="3806226"/>
            <a:ext cx="3424194" cy="2282796"/>
          </a:xfrm>
          <a:prstGeom prst="rect">
            <a:avLst/>
          </a:prstGeom>
        </p:spPr>
      </p:pic>
      <p:pic>
        <p:nvPicPr>
          <p:cNvPr id="1029" name="Picture 5" descr="C:\Users\Tsehanovich\Desktop\smart-farm-620x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249289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1489" y="5064060"/>
            <a:ext cx="26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16" y="223731"/>
            <a:ext cx="1157833" cy="1088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" y="223731"/>
            <a:ext cx="1395162" cy="108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249" y="159657"/>
            <a:ext cx="28295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Министерство сельского и рыбного хозяйства Республики Карелия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582" y="1843759"/>
            <a:ext cx="7618835" cy="20556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/>
              <a:t>Предоставлено:</a:t>
            </a:r>
          </a:p>
          <a:p>
            <a:endParaRPr lang="ru-RU" u="sng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168 </a:t>
            </a:r>
            <a:r>
              <a:rPr lang="ru-RU" b="1" dirty="0">
                <a:solidFill>
                  <a:srgbClr val="FF0000"/>
                </a:solidFill>
              </a:rPr>
              <a:t>грантов </a:t>
            </a:r>
            <a:r>
              <a:rPr lang="ru-RU" dirty="0"/>
              <a:t>на поддержку начинающих фермеров и «</a:t>
            </a:r>
            <a:r>
              <a:rPr lang="ru-RU" dirty="0" err="1"/>
              <a:t>Агростартап</a:t>
            </a:r>
            <a:r>
              <a:rPr lang="ru-RU" dirty="0"/>
              <a:t>» - </a:t>
            </a:r>
            <a:r>
              <a:rPr lang="en-US" b="1" dirty="0">
                <a:solidFill>
                  <a:srgbClr val="FF0000"/>
                </a:solidFill>
              </a:rPr>
              <a:t>&gt; </a:t>
            </a:r>
            <a:r>
              <a:rPr lang="ru-RU" b="1" dirty="0" smtClean="0">
                <a:solidFill>
                  <a:srgbClr val="FF0000"/>
                </a:solidFill>
              </a:rPr>
              <a:t>485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млн. рублей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11 грантов </a:t>
            </a:r>
            <a:r>
              <a:rPr lang="ru-RU" dirty="0">
                <a:solidFill>
                  <a:schemeClr val="tx1"/>
                </a:solidFill>
              </a:rPr>
              <a:t>на развитие семейной фермы - </a:t>
            </a:r>
            <a:r>
              <a:rPr lang="en-US" b="1" dirty="0">
                <a:solidFill>
                  <a:srgbClr val="FF0000"/>
                </a:solidFill>
              </a:rPr>
              <a:t>&gt; </a:t>
            </a:r>
            <a:r>
              <a:rPr lang="ru-RU" b="1" dirty="0">
                <a:solidFill>
                  <a:srgbClr val="FF0000"/>
                </a:solidFill>
              </a:rPr>
              <a:t>26</a:t>
            </a:r>
            <a:r>
              <a:rPr lang="en-US" b="1" dirty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млн. рублей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4 гранта </a:t>
            </a:r>
            <a:r>
              <a:rPr lang="ru-RU" dirty="0">
                <a:solidFill>
                  <a:schemeClr val="tx1"/>
                </a:solidFill>
              </a:rPr>
              <a:t>для развития МТБ </a:t>
            </a:r>
            <a:r>
              <a:rPr lang="ru-RU" dirty="0" err="1">
                <a:solidFill>
                  <a:schemeClr val="tx1"/>
                </a:solidFill>
              </a:rPr>
              <a:t>СПоК</a:t>
            </a:r>
            <a:r>
              <a:rPr lang="ru-RU" dirty="0">
                <a:solidFill>
                  <a:schemeClr val="tx1"/>
                </a:solidFill>
              </a:rPr>
              <a:t> -  </a:t>
            </a:r>
            <a:r>
              <a:rPr lang="en-US" b="1" dirty="0">
                <a:solidFill>
                  <a:srgbClr val="FF0000"/>
                </a:solidFill>
              </a:rPr>
              <a:t>&gt; 34 </a:t>
            </a:r>
            <a:r>
              <a:rPr lang="ru-RU" b="1" dirty="0">
                <a:solidFill>
                  <a:srgbClr val="FF0000"/>
                </a:solidFill>
              </a:rPr>
              <a:t>млн. рублей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337316" y="1058856"/>
            <a:ext cx="661201" cy="50652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02352" y="1157182"/>
            <a:ext cx="407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Поддержка малых форм </a:t>
            </a:r>
          </a:p>
          <a:p>
            <a:r>
              <a:rPr lang="ru-RU" b="1" dirty="0">
                <a:solidFill>
                  <a:schemeClr val="accent5"/>
                </a:solidFill>
              </a:rPr>
              <a:t>хозяйствования 2017 – </a:t>
            </a:r>
            <a:r>
              <a:rPr lang="ru-RU" b="1" dirty="0" smtClean="0">
                <a:solidFill>
                  <a:schemeClr val="accent5"/>
                </a:solidFill>
              </a:rPr>
              <a:t>май 2023 </a:t>
            </a:r>
            <a:r>
              <a:rPr lang="ru-RU" b="1" dirty="0">
                <a:solidFill>
                  <a:schemeClr val="accent5"/>
                </a:solidFill>
              </a:rPr>
              <a:t>гг.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4571617"/>
            <a:ext cx="57297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Количество К(Ф)Х </a:t>
            </a:r>
            <a:r>
              <a:rPr lang="ru-RU" b="1" dirty="0">
                <a:solidFill>
                  <a:srgbClr val="FF0000"/>
                </a:solidFill>
              </a:rPr>
              <a:t>увеличилось </a:t>
            </a:r>
            <a:r>
              <a:rPr lang="ru-RU" b="1" dirty="0" smtClean="0">
                <a:solidFill>
                  <a:srgbClr val="FF0000"/>
                </a:solidFill>
              </a:rPr>
              <a:t>почти в 2 раза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Создано </a:t>
            </a:r>
            <a:r>
              <a:rPr lang="ru-RU" b="1" dirty="0" smtClean="0">
                <a:solidFill>
                  <a:srgbClr val="FF0000"/>
                </a:solidFill>
              </a:rPr>
              <a:t>более 290</a:t>
            </a:r>
            <a:r>
              <a:rPr lang="ru-RU" dirty="0" smtClean="0"/>
              <a:t> </a:t>
            </a:r>
            <a:r>
              <a:rPr lang="ru-RU" dirty="0"/>
              <a:t>новых рабочих </a:t>
            </a:r>
            <a:r>
              <a:rPr lang="ru-RU" dirty="0" smtClean="0"/>
              <a:t>места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Налоговые поступления в консолидированный   бюджет </a:t>
            </a:r>
            <a:r>
              <a:rPr lang="ru-RU" dirty="0"/>
              <a:t>РК </a:t>
            </a:r>
            <a:r>
              <a:rPr lang="ru-RU" b="1" dirty="0" smtClean="0">
                <a:solidFill>
                  <a:srgbClr val="FF0000"/>
                </a:solidFill>
              </a:rPr>
              <a:t>увеличились 1,7 раза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486539" y="4010404"/>
            <a:ext cx="475056" cy="46437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17438</TotalTime>
  <Words>863</Words>
  <Application>Microsoft Office PowerPoint</Application>
  <PresentationFormat>Экран (4:3)</PresentationFormat>
  <Paragraphs>220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Анатольевна Цеханович</dc:creator>
  <cp:lastModifiedBy>Роман Лучинин</cp:lastModifiedBy>
  <cp:revision>178</cp:revision>
  <dcterms:created xsi:type="dcterms:W3CDTF">2020-08-25T14:16:29Z</dcterms:created>
  <dcterms:modified xsi:type="dcterms:W3CDTF">2023-06-19T08:11:52Z</dcterms:modified>
</cp:coreProperties>
</file>