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8" r:id="rId1"/>
  </p:sldMasterIdLst>
  <p:notesMasterIdLst>
    <p:notesMasterId r:id="rId29"/>
  </p:notesMasterIdLst>
  <p:sldIdLst>
    <p:sldId id="256" r:id="rId2"/>
    <p:sldId id="259" r:id="rId3"/>
    <p:sldId id="257" r:id="rId4"/>
    <p:sldId id="260" r:id="rId5"/>
    <p:sldId id="261" r:id="rId6"/>
    <p:sldId id="262" r:id="rId7"/>
    <p:sldId id="275" r:id="rId8"/>
    <p:sldId id="280" r:id="rId9"/>
    <p:sldId id="263" r:id="rId10"/>
    <p:sldId id="276" r:id="rId11"/>
    <p:sldId id="281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82" r:id="rId22"/>
    <p:sldId id="283" r:id="rId23"/>
    <p:sldId id="279" r:id="rId24"/>
    <p:sldId id="265" r:id="rId25"/>
    <p:sldId id="277" r:id="rId26"/>
    <p:sldId id="278" r:id="rId27"/>
    <p:sldId id="274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DE7"/>
    <a:srgbClr val="F5D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000" baseline="0" dirty="0" smtClean="0"/>
              <a:t>2024 г.</a:t>
            </a:r>
            <a:endParaRPr lang="ru-RU" sz="3000" baseline="0" dirty="0"/>
          </a:p>
        </c:rich>
      </c:tx>
      <c:layout>
        <c:manualLayout>
          <c:xMode val="edge"/>
          <c:yMode val="edge"/>
          <c:x val="0.4335792904254534"/>
          <c:y val="0.37362264018441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4771507689863301"/>
          <c:y val="4.5413292564147091E-2"/>
          <c:w val="0.63969335121424364"/>
          <c:h val="0.8558618833099087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170.52</c:v>
                </c:pt>
                <c:pt idx="1">
                  <c:v>26.34</c:v>
                </c:pt>
                <c:pt idx="2">
                  <c:v>510.03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000" baseline="0" dirty="0" smtClean="0"/>
              <a:t>2025 г.</a:t>
            </a:r>
            <a:endParaRPr lang="ru-RU" sz="3000" baseline="0" dirty="0"/>
          </a:p>
        </c:rich>
      </c:tx>
      <c:layout>
        <c:manualLayout>
          <c:xMode val="edge"/>
          <c:yMode val="edge"/>
          <c:x val="0.4335792904254534"/>
          <c:y val="0.385674983416165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4771507689863301"/>
          <c:y val="5.7465635795902269E-2"/>
          <c:w val="0.63068511754680967"/>
          <c:h val="0.8438095400781535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175.19</c:v>
                </c:pt>
                <c:pt idx="1">
                  <c:v>26.81</c:v>
                </c:pt>
                <c:pt idx="2">
                  <c:v>282.14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000" baseline="0" dirty="0" smtClean="0"/>
              <a:t>2026 г.</a:t>
            </a:r>
            <a:endParaRPr lang="ru-RU" sz="3000" baseline="0" dirty="0"/>
          </a:p>
        </c:rich>
      </c:tx>
      <c:layout>
        <c:manualLayout>
          <c:xMode val="edge"/>
          <c:yMode val="edge"/>
          <c:x val="0.45874510830640108"/>
          <c:y val="0.378134069190935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4519780378045675"/>
          <c:y val="2.8618353853686693E-2"/>
          <c:w val="0.68194501485025039"/>
          <c:h val="0.9104833767303408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183.43</c:v>
                </c:pt>
                <c:pt idx="1">
                  <c:v>27.4</c:v>
                </c:pt>
                <c:pt idx="2">
                  <c:v>228.38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2022 г.</c:v>
                </c:pt>
                <c:pt idx="1">
                  <c:v>оценка 2023 г.</c:v>
                </c:pt>
                <c:pt idx="2">
                  <c:v>2024 г.</c:v>
                </c:pt>
                <c:pt idx="3">
                  <c:v>2025 г.</c:v>
                </c:pt>
                <c:pt idx="4">
                  <c:v>2026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128505.27</c:v>
                </c:pt>
                <c:pt idx="1">
                  <c:v>137366</c:v>
                </c:pt>
                <c:pt idx="2">
                  <c:v>141087.10999999999</c:v>
                </c:pt>
                <c:pt idx="3">
                  <c:v>144896.57</c:v>
                </c:pt>
                <c:pt idx="4">
                  <c:v>148808.78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 НА  БЕНЗИН, ТОПЛИВО, МАСЛА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2022 г.</c:v>
                </c:pt>
                <c:pt idx="1">
                  <c:v>оценка 2023 г.</c:v>
                </c:pt>
                <c:pt idx="2">
                  <c:v>2024 г.</c:v>
                </c:pt>
                <c:pt idx="3">
                  <c:v>2025 г.</c:v>
                </c:pt>
                <c:pt idx="4">
                  <c:v>2026 г.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12647.02</c:v>
                </c:pt>
                <c:pt idx="1">
                  <c:v>12804</c:v>
                </c:pt>
                <c:pt idx="2">
                  <c:v>11559.5</c:v>
                </c:pt>
                <c:pt idx="3">
                  <c:v>12418.4</c:v>
                </c:pt>
                <c:pt idx="4">
                  <c:v>16747.7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2022 г.</c:v>
                </c:pt>
                <c:pt idx="1">
                  <c:v>оценка 2023 г.</c:v>
                </c:pt>
                <c:pt idx="2">
                  <c:v>2024 г.</c:v>
                </c:pt>
                <c:pt idx="3">
                  <c:v>2025 г.</c:v>
                </c:pt>
                <c:pt idx="4">
                  <c:v>2026 г.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2821.04</c:v>
                </c:pt>
                <c:pt idx="1">
                  <c:v>2863</c:v>
                </c:pt>
                <c:pt idx="2">
                  <c:v>2908.36</c:v>
                </c:pt>
                <c:pt idx="3">
                  <c:v>2908.36</c:v>
                </c:pt>
                <c:pt idx="4">
                  <c:v>2908.36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НАЛОГИ НА ИМУЩЕСТВО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2022 г.</c:v>
                </c:pt>
                <c:pt idx="1">
                  <c:v>оценка 2023 г.</c:v>
                </c:pt>
                <c:pt idx="2">
                  <c:v>2024 г.</c:v>
                </c:pt>
                <c:pt idx="3">
                  <c:v>2025 г.</c:v>
                </c:pt>
                <c:pt idx="4">
                  <c:v>2026 г.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9914.59</c:v>
                </c:pt>
                <c:pt idx="1">
                  <c:v>12186</c:v>
                </c:pt>
                <c:pt idx="2">
                  <c:v>12185.61</c:v>
                </c:pt>
                <c:pt idx="3">
                  <c:v>12185.61</c:v>
                </c:pt>
                <c:pt idx="4">
                  <c:v>12185.61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ГОСУДАРСТВЕННАЯ   ПОШЛИНА</c:v>
                </c:pt>
              </c:strCache>
            </c:strRef>
          </c:tx>
          <c:spPr>
            <a:solidFill>
              <a:schemeClr val="accent1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2022 г.</c:v>
                </c:pt>
                <c:pt idx="1">
                  <c:v>оценка 2023 г.</c:v>
                </c:pt>
                <c:pt idx="2">
                  <c:v>2024 г.</c:v>
                </c:pt>
                <c:pt idx="3">
                  <c:v>2025 г.</c:v>
                </c:pt>
                <c:pt idx="4">
                  <c:v>2026 г.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3058.14</c:v>
                </c:pt>
                <c:pt idx="1">
                  <c:v>2779</c:v>
                </c:pt>
                <c:pt idx="2">
                  <c:v>2779.41</c:v>
                </c:pt>
                <c:pt idx="3">
                  <c:v>2779.41</c:v>
                </c:pt>
                <c:pt idx="4">
                  <c:v>2779.41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4482360"/>
        <c:axId val="154481968"/>
      </c:barChart>
      <c:catAx>
        <c:axId val="154482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481968"/>
        <c:crosses val="autoZero"/>
        <c:auto val="1"/>
        <c:lblAlgn val="ctr"/>
        <c:lblOffset val="100"/>
        <c:noMultiLvlLbl val="0"/>
      </c:catAx>
      <c:valAx>
        <c:axId val="154481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482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2022 г.</c:v>
                </c:pt>
                <c:pt idx="1">
                  <c:v>оценка 2023 г.</c:v>
                </c:pt>
                <c:pt idx="2">
                  <c:v>2024 г.</c:v>
                </c:pt>
                <c:pt idx="3">
                  <c:v>2025 г.</c:v>
                </c:pt>
                <c:pt idx="4">
                  <c:v>2026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9450.94</c:v>
                </c:pt>
                <c:pt idx="1">
                  <c:v>10980</c:v>
                </c:pt>
                <c:pt idx="2">
                  <c:v>11190.23</c:v>
                </c:pt>
                <c:pt idx="3">
                  <c:v>11536.73</c:v>
                </c:pt>
                <c:pt idx="4">
                  <c:v>12022.62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2022 г.</c:v>
                </c:pt>
                <c:pt idx="1">
                  <c:v>оценка 2023 г.</c:v>
                </c:pt>
                <c:pt idx="2">
                  <c:v>2024 г.</c:v>
                </c:pt>
                <c:pt idx="3">
                  <c:v>2025 г.</c:v>
                </c:pt>
                <c:pt idx="4">
                  <c:v>2026 г.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532.37</c:v>
                </c:pt>
                <c:pt idx="1">
                  <c:v>300</c:v>
                </c:pt>
                <c:pt idx="2">
                  <c:v>495</c:v>
                </c:pt>
                <c:pt idx="3">
                  <c:v>495</c:v>
                </c:pt>
                <c:pt idx="4">
                  <c:v>495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 И КОМПЕНСАЦИИ ЗАТРАТ ГОСУДАРСТВА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2022 г.</c:v>
                </c:pt>
                <c:pt idx="1">
                  <c:v>оценка 2023 г.</c:v>
                </c:pt>
                <c:pt idx="2">
                  <c:v>2024 г.</c:v>
                </c:pt>
                <c:pt idx="3">
                  <c:v>2025 г.</c:v>
                </c:pt>
                <c:pt idx="4">
                  <c:v>2026 г.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13184.14</c:v>
                </c:pt>
                <c:pt idx="1">
                  <c:v>13298</c:v>
                </c:pt>
                <c:pt idx="2">
                  <c:v>13348.11</c:v>
                </c:pt>
                <c:pt idx="3">
                  <c:v>13348.11</c:v>
                </c:pt>
                <c:pt idx="4">
                  <c:v>13348.11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2022 г.</c:v>
                </c:pt>
                <c:pt idx="1">
                  <c:v>оценка 2023 г.</c:v>
                </c:pt>
                <c:pt idx="2">
                  <c:v>2024 г.</c:v>
                </c:pt>
                <c:pt idx="3">
                  <c:v>2025 г.</c:v>
                </c:pt>
                <c:pt idx="4">
                  <c:v>2026 г.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3273.76</c:v>
                </c:pt>
                <c:pt idx="1">
                  <c:v>500</c:v>
                </c:pt>
                <c:pt idx="2">
                  <c:v>606.20000000000005</c:v>
                </c:pt>
                <c:pt idx="3">
                  <c:v>726.31</c:v>
                </c:pt>
                <c:pt idx="4">
                  <c:v>832.82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spPr>
            <a:solidFill>
              <a:schemeClr val="accent1">
                <a:shade val="53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2022 г.</c:v>
                </c:pt>
                <c:pt idx="1">
                  <c:v>оценка 2023 г.</c:v>
                </c:pt>
                <c:pt idx="2">
                  <c:v>2024 г.</c:v>
                </c:pt>
                <c:pt idx="3">
                  <c:v>2025 г.</c:v>
                </c:pt>
                <c:pt idx="4">
                  <c:v>2026 г.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1452.04</c:v>
                </c:pt>
                <c:pt idx="1">
                  <c:v>2094</c:v>
                </c:pt>
                <c:pt idx="2">
                  <c:v>705.39</c:v>
                </c:pt>
                <c:pt idx="3">
                  <c:v>705.39</c:v>
                </c:pt>
                <c:pt idx="4">
                  <c:v>705.39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481184"/>
        <c:axId val="154479616"/>
        <c:axId val="0"/>
      </c:bar3DChart>
      <c:catAx>
        <c:axId val="15448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479616"/>
        <c:crosses val="autoZero"/>
        <c:auto val="1"/>
        <c:lblAlgn val="ctr"/>
        <c:lblOffset val="100"/>
        <c:noMultiLvlLbl val="0"/>
      </c:catAx>
      <c:valAx>
        <c:axId val="15447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48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947920767716538"/>
          <c:y val="2.5223066140657755E-2"/>
          <c:w val="0.33802079232283466"/>
          <c:h val="0.852975492144752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2022 г.</c:v>
                </c:pt>
              </c:strCache>
            </c:strRef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94373.8</c:v>
                </c:pt>
                <c:pt idx="1">
                  <c:v>1421193.66</c:v>
                </c:pt>
                <c:pt idx="2">
                  <c:v>262312.84999999998</c:v>
                </c:pt>
                <c:pt idx="3">
                  <c:v>58638.11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2023 г.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87998</c:v>
                </c:pt>
                <c:pt idx="1">
                  <c:v>801469</c:v>
                </c:pt>
                <c:pt idx="2">
                  <c:v>250976</c:v>
                </c:pt>
                <c:pt idx="3">
                  <c:v>79827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1.1458200967217994E-16"/>
                  <c:y val="-2.8973455637818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74311</c:v>
                </c:pt>
                <c:pt idx="1">
                  <c:v>166543.34</c:v>
                </c:pt>
                <c:pt idx="2">
                  <c:v>253853.4</c:v>
                </c:pt>
                <c:pt idx="3">
                  <c:v>15325.33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 г.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8973455637818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4.1045728820242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53762</c:v>
                </c:pt>
                <c:pt idx="1">
                  <c:v>14135.9</c:v>
                </c:pt>
                <c:pt idx="2">
                  <c:v>201253.7</c:v>
                </c:pt>
                <c:pt idx="3">
                  <c:v>12992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2026 г.</c:v>
                </c:pt>
              </c:strCache>
            </c:strRef>
          </c:tx>
          <c:spPr>
            <a:solidFill>
              <a:schemeClr val="accent1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50814.400000000001</c:v>
                </c:pt>
                <c:pt idx="1">
                  <c:v>13338.4</c:v>
                </c:pt>
                <c:pt idx="2">
                  <c:v>164223.20000000001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137440"/>
        <c:axId val="155137048"/>
      </c:barChart>
      <c:catAx>
        <c:axId val="15513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137048"/>
        <c:crosses val="autoZero"/>
        <c:auto val="1"/>
        <c:lblAlgn val="ctr"/>
        <c:lblOffset val="100"/>
        <c:noMultiLvlLbl val="0"/>
      </c:catAx>
      <c:valAx>
        <c:axId val="155137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137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C08E9-8CD5-4CC9-BBEF-3E34D4FC5B8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</dgm:pt>
    <dgm:pt modelId="{CC3C6AFF-B228-4E3C-81EF-7DCE91311B03}">
      <dgm:prSet phldrT="[Текст]"/>
      <dgm:spPr/>
      <dgm:t>
        <a:bodyPr/>
        <a:lstStyle/>
        <a:p>
          <a:r>
            <a:rPr lang="ru-RU" b="1" dirty="0" smtClean="0"/>
            <a:t>Основные направления бюджетной и налоговой политики Республики Карелия</a:t>
          </a:r>
          <a:endParaRPr lang="ru-RU" dirty="0"/>
        </a:p>
      </dgm:t>
    </dgm:pt>
    <dgm:pt modelId="{CFD3713F-721B-455F-A18A-A52EAC848E79}" type="parTrans" cxnId="{588AA2CA-9CB3-4C10-B663-AD13008C71A1}">
      <dgm:prSet/>
      <dgm:spPr/>
      <dgm:t>
        <a:bodyPr/>
        <a:lstStyle/>
        <a:p>
          <a:endParaRPr lang="ru-RU"/>
        </a:p>
      </dgm:t>
    </dgm:pt>
    <dgm:pt modelId="{C143CE26-8201-40AB-BB3F-6113670DDB4E}" type="sibTrans" cxnId="{588AA2CA-9CB3-4C10-B663-AD13008C71A1}">
      <dgm:prSet/>
      <dgm:spPr/>
      <dgm:t>
        <a:bodyPr/>
        <a:lstStyle/>
        <a:p>
          <a:endParaRPr lang="ru-RU"/>
        </a:p>
      </dgm:t>
    </dgm:pt>
    <dgm:pt modelId="{7A7320E0-88E9-4FF3-99FE-C95EA927FFFA}">
      <dgm:prSet phldrT="[Текст]"/>
      <dgm:spPr/>
      <dgm:t>
        <a:bodyPr/>
        <a:lstStyle/>
        <a:p>
          <a:r>
            <a:rPr lang="ru-RU" b="1" dirty="0" smtClean="0"/>
            <a:t>Прогноз социально-экономического развития округа</a:t>
          </a:r>
          <a:endParaRPr lang="ru-RU" dirty="0"/>
        </a:p>
      </dgm:t>
    </dgm:pt>
    <dgm:pt modelId="{F2F25ED4-1CBB-4AE5-9996-941856B87223}" type="parTrans" cxnId="{146B14DA-FF91-40AD-8416-3BCF68B9028A}">
      <dgm:prSet/>
      <dgm:spPr/>
      <dgm:t>
        <a:bodyPr/>
        <a:lstStyle/>
        <a:p>
          <a:endParaRPr lang="ru-RU"/>
        </a:p>
      </dgm:t>
    </dgm:pt>
    <dgm:pt modelId="{AE4596AA-BFA8-4356-A506-598BDDEC1B93}" type="sibTrans" cxnId="{146B14DA-FF91-40AD-8416-3BCF68B9028A}">
      <dgm:prSet/>
      <dgm:spPr/>
      <dgm:t>
        <a:bodyPr/>
        <a:lstStyle/>
        <a:p>
          <a:endParaRPr lang="ru-RU"/>
        </a:p>
      </dgm:t>
    </dgm:pt>
    <dgm:pt modelId="{5A8B2E8B-5547-4A42-B1E2-893E86BA8A79}">
      <dgm:prSet phldrT="[Текст]"/>
      <dgm:spPr/>
      <dgm:t>
        <a:bodyPr/>
        <a:lstStyle/>
        <a:p>
          <a:r>
            <a:rPr lang="ru-RU" b="1" dirty="0" smtClean="0"/>
            <a:t>Муниципальные программы округа </a:t>
          </a:r>
          <a:endParaRPr lang="ru-RU" dirty="0"/>
        </a:p>
      </dgm:t>
    </dgm:pt>
    <dgm:pt modelId="{E5605CE1-73F6-4572-BBD5-0BFEB37ED007}" type="parTrans" cxnId="{71B253A5-335B-417B-AC12-94390811AC3A}">
      <dgm:prSet/>
      <dgm:spPr/>
      <dgm:t>
        <a:bodyPr/>
        <a:lstStyle/>
        <a:p>
          <a:endParaRPr lang="ru-RU"/>
        </a:p>
      </dgm:t>
    </dgm:pt>
    <dgm:pt modelId="{C0AC4DEE-CBBF-4B33-B664-B87E824659E4}" type="sibTrans" cxnId="{71B253A5-335B-417B-AC12-94390811AC3A}">
      <dgm:prSet/>
      <dgm:spPr/>
      <dgm:t>
        <a:bodyPr/>
        <a:lstStyle/>
        <a:p>
          <a:endParaRPr lang="ru-RU"/>
        </a:p>
      </dgm:t>
    </dgm:pt>
    <dgm:pt modelId="{FC721481-C127-40DA-9CCE-AB4A4A4BE2BB}" type="pres">
      <dgm:prSet presAssocID="{41DC08E9-8CD5-4CC9-BBEF-3E34D4FC5B81}" presName="Name0" presStyleCnt="0">
        <dgm:presLayoutVars>
          <dgm:dir/>
        </dgm:presLayoutVars>
      </dgm:prSet>
      <dgm:spPr/>
    </dgm:pt>
    <dgm:pt modelId="{F405D9F9-3EFE-435A-AAA9-4592EEC4A9FB}" type="pres">
      <dgm:prSet presAssocID="{CC3C6AFF-B228-4E3C-81EF-7DCE91311B03}" presName="noChildren" presStyleCnt="0"/>
      <dgm:spPr/>
    </dgm:pt>
    <dgm:pt modelId="{B38374F4-E901-4F8D-A1F6-35ECF1E18EB7}" type="pres">
      <dgm:prSet presAssocID="{CC3C6AFF-B228-4E3C-81EF-7DCE91311B03}" presName="gap" presStyleCnt="0"/>
      <dgm:spPr/>
    </dgm:pt>
    <dgm:pt modelId="{1E399469-FBB2-46D7-B981-89C3FD2F8BAA}" type="pres">
      <dgm:prSet presAssocID="{CC3C6AFF-B228-4E3C-81EF-7DCE91311B03}" presName="medCircle2" presStyleLbl="vennNode1" presStyleIdx="0" presStyleCnt="3"/>
      <dgm:spPr/>
    </dgm:pt>
    <dgm:pt modelId="{5143A2C4-CFD7-403B-B2FF-87DF5E0D39D8}" type="pres">
      <dgm:prSet presAssocID="{CC3C6AFF-B228-4E3C-81EF-7DCE91311B03}" presName="txLvlOnly1" presStyleLbl="revTx" presStyleIdx="0" presStyleCnt="3"/>
      <dgm:spPr/>
      <dgm:t>
        <a:bodyPr/>
        <a:lstStyle/>
        <a:p>
          <a:endParaRPr lang="ru-RU"/>
        </a:p>
      </dgm:t>
    </dgm:pt>
    <dgm:pt modelId="{463B5F21-A8D3-4DB5-855E-14E58865F799}" type="pres">
      <dgm:prSet presAssocID="{7A7320E0-88E9-4FF3-99FE-C95EA927FFFA}" presName="noChildren" presStyleCnt="0"/>
      <dgm:spPr/>
    </dgm:pt>
    <dgm:pt modelId="{6C8CE638-413A-453F-B94D-7F2713C9BF09}" type="pres">
      <dgm:prSet presAssocID="{7A7320E0-88E9-4FF3-99FE-C95EA927FFFA}" presName="gap" presStyleCnt="0"/>
      <dgm:spPr/>
    </dgm:pt>
    <dgm:pt modelId="{93A066E9-EC42-4F38-9234-09AD9DFCBC7F}" type="pres">
      <dgm:prSet presAssocID="{7A7320E0-88E9-4FF3-99FE-C95EA927FFFA}" presName="medCircle2" presStyleLbl="vennNode1" presStyleIdx="1" presStyleCnt="3"/>
      <dgm:spPr/>
    </dgm:pt>
    <dgm:pt modelId="{B0BF5423-FABD-4774-A480-4B1E01F8D621}" type="pres">
      <dgm:prSet presAssocID="{7A7320E0-88E9-4FF3-99FE-C95EA927FFFA}" presName="txLvlOnly1" presStyleLbl="revTx" presStyleIdx="1" presStyleCnt="3"/>
      <dgm:spPr/>
      <dgm:t>
        <a:bodyPr/>
        <a:lstStyle/>
        <a:p>
          <a:endParaRPr lang="ru-RU"/>
        </a:p>
      </dgm:t>
    </dgm:pt>
    <dgm:pt modelId="{CC61B9AD-686F-41C0-A54D-179FBEA08639}" type="pres">
      <dgm:prSet presAssocID="{5A8B2E8B-5547-4A42-B1E2-893E86BA8A79}" presName="noChildren" presStyleCnt="0"/>
      <dgm:spPr/>
    </dgm:pt>
    <dgm:pt modelId="{A48E0E10-6606-4483-91A4-EBEA6EA0B0D9}" type="pres">
      <dgm:prSet presAssocID="{5A8B2E8B-5547-4A42-B1E2-893E86BA8A79}" presName="gap" presStyleCnt="0"/>
      <dgm:spPr/>
    </dgm:pt>
    <dgm:pt modelId="{839F6554-4014-4367-AAFC-27036F136590}" type="pres">
      <dgm:prSet presAssocID="{5A8B2E8B-5547-4A42-B1E2-893E86BA8A79}" presName="medCircle2" presStyleLbl="vennNode1" presStyleIdx="2" presStyleCnt="3"/>
      <dgm:spPr/>
    </dgm:pt>
    <dgm:pt modelId="{48732513-9F61-497E-82D0-907C5A912A0A}" type="pres">
      <dgm:prSet presAssocID="{5A8B2E8B-5547-4A42-B1E2-893E86BA8A79}" presName="txLvlOnly1" presStyleLbl="revTx" presStyleIdx="2" presStyleCnt="3"/>
      <dgm:spPr/>
      <dgm:t>
        <a:bodyPr/>
        <a:lstStyle/>
        <a:p>
          <a:endParaRPr lang="ru-RU"/>
        </a:p>
      </dgm:t>
    </dgm:pt>
  </dgm:ptLst>
  <dgm:cxnLst>
    <dgm:cxn modelId="{6C8BC90C-69F6-4FCC-821F-DC7AE272D930}" type="presOf" srcId="{CC3C6AFF-B228-4E3C-81EF-7DCE91311B03}" destId="{5143A2C4-CFD7-403B-B2FF-87DF5E0D39D8}" srcOrd="0" destOrd="0" presId="urn:microsoft.com/office/officeart/2008/layout/VerticalCircleList"/>
    <dgm:cxn modelId="{146B14DA-FF91-40AD-8416-3BCF68B9028A}" srcId="{41DC08E9-8CD5-4CC9-BBEF-3E34D4FC5B81}" destId="{7A7320E0-88E9-4FF3-99FE-C95EA927FFFA}" srcOrd="1" destOrd="0" parTransId="{F2F25ED4-1CBB-4AE5-9996-941856B87223}" sibTransId="{AE4596AA-BFA8-4356-A506-598BDDEC1B93}"/>
    <dgm:cxn modelId="{566B0BA0-B392-4DAE-802A-8E3DF0DD4FCA}" type="presOf" srcId="{7A7320E0-88E9-4FF3-99FE-C95EA927FFFA}" destId="{B0BF5423-FABD-4774-A480-4B1E01F8D621}" srcOrd="0" destOrd="0" presId="urn:microsoft.com/office/officeart/2008/layout/VerticalCircleList"/>
    <dgm:cxn modelId="{588AA2CA-9CB3-4C10-B663-AD13008C71A1}" srcId="{41DC08E9-8CD5-4CC9-BBEF-3E34D4FC5B81}" destId="{CC3C6AFF-B228-4E3C-81EF-7DCE91311B03}" srcOrd="0" destOrd="0" parTransId="{CFD3713F-721B-455F-A18A-A52EAC848E79}" sibTransId="{C143CE26-8201-40AB-BB3F-6113670DDB4E}"/>
    <dgm:cxn modelId="{EA28CE9C-88C8-4B8A-ADE3-EAC0EA4D9DAF}" type="presOf" srcId="{5A8B2E8B-5547-4A42-B1E2-893E86BA8A79}" destId="{48732513-9F61-497E-82D0-907C5A912A0A}" srcOrd="0" destOrd="0" presId="urn:microsoft.com/office/officeart/2008/layout/VerticalCircleList"/>
    <dgm:cxn modelId="{71B253A5-335B-417B-AC12-94390811AC3A}" srcId="{41DC08E9-8CD5-4CC9-BBEF-3E34D4FC5B81}" destId="{5A8B2E8B-5547-4A42-B1E2-893E86BA8A79}" srcOrd="2" destOrd="0" parTransId="{E5605CE1-73F6-4572-BBD5-0BFEB37ED007}" sibTransId="{C0AC4DEE-CBBF-4B33-B664-B87E824659E4}"/>
    <dgm:cxn modelId="{D700E8DA-FA2E-44E6-8E87-759B0A30D608}" type="presOf" srcId="{41DC08E9-8CD5-4CC9-BBEF-3E34D4FC5B81}" destId="{FC721481-C127-40DA-9CCE-AB4A4A4BE2BB}" srcOrd="0" destOrd="0" presId="urn:microsoft.com/office/officeart/2008/layout/VerticalCircleList"/>
    <dgm:cxn modelId="{B480A6FE-0156-4B85-A36D-ABEC1F3FE07B}" type="presParOf" srcId="{FC721481-C127-40DA-9CCE-AB4A4A4BE2BB}" destId="{F405D9F9-3EFE-435A-AAA9-4592EEC4A9FB}" srcOrd="0" destOrd="0" presId="urn:microsoft.com/office/officeart/2008/layout/VerticalCircleList"/>
    <dgm:cxn modelId="{A0BE8C2B-C0A0-4A9E-AA0D-FCA4A4DD6FB1}" type="presParOf" srcId="{F405D9F9-3EFE-435A-AAA9-4592EEC4A9FB}" destId="{B38374F4-E901-4F8D-A1F6-35ECF1E18EB7}" srcOrd="0" destOrd="0" presId="urn:microsoft.com/office/officeart/2008/layout/VerticalCircleList"/>
    <dgm:cxn modelId="{91F481F5-7579-4BDD-8F51-D8A2A400AF0B}" type="presParOf" srcId="{F405D9F9-3EFE-435A-AAA9-4592EEC4A9FB}" destId="{1E399469-FBB2-46D7-B981-89C3FD2F8BAA}" srcOrd="1" destOrd="0" presId="urn:microsoft.com/office/officeart/2008/layout/VerticalCircleList"/>
    <dgm:cxn modelId="{A5A2E1B8-0068-4CFC-84A1-2DE1E35A92BE}" type="presParOf" srcId="{F405D9F9-3EFE-435A-AAA9-4592EEC4A9FB}" destId="{5143A2C4-CFD7-403B-B2FF-87DF5E0D39D8}" srcOrd="2" destOrd="0" presId="urn:microsoft.com/office/officeart/2008/layout/VerticalCircleList"/>
    <dgm:cxn modelId="{16F49C29-9AE2-4B0A-B41A-6B3FC72F48E6}" type="presParOf" srcId="{FC721481-C127-40DA-9CCE-AB4A4A4BE2BB}" destId="{463B5F21-A8D3-4DB5-855E-14E58865F799}" srcOrd="1" destOrd="0" presId="urn:microsoft.com/office/officeart/2008/layout/VerticalCircleList"/>
    <dgm:cxn modelId="{A4AE036E-B8A7-46A0-A14E-7FF75B236D81}" type="presParOf" srcId="{463B5F21-A8D3-4DB5-855E-14E58865F799}" destId="{6C8CE638-413A-453F-B94D-7F2713C9BF09}" srcOrd="0" destOrd="0" presId="urn:microsoft.com/office/officeart/2008/layout/VerticalCircleList"/>
    <dgm:cxn modelId="{B237E6FA-E866-4A1A-9A56-8B2963DFA9ED}" type="presParOf" srcId="{463B5F21-A8D3-4DB5-855E-14E58865F799}" destId="{93A066E9-EC42-4F38-9234-09AD9DFCBC7F}" srcOrd="1" destOrd="0" presId="urn:microsoft.com/office/officeart/2008/layout/VerticalCircleList"/>
    <dgm:cxn modelId="{77F36301-E015-4380-B87E-59AEBE0BBEC0}" type="presParOf" srcId="{463B5F21-A8D3-4DB5-855E-14E58865F799}" destId="{B0BF5423-FABD-4774-A480-4B1E01F8D621}" srcOrd="2" destOrd="0" presId="urn:microsoft.com/office/officeart/2008/layout/VerticalCircleList"/>
    <dgm:cxn modelId="{EED9F4B8-BFD2-4F63-80E6-85743035AF3C}" type="presParOf" srcId="{FC721481-C127-40DA-9CCE-AB4A4A4BE2BB}" destId="{CC61B9AD-686F-41C0-A54D-179FBEA08639}" srcOrd="2" destOrd="0" presId="urn:microsoft.com/office/officeart/2008/layout/VerticalCircleList"/>
    <dgm:cxn modelId="{6B3BEC51-6CE5-4E94-AA21-DC6DBE1C8F49}" type="presParOf" srcId="{CC61B9AD-686F-41C0-A54D-179FBEA08639}" destId="{A48E0E10-6606-4483-91A4-EBEA6EA0B0D9}" srcOrd="0" destOrd="0" presId="urn:microsoft.com/office/officeart/2008/layout/VerticalCircleList"/>
    <dgm:cxn modelId="{EF808949-C011-4154-A28A-D886764AE90B}" type="presParOf" srcId="{CC61B9AD-686F-41C0-A54D-179FBEA08639}" destId="{839F6554-4014-4367-AAFC-27036F136590}" srcOrd="1" destOrd="0" presId="urn:microsoft.com/office/officeart/2008/layout/VerticalCircleList"/>
    <dgm:cxn modelId="{96BA00A3-2EFA-45DC-B61E-032118EC2B02}" type="presParOf" srcId="{CC61B9AD-686F-41C0-A54D-179FBEA08639}" destId="{48732513-9F61-497E-82D0-907C5A912A0A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DC08E9-8CD5-4CC9-BBEF-3E34D4FC5B8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</dgm:pt>
    <dgm:pt modelId="{CC3C6AFF-B228-4E3C-81EF-7DCE91311B03}">
      <dgm:prSet phldrT="[Текст]" custT="1"/>
      <dgm:spPr/>
      <dgm:t>
        <a:bodyPr/>
        <a:lstStyle/>
        <a:p>
          <a:r>
            <a:rPr lang="ru-RU" sz="2200" b="1" dirty="0" smtClean="0"/>
            <a:t>Основные направления бюджетной и налоговой политики Суоярвского муниципального округа </a:t>
          </a:r>
          <a:endParaRPr lang="ru-RU" sz="2200" dirty="0"/>
        </a:p>
      </dgm:t>
    </dgm:pt>
    <dgm:pt modelId="{CFD3713F-721B-455F-A18A-A52EAC848E79}" type="parTrans" cxnId="{588AA2CA-9CB3-4C10-B663-AD13008C71A1}">
      <dgm:prSet/>
      <dgm:spPr/>
      <dgm:t>
        <a:bodyPr/>
        <a:lstStyle/>
        <a:p>
          <a:endParaRPr lang="ru-RU"/>
        </a:p>
      </dgm:t>
    </dgm:pt>
    <dgm:pt modelId="{C143CE26-8201-40AB-BB3F-6113670DDB4E}" type="sibTrans" cxnId="{588AA2CA-9CB3-4C10-B663-AD13008C71A1}">
      <dgm:prSet/>
      <dgm:spPr/>
      <dgm:t>
        <a:bodyPr/>
        <a:lstStyle/>
        <a:p>
          <a:endParaRPr lang="ru-RU"/>
        </a:p>
      </dgm:t>
    </dgm:pt>
    <dgm:pt modelId="{7A7320E0-88E9-4FF3-99FE-C95EA927FFFA}">
      <dgm:prSet phldrT="[Текст]" custT="1"/>
      <dgm:spPr/>
      <dgm:t>
        <a:bodyPr/>
        <a:lstStyle/>
        <a:p>
          <a:r>
            <a:rPr lang="ru-RU" sz="2200" b="1" dirty="0" smtClean="0"/>
            <a:t>Бюджетное послание Президента Российской Федерации</a:t>
          </a:r>
          <a:endParaRPr lang="ru-RU" sz="2200" dirty="0"/>
        </a:p>
      </dgm:t>
    </dgm:pt>
    <dgm:pt modelId="{F2F25ED4-1CBB-4AE5-9996-941856B87223}" type="parTrans" cxnId="{146B14DA-FF91-40AD-8416-3BCF68B9028A}">
      <dgm:prSet/>
      <dgm:spPr/>
      <dgm:t>
        <a:bodyPr/>
        <a:lstStyle/>
        <a:p>
          <a:endParaRPr lang="ru-RU"/>
        </a:p>
      </dgm:t>
    </dgm:pt>
    <dgm:pt modelId="{AE4596AA-BFA8-4356-A506-598BDDEC1B93}" type="sibTrans" cxnId="{146B14DA-FF91-40AD-8416-3BCF68B9028A}">
      <dgm:prSet/>
      <dgm:spPr/>
      <dgm:t>
        <a:bodyPr/>
        <a:lstStyle/>
        <a:p>
          <a:endParaRPr lang="ru-RU"/>
        </a:p>
      </dgm:t>
    </dgm:pt>
    <dgm:pt modelId="{5A8B2E8B-5547-4A42-B1E2-893E86BA8A79}">
      <dgm:prSet phldrT="[Текст]" custT="1"/>
      <dgm:spPr/>
      <dgm:t>
        <a:bodyPr/>
        <a:lstStyle/>
        <a:p>
          <a:r>
            <a:rPr lang="ru-RU" sz="2200" b="1" dirty="0" smtClean="0"/>
            <a:t>Бюджет Республики Карелия</a:t>
          </a:r>
          <a:endParaRPr lang="ru-RU" sz="2200" dirty="0"/>
        </a:p>
      </dgm:t>
    </dgm:pt>
    <dgm:pt modelId="{E5605CE1-73F6-4572-BBD5-0BFEB37ED007}" type="parTrans" cxnId="{71B253A5-335B-417B-AC12-94390811AC3A}">
      <dgm:prSet/>
      <dgm:spPr/>
      <dgm:t>
        <a:bodyPr/>
        <a:lstStyle/>
        <a:p>
          <a:endParaRPr lang="ru-RU"/>
        </a:p>
      </dgm:t>
    </dgm:pt>
    <dgm:pt modelId="{C0AC4DEE-CBBF-4B33-B664-B87E824659E4}" type="sibTrans" cxnId="{71B253A5-335B-417B-AC12-94390811AC3A}">
      <dgm:prSet/>
      <dgm:spPr/>
      <dgm:t>
        <a:bodyPr/>
        <a:lstStyle/>
        <a:p>
          <a:endParaRPr lang="ru-RU"/>
        </a:p>
      </dgm:t>
    </dgm:pt>
    <dgm:pt modelId="{FC721481-C127-40DA-9CCE-AB4A4A4BE2BB}" type="pres">
      <dgm:prSet presAssocID="{41DC08E9-8CD5-4CC9-BBEF-3E34D4FC5B81}" presName="Name0" presStyleCnt="0">
        <dgm:presLayoutVars>
          <dgm:dir/>
        </dgm:presLayoutVars>
      </dgm:prSet>
      <dgm:spPr/>
    </dgm:pt>
    <dgm:pt modelId="{F405D9F9-3EFE-435A-AAA9-4592EEC4A9FB}" type="pres">
      <dgm:prSet presAssocID="{CC3C6AFF-B228-4E3C-81EF-7DCE91311B03}" presName="noChildren" presStyleCnt="0"/>
      <dgm:spPr/>
    </dgm:pt>
    <dgm:pt modelId="{B38374F4-E901-4F8D-A1F6-35ECF1E18EB7}" type="pres">
      <dgm:prSet presAssocID="{CC3C6AFF-B228-4E3C-81EF-7DCE91311B03}" presName="gap" presStyleCnt="0"/>
      <dgm:spPr/>
    </dgm:pt>
    <dgm:pt modelId="{1E399469-FBB2-46D7-B981-89C3FD2F8BAA}" type="pres">
      <dgm:prSet presAssocID="{CC3C6AFF-B228-4E3C-81EF-7DCE91311B03}" presName="medCircle2" presStyleLbl="vennNode1" presStyleIdx="0" presStyleCnt="3"/>
      <dgm:spPr/>
    </dgm:pt>
    <dgm:pt modelId="{5143A2C4-CFD7-403B-B2FF-87DF5E0D39D8}" type="pres">
      <dgm:prSet presAssocID="{CC3C6AFF-B228-4E3C-81EF-7DCE91311B03}" presName="txLvlOnly1" presStyleLbl="revTx" presStyleIdx="0" presStyleCnt="3"/>
      <dgm:spPr/>
      <dgm:t>
        <a:bodyPr/>
        <a:lstStyle/>
        <a:p>
          <a:endParaRPr lang="ru-RU"/>
        </a:p>
      </dgm:t>
    </dgm:pt>
    <dgm:pt modelId="{463B5F21-A8D3-4DB5-855E-14E58865F799}" type="pres">
      <dgm:prSet presAssocID="{7A7320E0-88E9-4FF3-99FE-C95EA927FFFA}" presName="noChildren" presStyleCnt="0"/>
      <dgm:spPr/>
    </dgm:pt>
    <dgm:pt modelId="{6C8CE638-413A-453F-B94D-7F2713C9BF09}" type="pres">
      <dgm:prSet presAssocID="{7A7320E0-88E9-4FF3-99FE-C95EA927FFFA}" presName="gap" presStyleCnt="0"/>
      <dgm:spPr/>
    </dgm:pt>
    <dgm:pt modelId="{93A066E9-EC42-4F38-9234-09AD9DFCBC7F}" type="pres">
      <dgm:prSet presAssocID="{7A7320E0-88E9-4FF3-99FE-C95EA927FFFA}" presName="medCircle2" presStyleLbl="vennNode1" presStyleIdx="1" presStyleCnt="3"/>
      <dgm:spPr/>
    </dgm:pt>
    <dgm:pt modelId="{B0BF5423-FABD-4774-A480-4B1E01F8D621}" type="pres">
      <dgm:prSet presAssocID="{7A7320E0-88E9-4FF3-99FE-C95EA927FFFA}" presName="txLvlOnly1" presStyleLbl="revTx" presStyleIdx="1" presStyleCnt="3"/>
      <dgm:spPr/>
      <dgm:t>
        <a:bodyPr/>
        <a:lstStyle/>
        <a:p>
          <a:endParaRPr lang="ru-RU"/>
        </a:p>
      </dgm:t>
    </dgm:pt>
    <dgm:pt modelId="{CC61B9AD-686F-41C0-A54D-179FBEA08639}" type="pres">
      <dgm:prSet presAssocID="{5A8B2E8B-5547-4A42-B1E2-893E86BA8A79}" presName="noChildren" presStyleCnt="0"/>
      <dgm:spPr/>
    </dgm:pt>
    <dgm:pt modelId="{A48E0E10-6606-4483-91A4-EBEA6EA0B0D9}" type="pres">
      <dgm:prSet presAssocID="{5A8B2E8B-5547-4A42-B1E2-893E86BA8A79}" presName="gap" presStyleCnt="0"/>
      <dgm:spPr/>
    </dgm:pt>
    <dgm:pt modelId="{839F6554-4014-4367-AAFC-27036F136590}" type="pres">
      <dgm:prSet presAssocID="{5A8B2E8B-5547-4A42-B1E2-893E86BA8A79}" presName="medCircle2" presStyleLbl="vennNode1" presStyleIdx="2" presStyleCnt="3"/>
      <dgm:spPr/>
    </dgm:pt>
    <dgm:pt modelId="{48732513-9F61-497E-82D0-907C5A912A0A}" type="pres">
      <dgm:prSet presAssocID="{5A8B2E8B-5547-4A42-B1E2-893E86BA8A79}" presName="txLvlOnly1" presStyleLbl="revTx" presStyleIdx="2" presStyleCnt="3"/>
      <dgm:spPr/>
      <dgm:t>
        <a:bodyPr/>
        <a:lstStyle/>
        <a:p>
          <a:endParaRPr lang="ru-RU"/>
        </a:p>
      </dgm:t>
    </dgm:pt>
  </dgm:ptLst>
  <dgm:cxnLst>
    <dgm:cxn modelId="{FE3E14EC-37EB-4FF5-BD4D-C0F9E4D7F4DE}" type="presOf" srcId="{5A8B2E8B-5547-4A42-B1E2-893E86BA8A79}" destId="{48732513-9F61-497E-82D0-907C5A912A0A}" srcOrd="0" destOrd="0" presId="urn:microsoft.com/office/officeart/2008/layout/VerticalCircleList"/>
    <dgm:cxn modelId="{6B8CAFB9-9B14-4BA0-97A8-539FDF1A97E4}" type="presOf" srcId="{CC3C6AFF-B228-4E3C-81EF-7DCE91311B03}" destId="{5143A2C4-CFD7-403B-B2FF-87DF5E0D39D8}" srcOrd="0" destOrd="0" presId="urn:microsoft.com/office/officeart/2008/layout/VerticalCircleList"/>
    <dgm:cxn modelId="{146B14DA-FF91-40AD-8416-3BCF68B9028A}" srcId="{41DC08E9-8CD5-4CC9-BBEF-3E34D4FC5B81}" destId="{7A7320E0-88E9-4FF3-99FE-C95EA927FFFA}" srcOrd="1" destOrd="0" parTransId="{F2F25ED4-1CBB-4AE5-9996-941856B87223}" sibTransId="{AE4596AA-BFA8-4356-A506-598BDDEC1B93}"/>
    <dgm:cxn modelId="{B0CD2E0C-63BA-46E0-B46B-2112F6A8FD63}" type="presOf" srcId="{41DC08E9-8CD5-4CC9-BBEF-3E34D4FC5B81}" destId="{FC721481-C127-40DA-9CCE-AB4A4A4BE2BB}" srcOrd="0" destOrd="0" presId="urn:microsoft.com/office/officeart/2008/layout/VerticalCircleList"/>
    <dgm:cxn modelId="{71B253A5-335B-417B-AC12-94390811AC3A}" srcId="{41DC08E9-8CD5-4CC9-BBEF-3E34D4FC5B81}" destId="{5A8B2E8B-5547-4A42-B1E2-893E86BA8A79}" srcOrd="2" destOrd="0" parTransId="{E5605CE1-73F6-4572-BBD5-0BFEB37ED007}" sibTransId="{C0AC4DEE-CBBF-4B33-B664-B87E824659E4}"/>
    <dgm:cxn modelId="{588AA2CA-9CB3-4C10-B663-AD13008C71A1}" srcId="{41DC08E9-8CD5-4CC9-BBEF-3E34D4FC5B81}" destId="{CC3C6AFF-B228-4E3C-81EF-7DCE91311B03}" srcOrd="0" destOrd="0" parTransId="{CFD3713F-721B-455F-A18A-A52EAC848E79}" sibTransId="{C143CE26-8201-40AB-BB3F-6113670DDB4E}"/>
    <dgm:cxn modelId="{44C28E05-C5A2-4FAE-81C3-C9E068C793D4}" type="presOf" srcId="{7A7320E0-88E9-4FF3-99FE-C95EA927FFFA}" destId="{B0BF5423-FABD-4774-A480-4B1E01F8D621}" srcOrd="0" destOrd="0" presId="urn:microsoft.com/office/officeart/2008/layout/VerticalCircleList"/>
    <dgm:cxn modelId="{15B6DD28-A7C9-4A58-94BC-38FA75A06EFC}" type="presParOf" srcId="{FC721481-C127-40DA-9CCE-AB4A4A4BE2BB}" destId="{F405D9F9-3EFE-435A-AAA9-4592EEC4A9FB}" srcOrd="0" destOrd="0" presId="urn:microsoft.com/office/officeart/2008/layout/VerticalCircleList"/>
    <dgm:cxn modelId="{74B06755-BD70-41CA-A499-E0FE624A1420}" type="presParOf" srcId="{F405D9F9-3EFE-435A-AAA9-4592EEC4A9FB}" destId="{B38374F4-E901-4F8D-A1F6-35ECF1E18EB7}" srcOrd="0" destOrd="0" presId="urn:microsoft.com/office/officeart/2008/layout/VerticalCircleList"/>
    <dgm:cxn modelId="{97620FE2-FF71-40AD-955C-A9E34E8A0AA1}" type="presParOf" srcId="{F405D9F9-3EFE-435A-AAA9-4592EEC4A9FB}" destId="{1E399469-FBB2-46D7-B981-89C3FD2F8BAA}" srcOrd="1" destOrd="0" presId="urn:microsoft.com/office/officeart/2008/layout/VerticalCircleList"/>
    <dgm:cxn modelId="{28E441A4-760C-4406-8B79-739C1993B0A0}" type="presParOf" srcId="{F405D9F9-3EFE-435A-AAA9-4592EEC4A9FB}" destId="{5143A2C4-CFD7-403B-B2FF-87DF5E0D39D8}" srcOrd="2" destOrd="0" presId="urn:microsoft.com/office/officeart/2008/layout/VerticalCircleList"/>
    <dgm:cxn modelId="{0F082B6E-0A87-4482-B1B4-5C00AE2C3DE0}" type="presParOf" srcId="{FC721481-C127-40DA-9CCE-AB4A4A4BE2BB}" destId="{463B5F21-A8D3-4DB5-855E-14E58865F799}" srcOrd="1" destOrd="0" presId="urn:microsoft.com/office/officeart/2008/layout/VerticalCircleList"/>
    <dgm:cxn modelId="{00675248-DF0F-4442-A326-BB7DC7DD00B0}" type="presParOf" srcId="{463B5F21-A8D3-4DB5-855E-14E58865F799}" destId="{6C8CE638-413A-453F-B94D-7F2713C9BF09}" srcOrd="0" destOrd="0" presId="urn:microsoft.com/office/officeart/2008/layout/VerticalCircleList"/>
    <dgm:cxn modelId="{A4ECC0AA-29E4-485A-9B59-F1F7A02918B8}" type="presParOf" srcId="{463B5F21-A8D3-4DB5-855E-14E58865F799}" destId="{93A066E9-EC42-4F38-9234-09AD9DFCBC7F}" srcOrd="1" destOrd="0" presId="urn:microsoft.com/office/officeart/2008/layout/VerticalCircleList"/>
    <dgm:cxn modelId="{ECE0AF31-D923-4031-8B11-E60A18C395CF}" type="presParOf" srcId="{463B5F21-A8D3-4DB5-855E-14E58865F799}" destId="{B0BF5423-FABD-4774-A480-4B1E01F8D621}" srcOrd="2" destOrd="0" presId="urn:microsoft.com/office/officeart/2008/layout/VerticalCircleList"/>
    <dgm:cxn modelId="{90126F2A-2625-420B-8551-BA5A4548E119}" type="presParOf" srcId="{FC721481-C127-40DA-9CCE-AB4A4A4BE2BB}" destId="{CC61B9AD-686F-41C0-A54D-179FBEA08639}" srcOrd="2" destOrd="0" presId="urn:microsoft.com/office/officeart/2008/layout/VerticalCircleList"/>
    <dgm:cxn modelId="{E9AE9052-F4B3-4AAF-AC8B-56E096B43CA8}" type="presParOf" srcId="{CC61B9AD-686F-41C0-A54D-179FBEA08639}" destId="{A48E0E10-6606-4483-91A4-EBEA6EA0B0D9}" srcOrd="0" destOrd="0" presId="urn:microsoft.com/office/officeart/2008/layout/VerticalCircleList"/>
    <dgm:cxn modelId="{FBE116CA-731A-467E-BFAB-DFC4B3F2EC7B}" type="presParOf" srcId="{CC61B9AD-686F-41C0-A54D-179FBEA08639}" destId="{839F6554-4014-4367-AAFC-27036F136590}" srcOrd="1" destOrd="0" presId="urn:microsoft.com/office/officeart/2008/layout/VerticalCircleList"/>
    <dgm:cxn modelId="{23B5579B-C277-4889-A424-9259F82ECD27}" type="presParOf" srcId="{CC61B9AD-686F-41C0-A54D-179FBEA08639}" destId="{48732513-9F61-497E-82D0-907C5A912A0A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2A8BB4-038F-4097-9B24-C62F96D9460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43093D-7EDE-49AB-B383-7DD862CDF251}">
      <dgm:prSet phldrT="[Текст]" custT="1"/>
      <dgm:spPr/>
      <dgm:t>
        <a:bodyPr/>
        <a:lstStyle/>
        <a:p>
          <a:r>
            <a:rPr lang="ru-RU" sz="1800" dirty="0" smtClean="0"/>
            <a:t>Налоговые доходы</a:t>
          </a:r>
          <a:endParaRPr lang="ru-RU" sz="1800" dirty="0"/>
        </a:p>
      </dgm:t>
    </dgm:pt>
    <dgm:pt modelId="{A768A692-F8F7-46DC-BC5B-FB7E0BF07E20}" type="parTrans" cxnId="{B7CCD8D4-118D-4ADD-8AA7-6E76B7481B9E}">
      <dgm:prSet/>
      <dgm:spPr/>
      <dgm:t>
        <a:bodyPr/>
        <a:lstStyle/>
        <a:p>
          <a:endParaRPr lang="ru-RU" sz="1200"/>
        </a:p>
      </dgm:t>
    </dgm:pt>
    <dgm:pt modelId="{F89F0E48-1E82-4FA6-9CE1-E821170BA31D}" type="sibTrans" cxnId="{B7CCD8D4-118D-4ADD-8AA7-6E76B7481B9E}">
      <dgm:prSet/>
      <dgm:spPr/>
      <dgm:t>
        <a:bodyPr/>
        <a:lstStyle/>
        <a:p>
          <a:endParaRPr lang="ru-RU" sz="1200"/>
        </a:p>
      </dgm:t>
    </dgm:pt>
    <dgm:pt modelId="{25A0051D-0110-4926-9DF5-14E732B9BA52}">
      <dgm:prSet phldrT="[Текст]" custT="1"/>
      <dgm:spPr/>
      <dgm:t>
        <a:bodyPr/>
        <a:lstStyle/>
        <a:p>
          <a:r>
            <a:rPr lang="ru-RU" sz="1800" dirty="0" smtClean="0"/>
            <a:t>Поступления от уплаты налогов и сборов, установленных Налоговым кодексом РФ (налоги на прибыль, доходы; налоги на товары (работы, услуги); налоги на совокупный доход; налоги на имущество; </a:t>
          </a:r>
          <a:r>
            <a:rPr lang="ru-RU" sz="1800" dirty="0" err="1" smtClean="0"/>
            <a:t>гос.пошлина</a:t>
          </a:r>
          <a:r>
            <a:rPr lang="ru-RU" sz="1800" dirty="0" smtClean="0"/>
            <a:t>)</a:t>
          </a:r>
          <a:endParaRPr lang="ru-RU" sz="1800" dirty="0"/>
        </a:p>
      </dgm:t>
    </dgm:pt>
    <dgm:pt modelId="{BD596411-B9FF-4FC7-A8B8-A19A2C68FF56}" type="parTrans" cxnId="{8CDFA28D-FF98-4FC6-99F5-5558B344A96F}">
      <dgm:prSet/>
      <dgm:spPr/>
      <dgm:t>
        <a:bodyPr/>
        <a:lstStyle/>
        <a:p>
          <a:endParaRPr lang="ru-RU" sz="1200"/>
        </a:p>
      </dgm:t>
    </dgm:pt>
    <dgm:pt modelId="{EACB39B7-593B-457B-95BF-EBB17B6FE317}" type="sibTrans" cxnId="{8CDFA28D-FF98-4FC6-99F5-5558B344A96F}">
      <dgm:prSet/>
      <dgm:spPr/>
      <dgm:t>
        <a:bodyPr/>
        <a:lstStyle/>
        <a:p>
          <a:endParaRPr lang="ru-RU" sz="1200"/>
        </a:p>
      </dgm:t>
    </dgm:pt>
    <dgm:pt modelId="{8DD844D7-9CF6-43AC-9FBB-332AF04D5733}">
      <dgm:prSet phldrT="[Текст]" custT="1"/>
      <dgm:spPr/>
      <dgm:t>
        <a:bodyPr/>
        <a:lstStyle/>
        <a:p>
          <a:r>
            <a:rPr lang="ru-RU" sz="1800" dirty="0" smtClean="0"/>
            <a:t>Неналоговые доходы</a:t>
          </a:r>
          <a:endParaRPr lang="ru-RU" sz="1800" dirty="0"/>
        </a:p>
      </dgm:t>
    </dgm:pt>
    <dgm:pt modelId="{72D228BD-D806-4D83-941F-1F4EE8334EBF}" type="parTrans" cxnId="{4B508E99-DA00-448E-8D9E-D538D4C61A8F}">
      <dgm:prSet/>
      <dgm:spPr/>
      <dgm:t>
        <a:bodyPr/>
        <a:lstStyle/>
        <a:p>
          <a:endParaRPr lang="ru-RU" sz="1200"/>
        </a:p>
      </dgm:t>
    </dgm:pt>
    <dgm:pt modelId="{03071F39-BF9C-4069-B46C-EB8E678ECC0C}" type="sibTrans" cxnId="{4B508E99-DA00-448E-8D9E-D538D4C61A8F}">
      <dgm:prSet/>
      <dgm:spPr/>
      <dgm:t>
        <a:bodyPr/>
        <a:lstStyle/>
        <a:p>
          <a:endParaRPr lang="ru-RU" sz="1200"/>
        </a:p>
      </dgm:t>
    </dgm:pt>
    <dgm:pt modelId="{1A23743F-1038-4CF1-8946-8F9FB0346FCF}">
      <dgm:prSet phldrT="[Текст]" custT="1"/>
      <dgm:spPr/>
      <dgm:t>
        <a:bodyPr/>
        <a:lstStyle/>
        <a:p>
          <a:r>
            <a:rPr lang="ru-RU" sz="1800" b="0" i="0" dirty="0" smtClean="0"/>
            <a:t>Поступления от уплаты пошлин, сборов, установленных законодательством РФ</a:t>
          </a:r>
          <a:r>
            <a:rPr lang="ru-RU" sz="1800" b="0" dirty="0" smtClean="0"/>
            <a:t/>
          </a:r>
          <a:br>
            <a:rPr lang="ru-RU" sz="1800" b="0" dirty="0" smtClean="0"/>
          </a:br>
          <a:r>
            <a:rPr lang="ru-RU" sz="1800" b="0" dirty="0" smtClean="0"/>
            <a:t>(д</a:t>
          </a:r>
          <a:r>
            <a:rPr lang="ru-RU" sz="1800" dirty="0" smtClean="0"/>
            <a:t>оходы от использования муниципального имущества, плата за негативное воздействие на окружающую среду, штрафы за нарушение законодательства и др.)</a:t>
          </a:r>
          <a:endParaRPr lang="ru-RU" sz="1800" dirty="0"/>
        </a:p>
      </dgm:t>
    </dgm:pt>
    <dgm:pt modelId="{9260650C-05D9-45F7-A579-33953DB6667F}" type="parTrans" cxnId="{3875E663-F3D1-472B-AB1D-4BD7FA0AE848}">
      <dgm:prSet/>
      <dgm:spPr/>
      <dgm:t>
        <a:bodyPr/>
        <a:lstStyle/>
        <a:p>
          <a:endParaRPr lang="ru-RU" sz="1200"/>
        </a:p>
      </dgm:t>
    </dgm:pt>
    <dgm:pt modelId="{2523BBF8-89B4-473B-85F4-21C9052C06DC}" type="sibTrans" cxnId="{3875E663-F3D1-472B-AB1D-4BD7FA0AE848}">
      <dgm:prSet/>
      <dgm:spPr/>
      <dgm:t>
        <a:bodyPr/>
        <a:lstStyle/>
        <a:p>
          <a:endParaRPr lang="ru-RU" sz="1200"/>
        </a:p>
      </dgm:t>
    </dgm:pt>
    <dgm:pt modelId="{51C02FE2-8EE6-43B8-AC87-71EE507CB798}">
      <dgm:prSet phldrT="[Текст]" custT="1"/>
      <dgm:spPr/>
      <dgm:t>
        <a:bodyPr/>
        <a:lstStyle/>
        <a:p>
          <a:r>
            <a:rPr lang="ru-RU" sz="1800" dirty="0" smtClean="0"/>
            <a:t>Безвозмездные поступления</a:t>
          </a:r>
          <a:endParaRPr lang="ru-RU" sz="1800" dirty="0"/>
        </a:p>
      </dgm:t>
    </dgm:pt>
    <dgm:pt modelId="{F368ED1B-87B8-4408-999F-AD957FB5F671}" type="parTrans" cxnId="{3319D60F-B70A-4FB7-8979-5AD33D3D9B26}">
      <dgm:prSet/>
      <dgm:spPr/>
      <dgm:t>
        <a:bodyPr/>
        <a:lstStyle/>
        <a:p>
          <a:endParaRPr lang="ru-RU" sz="1200"/>
        </a:p>
      </dgm:t>
    </dgm:pt>
    <dgm:pt modelId="{E5C4D5AE-6AD7-42DC-9870-DA1B0BEB930C}" type="sibTrans" cxnId="{3319D60F-B70A-4FB7-8979-5AD33D3D9B26}">
      <dgm:prSet/>
      <dgm:spPr/>
      <dgm:t>
        <a:bodyPr/>
        <a:lstStyle/>
        <a:p>
          <a:endParaRPr lang="ru-RU" sz="1200"/>
        </a:p>
      </dgm:t>
    </dgm:pt>
    <dgm:pt modelId="{56D0B8AA-5235-4C36-B841-8F3F8FBD5866}">
      <dgm:prSet phldrT="[Текст]" custT="1"/>
      <dgm:spPr/>
      <dgm:t>
        <a:bodyPr/>
        <a:lstStyle/>
        <a:p>
          <a:r>
            <a:rPr lang="ru-RU" sz="1800" dirty="0" smtClean="0"/>
            <a:t>Поступления от других бюджетов бюджетной системы, граждан и организаций (межбюджетные трансферты в виде дотаций, субвенций, субсидий, иных межбюджетных трансфертов, поступления от юридических и физических лиц, кроме налоговых и неналоговых доходов)</a:t>
          </a:r>
          <a:endParaRPr lang="ru-RU" sz="1800" dirty="0"/>
        </a:p>
      </dgm:t>
    </dgm:pt>
    <dgm:pt modelId="{94B11809-2E62-4A56-916D-701C552A30EA}" type="parTrans" cxnId="{4E260B11-C5E0-4A1C-95AE-6CDBD6D7B9B9}">
      <dgm:prSet/>
      <dgm:spPr/>
      <dgm:t>
        <a:bodyPr/>
        <a:lstStyle/>
        <a:p>
          <a:endParaRPr lang="ru-RU" sz="1200"/>
        </a:p>
      </dgm:t>
    </dgm:pt>
    <dgm:pt modelId="{28F9A2A6-5D1C-47CC-BDCF-670955C834D6}" type="sibTrans" cxnId="{4E260B11-C5E0-4A1C-95AE-6CDBD6D7B9B9}">
      <dgm:prSet/>
      <dgm:spPr/>
      <dgm:t>
        <a:bodyPr/>
        <a:lstStyle/>
        <a:p>
          <a:endParaRPr lang="ru-RU" sz="1200"/>
        </a:p>
      </dgm:t>
    </dgm:pt>
    <dgm:pt modelId="{E28F8C2B-F2F9-4EB8-97B0-7B9D38698251}" type="pres">
      <dgm:prSet presAssocID="{CB2A8BB4-038F-4097-9B24-C62F96D946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D0F3DF-8299-4663-A620-F8FB21CD86C5}" type="pres">
      <dgm:prSet presAssocID="{4943093D-7EDE-49AB-B383-7DD862CDF251}" presName="composite" presStyleCnt="0"/>
      <dgm:spPr/>
    </dgm:pt>
    <dgm:pt modelId="{07CEA911-3784-4903-9AC2-A57F248F49E5}" type="pres">
      <dgm:prSet presAssocID="{4943093D-7EDE-49AB-B383-7DD862CDF251}" presName="parTx" presStyleLbl="alignNode1" presStyleIdx="0" presStyleCnt="3" custScaleY="100000" custLinFactNeighborX="144" custLinFactNeighborY="-16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B7F66-5977-4C96-A739-92E36C1E14BB}" type="pres">
      <dgm:prSet presAssocID="{4943093D-7EDE-49AB-B383-7DD862CDF25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98198-CF1A-49A2-9347-6203D0DEC10E}" type="pres">
      <dgm:prSet presAssocID="{F89F0E48-1E82-4FA6-9CE1-E821170BA31D}" presName="space" presStyleCnt="0"/>
      <dgm:spPr/>
    </dgm:pt>
    <dgm:pt modelId="{61A840DB-64B4-43E3-B613-F6D95457F760}" type="pres">
      <dgm:prSet presAssocID="{8DD844D7-9CF6-43AC-9FBB-332AF04D5733}" presName="composite" presStyleCnt="0"/>
      <dgm:spPr/>
    </dgm:pt>
    <dgm:pt modelId="{98D62A35-5FEE-42D6-A70A-B284448D3652}" type="pres">
      <dgm:prSet presAssocID="{8DD844D7-9CF6-43AC-9FBB-332AF04D5733}" presName="parTx" presStyleLbl="alignNode1" presStyleIdx="1" presStyleCnt="3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D0D34-5E90-47AA-8990-A7D4BB480C61}" type="pres">
      <dgm:prSet presAssocID="{8DD844D7-9CF6-43AC-9FBB-332AF04D573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A7B882-1B0B-43EE-807F-951D5DC210EA}" type="pres">
      <dgm:prSet presAssocID="{03071F39-BF9C-4069-B46C-EB8E678ECC0C}" presName="space" presStyleCnt="0"/>
      <dgm:spPr/>
    </dgm:pt>
    <dgm:pt modelId="{8D724E80-3E4B-4EC8-B86C-28E517971C6C}" type="pres">
      <dgm:prSet presAssocID="{51C02FE2-8EE6-43B8-AC87-71EE507CB798}" presName="composite" presStyleCnt="0"/>
      <dgm:spPr/>
    </dgm:pt>
    <dgm:pt modelId="{F3B0A067-E12B-4CCC-921C-984ED8E142E8}" type="pres">
      <dgm:prSet presAssocID="{51C02FE2-8EE6-43B8-AC87-71EE507CB79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4A1AC-688F-4604-B0ED-F6D909F56131}" type="pres">
      <dgm:prSet presAssocID="{51C02FE2-8EE6-43B8-AC87-71EE507CB79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9E09A5-EAB5-4094-8569-7A8F1F398C5B}" type="presOf" srcId="{56D0B8AA-5235-4C36-B841-8F3F8FBD5866}" destId="{E8A4A1AC-688F-4604-B0ED-F6D909F56131}" srcOrd="0" destOrd="0" presId="urn:microsoft.com/office/officeart/2005/8/layout/hList1"/>
    <dgm:cxn modelId="{8CDFA28D-FF98-4FC6-99F5-5558B344A96F}" srcId="{4943093D-7EDE-49AB-B383-7DD862CDF251}" destId="{25A0051D-0110-4926-9DF5-14E732B9BA52}" srcOrd="0" destOrd="0" parTransId="{BD596411-B9FF-4FC7-A8B8-A19A2C68FF56}" sibTransId="{EACB39B7-593B-457B-95BF-EBB17B6FE317}"/>
    <dgm:cxn modelId="{3875E663-F3D1-472B-AB1D-4BD7FA0AE848}" srcId="{8DD844D7-9CF6-43AC-9FBB-332AF04D5733}" destId="{1A23743F-1038-4CF1-8946-8F9FB0346FCF}" srcOrd="0" destOrd="0" parTransId="{9260650C-05D9-45F7-A579-33953DB6667F}" sibTransId="{2523BBF8-89B4-473B-85F4-21C9052C06DC}"/>
    <dgm:cxn modelId="{7C49B825-5BBB-4C72-B8D2-C5F1C9C019C1}" type="presOf" srcId="{25A0051D-0110-4926-9DF5-14E732B9BA52}" destId="{BEAB7F66-5977-4C96-A739-92E36C1E14BB}" srcOrd="0" destOrd="0" presId="urn:microsoft.com/office/officeart/2005/8/layout/hList1"/>
    <dgm:cxn modelId="{4B508E99-DA00-448E-8D9E-D538D4C61A8F}" srcId="{CB2A8BB4-038F-4097-9B24-C62F96D94607}" destId="{8DD844D7-9CF6-43AC-9FBB-332AF04D5733}" srcOrd="1" destOrd="0" parTransId="{72D228BD-D806-4D83-941F-1F4EE8334EBF}" sibTransId="{03071F39-BF9C-4069-B46C-EB8E678ECC0C}"/>
    <dgm:cxn modelId="{C7F7672C-A97E-4291-89FB-B6529567F0A8}" type="presOf" srcId="{8DD844D7-9CF6-43AC-9FBB-332AF04D5733}" destId="{98D62A35-5FEE-42D6-A70A-B284448D3652}" srcOrd="0" destOrd="0" presId="urn:microsoft.com/office/officeart/2005/8/layout/hList1"/>
    <dgm:cxn modelId="{4E260B11-C5E0-4A1C-95AE-6CDBD6D7B9B9}" srcId="{51C02FE2-8EE6-43B8-AC87-71EE507CB798}" destId="{56D0B8AA-5235-4C36-B841-8F3F8FBD5866}" srcOrd="0" destOrd="0" parTransId="{94B11809-2E62-4A56-916D-701C552A30EA}" sibTransId="{28F9A2A6-5D1C-47CC-BDCF-670955C834D6}"/>
    <dgm:cxn modelId="{3319D60F-B70A-4FB7-8979-5AD33D3D9B26}" srcId="{CB2A8BB4-038F-4097-9B24-C62F96D94607}" destId="{51C02FE2-8EE6-43B8-AC87-71EE507CB798}" srcOrd="2" destOrd="0" parTransId="{F368ED1B-87B8-4408-999F-AD957FB5F671}" sibTransId="{E5C4D5AE-6AD7-42DC-9870-DA1B0BEB930C}"/>
    <dgm:cxn modelId="{D2B53203-3A15-4F45-9BFF-607C9AFEDC0E}" type="presOf" srcId="{CB2A8BB4-038F-4097-9B24-C62F96D94607}" destId="{E28F8C2B-F2F9-4EB8-97B0-7B9D38698251}" srcOrd="0" destOrd="0" presId="urn:microsoft.com/office/officeart/2005/8/layout/hList1"/>
    <dgm:cxn modelId="{1F5659FE-55B6-4FF4-AAD5-E2E8A8984667}" type="presOf" srcId="{51C02FE2-8EE6-43B8-AC87-71EE507CB798}" destId="{F3B0A067-E12B-4CCC-921C-984ED8E142E8}" srcOrd="0" destOrd="0" presId="urn:microsoft.com/office/officeart/2005/8/layout/hList1"/>
    <dgm:cxn modelId="{00180F8C-B2C1-43CC-9611-E03C6BA7F5D6}" type="presOf" srcId="{1A23743F-1038-4CF1-8946-8F9FB0346FCF}" destId="{065D0D34-5E90-47AA-8990-A7D4BB480C61}" srcOrd="0" destOrd="0" presId="urn:microsoft.com/office/officeart/2005/8/layout/hList1"/>
    <dgm:cxn modelId="{7CD68D13-57A5-4E4A-BE3D-202A20FA273A}" type="presOf" srcId="{4943093D-7EDE-49AB-B383-7DD862CDF251}" destId="{07CEA911-3784-4903-9AC2-A57F248F49E5}" srcOrd="0" destOrd="0" presId="urn:microsoft.com/office/officeart/2005/8/layout/hList1"/>
    <dgm:cxn modelId="{B7CCD8D4-118D-4ADD-8AA7-6E76B7481B9E}" srcId="{CB2A8BB4-038F-4097-9B24-C62F96D94607}" destId="{4943093D-7EDE-49AB-B383-7DD862CDF251}" srcOrd="0" destOrd="0" parTransId="{A768A692-F8F7-46DC-BC5B-FB7E0BF07E20}" sibTransId="{F89F0E48-1E82-4FA6-9CE1-E821170BA31D}"/>
    <dgm:cxn modelId="{63F127AD-3FBA-4286-9D74-94F6B8E35A96}" type="presParOf" srcId="{E28F8C2B-F2F9-4EB8-97B0-7B9D38698251}" destId="{A5D0F3DF-8299-4663-A620-F8FB21CD86C5}" srcOrd="0" destOrd="0" presId="urn:microsoft.com/office/officeart/2005/8/layout/hList1"/>
    <dgm:cxn modelId="{80B3BA32-2976-4806-8207-0602BC553555}" type="presParOf" srcId="{A5D0F3DF-8299-4663-A620-F8FB21CD86C5}" destId="{07CEA911-3784-4903-9AC2-A57F248F49E5}" srcOrd="0" destOrd="0" presId="urn:microsoft.com/office/officeart/2005/8/layout/hList1"/>
    <dgm:cxn modelId="{8B5AFBFF-F750-4687-A026-B64C85DD7A19}" type="presParOf" srcId="{A5D0F3DF-8299-4663-A620-F8FB21CD86C5}" destId="{BEAB7F66-5977-4C96-A739-92E36C1E14BB}" srcOrd="1" destOrd="0" presId="urn:microsoft.com/office/officeart/2005/8/layout/hList1"/>
    <dgm:cxn modelId="{1AE3ED88-AE6A-4658-AE00-828C9A470858}" type="presParOf" srcId="{E28F8C2B-F2F9-4EB8-97B0-7B9D38698251}" destId="{A9998198-CF1A-49A2-9347-6203D0DEC10E}" srcOrd="1" destOrd="0" presId="urn:microsoft.com/office/officeart/2005/8/layout/hList1"/>
    <dgm:cxn modelId="{F0C76CF4-2444-4537-A0F3-20F7004CDAE5}" type="presParOf" srcId="{E28F8C2B-F2F9-4EB8-97B0-7B9D38698251}" destId="{61A840DB-64B4-43E3-B613-F6D95457F760}" srcOrd="2" destOrd="0" presId="urn:microsoft.com/office/officeart/2005/8/layout/hList1"/>
    <dgm:cxn modelId="{5F232229-BFCD-40A9-9E2A-B926FA2CA3A1}" type="presParOf" srcId="{61A840DB-64B4-43E3-B613-F6D95457F760}" destId="{98D62A35-5FEE-42D6-A70A-B284448D3652}" srcOrd="0" destOrd="0" presId="urn:microsoft.com/office/officeart/2005/8/layout/hList1"/>
    <dgm:cxn modelId="{38990BB4-6CF9-4B31-BA08-9EFF1C1AF34C}" type="presParOf" srcId="{61A840DB-64B4-43E3-B613-F6D95457F760}" destId="{065D0D34-5E90-47AA-8990-A7D4BB480C61}" srcOrd="1" destOrd="0" presId="urn:microsoft.com/office/officeart/2005/8/layout/hList1"/>
    <dgm:cxn modelId="{A378D882-F10A-4624-AC0C-8942DE9D5419}" type="presParOf" srcId="{E28F8C2B-F2F9-4EB8-97B0-7B9D38698251}" destId="{6FA7B882-1B0B-43EE-807F-951D5DC210EA}" srcOrd="3" destOrd="0" presId="urn:microsoft.com/office/officeart/2005/8/layout/hList1"/>
    <dgm:cxn modelId="{EBCE63DC-EB16-48C0-935E-81DCE845B083}" type="presParOf" srcId="{E28F8C2B-F2F9-4EB8-97B0-7B9D38698251}" destId="{8D724E80-3E4B-4EC8-B86C-28E517971C6C}" srcOrd="4" destOrd="0" presId="urn:microsoft.com/office/officeart/2005/8/layout/hList1"/>
    <dgm:cxn modelId="{00285A99-A8A1-4BD5-B9E3-40F05ED351D2}" type="presParOf" srcId="{8D724E80-3E4B-4EC8-B86C-28E517971C6C}" destId="{F3B0A067-E12B-4CCC-921C-984ED8E142E8}" srcOrd="0" destOrd="0" presId="urn:microsoft.com/office/officeart/2005/8/layout/hList1"/>
    <dgm:cxn modelId="{5EEA4E3A-C182-4AA4-9000-26602B4AA03D}" type="presParOf" srcId="{8D724E80-3E4B-4EC8-B86C-28E517971C6C}" destId="{E8A4A1AC-688F-4604-B0ED-F6D909F5613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33DE3E-5CB9-4BB8-85BF-03396645D33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190A88B8-212A-419A-93BA-8F481A727E22}">
      <dgm:prSet phldrT="[Текст]"/>
      <dgm:spPr/>
      <dgm:t>
        <a:bodyPr/>
        <a:lstStyle/>
        <a:p>
          <a:r>
            <a:rPr lang="ru-RU" dirty="0" smtClean="0"/>
            <a:t>Создание безопасных и благоприятных условий проживания граждан, нанимателей жилых помещений.</a:t>
          </a:r>
        </a:p>
        <a:p>
          <a:r>
            <a:rPr lang="ru-RU" dirty="0" smtClean="0"/>
            <a:t>Снижение износа и продление срока службы помещений</a:t>
          </a:r>
          <a:endParaRPr lang="ru-RU" dirty="0"/>
        </a:p>
      </dgm:t>
    </dgm:pt>
    <dgm:pt modelId="{D118BD64-E186-4FD8-88FA-58FADE783392}" type="parTrans" cxnId="{5E9E1126-6F07-4BCE-8CA2-67AF9BD2CB78}">
      <dgm:prSet/>
      <dgm:spPr/>
      <dgm:t>
        <a:bodyPr/>
        <a:lstStyle/>
        <a:p>
          <a:endParaRPr lang="ru-RU"/>
        </a:p>
      </dgm:t>
    </dgm:pt>
    <dgm:pt modelId="{F72FA133-F24F-44D7-9408-DA47ED0CC240}" type="sibTrans" cxnId="{5E9E1126-6F07-4BCE-8CA2-67AF9BD2CB78}">
      <dgm:prSet/>
      <dgm:spPr/>
      <dgm:t>
        <a:bodyPr/>
        <a:lstStyle/>
        <a:p>
          <a:endParaRPr lang="ru-RU"/>
        </a:p>
      </dgm:t>
    </dgm:pt>
    <dgm:pt modelId="{AAB4006C-AB13-4FAB-9045-5FB2A286E4B6}">
      <dgm:prSet phldrT="[Текст]"/>
      <dgm:spPr/>
      <dgm:t>
        <a:bodyPr/>
        <a:lstStyle/>
        <a:p>
          <a:r>
            <a:rPr lang="ru-RU" dirty="0" smtClean="0"/>
            <a:t>Повышение уровня благоустройства территорий Суоярвского муниципального округа</a:t>
          </a:r>
          <a:endParaRPr lang="ru-RU" dirty="0"/>
        </a:p>
      </dgm:t>
    </dgm:pt>
    <dgm:pt modelId="{7ED527D0-7082-47E1-8918-2AD7AFBB4953}" type="parTrans" cxnId="{20BE38B6-6905-4DF6-AD0F-F7F21154673E}">
      <dgm:prSet/>
      <dgm:spPr/>
      <dgm:t>
        <a:bodyPr/>
        <a:lstStyle/>
        <a:p>
          <a:endParaRPr lang="ru-RU"/>
        </a:p>
      </dgm:t>
    </dgm:pt>
    <dgm:pt modelId="{117D5AC1-B29D-4B7D-BCB5-6462AD2012F7}" type="sibTrans" cxnId="{20BE38B6-6905-4DF6-AD0F-F7F21154673E}">
      <dgm:prSet/>
      <dgm:spPr/>
      <dgm:t>
        <a:bodyPr/>
        <a:lstStyle/>
        <a:p>
          <a:endParaRPr lang="ru-RU"/>
        </a:p>
      </dgm:t>
    </dgm:pt>
    <dgm:pt modelId="{7C01D19A-5A2B-42E2-8ED6-1B66301676E4}">
      <dgm:prSet phldrT="[Текст]"/>
      <dgm:spPr/>
      <dgm:t>
        <a:bodyPr/>
        <a:lstStyle/>
        <a:p>
          <a:r>
            <a:rPr lang="ru-RU" dirty="0" smtClean="0"/>
            <a:t>Подготовка объектов жизнеобеспечения и жилищного фонда к функционированию в отопительные периоды</a:t>
          </a:r>
          <a:endParaRPr lang="ru-RU" dirty="0"/>
        </a:p>
      </dgm:t>
    </dgm:pt>
    <dgm:pt modelId="{CDCDF365-B373-4127-90D1-B5340BC86E84}" type="parTrans" cxnId="{4E4ADDB0-706E-4F8E-BFA6-C08DF6FC001E}">
      <dgm:prSet/>
      <dgm:spPr/>
      <dgm:t>
        <a:bodyPr/>
        <a:lstStyle/>
        <a:p>
          <a:endParaRPr lang="ru-RU"/>
        </a:p>
      </dgm:t>
    </dgm:pt>
    <dgm:pt modelId="{179C2D7B-D196-4F9C-A527-FA9BEED9974C}" type="sibTrans" cxnId="{4E4ADDB0-706E-4F8E-BFA6-C08DF6FC001E}">
      <dgm:prSet/>
      <dgm:spPr/>
      <dgm:t>
        <a:bodyPr/>
        <a:lstStyle/>
        <a:p>
          <a:endParaRPr lang="ru-RU"/>
        </a:p>
      </dgm:t>
    </dgm:pt>
    <dgm:pt modelId="{B117C3E4-534D-4C61-BC70-5692BA3539C8}" type="pres">
      <dgm:prSet presAssocID="{C533DE3E-5CB9-4BB8-85BF-03396645D33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F96DA8B-7D63-4B38-B367-3A70EE77A8D3}" type="pres">
      <dgm:prSet presAssocID="{C533DE3E-5CB9-4BB8-85BF-03396645D33E}" presName="Name1" presStyleCnt="0"/>
      <dgm:spPr/>
    </dgm:pt>
    <dgm:pt modelId="{FAFD467D-0149-4D48-B0DC-5CE46B8A050F}" type="pres">
      <dgm:prSet presAssocID="{C533DE3E-5CB9-4BB8-85BF-03396645D33E}" presName="cycle" presStyleCnt="0"/>
      <dgm:spPr/>
    </dgm:pt>
    <dgm:pt modelId="{09A924CE-226D-47D2-B13F-67D947FFE80D}" type="pres">
      <dgm:prSet presAssocID="{C533DE3E-5CB9-4BB8-85BF-03396645D33E}" presName="srcNode" presStyleLbl="node1" presStyleIdx="0" presStyleCnt="3"/>
      <dgm:spPr/>
    </dgm:pt>
    <dgm:pt modelId="{99785CC6-25A9-4642-BB6E-30F7BDABF9D5}" type="pres">
      <dgm:prSet presAssocID="{C533DE3E-5CB9-4BB8-85BF-03396645D33E}" presName="conn" presStyleLbl="parChTrans1D2" presStyleIdx="0" presStyleCnt="1"/>
      <dgm:spPr/>
      <dgm:t>
        <a:bodyPr/>
        <a:lstStyle/>
        <a:p>
          <a:endParaRPr lang="ru-RU"/>
        </a:p>
      </dgm:t>
    </dgm:pt>
    <dgm:pt modelId="{91CF7FFF-991C-462C-8A6B-64E5F36D7537}" type="pres">
      <dgm:prSet presAssocID="{C533DE3E-5CB9-4BB8-85BF-03396645D33E}" presName="extraNode" presStyleLbl="node1" presStyleIdx="0" presStyleCnt="3"/>
      <dgm:spPr/>
    </dgm:pt>
    <dgm:pt modelId="{1355C399-67D9-4BEE-81F4-9B600B3DBCEA}" type="pres">
      <dgm:prSet presAssocID="{C533DE3E-5CB9-4BB8-85BF-03396645D33E}" presName="dstNode" presStyleLbl="node1" presStyleIdx="0" presStyleCnt="3"/>
      <dgm:spPr/>
    </dgm:pt>
    <dgm:pt modelId="{6E427CA0-91FE-487C-BDE1-CEB0B79F0CE3}" type="pres">
      <dgm:prSet presAssocID="{190A88B8-212A-419A-93BA-8F481A727E2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0ADE3-1AD6-4FAC-9456-A58DC39DCC67}" type="pres">
      <dgm:prSet presAssocID="{190A88B8-212A-419A-93BA-8F481A727E22}" presName="accent_1" presStyleCnt="0"/>
      <dgm:spPr/>
    </dgm:pt>
    <dgm:pt modelId="{BFF2D3B1-168A-4B0B-86D7-32D73E26253C}" type="pres">
      <dgm:prSet presAssocID="{190A88B8-212A-419A-93BA-8F481A727E22}" presName="accentRepeatNode" presStyleLbl="solidFgAcc1" presStyleIdx="0" presStyleCnt="3"/>
      <dgm:spPr/>
    </dgm:pt>
    <dgm:pt modelId="{39A3C19C-2ED4-499C-BD65-6C41768AF475}" type="pres">
      <dgm:prSet presAssocID="{AAB4006C-AB13-4FAB-9045-5FB2A286E4B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BEA65-F358-4395-9874-41DCDBC088D4}" type="pres">
      <dgm:prSet presAssocID="{AAB4006C-AB13-4FAB-9045-5FB2A286E4B6}" presName="accent_2" presStyleCnt="0"/>
      <dgm:spPr/>
    </dgm:pt>
    <dgm:pt modelId="{46BAA86C-376D-4955-9B39-B7C2434883B4}" type="pres">
      <dgm:prSet presAssocID="{AAB4006C-AB13-4FAB-9045-5FB2A286E4B6}" presName="accentRepeatNode" presStyleLbl="solidFgAcc1" presStyleIdx="1" presStyleCnt="3"/>
      <dgm:spPr/>
    </dgm:pt>
    <dgm:pt modelId="{41CC9FFE-970E-4F97-BBB3-10D1F29F4E33}" type="pres">
      <dgm:prSet presAssocID="{7C01D19A-5A2B-42E2-8ED6-1B66301676E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3DEAAD-9BBD-40F0-8798-D89E5F00E33B}" type="pres">
      <dgm:prSet presAssocID="{7C01D19A-5A2B-42E2-8ED6-1B66301676E4}" presName="accent_3" presStyleCnt="0"/>
      <dgm:spPr/>
    </dgm:pt>
    <dgm:pt modelId="{474DE7B9-A50F-4E81-A0E8-88B3A7A7005C}" type="pres">
      <dgm:prSet presAssocID="{7C01D19A-5A2B-42E2-8ED6-1B66301676E4}" presName="accentRepeatNode" presStyleLbl="solidFgAcc1" presStyleIdx="2" presStyleCnt="3"/>
      <dgm:spPr/>
    </dgm:pt>
  </dgm:ptLst>
  <dgm:cxnLst>
    <dgm:cxn modelId="{889993D4-5CCF-4573-B5EC-503A532E88AC}" type="presOf" srcId="{F72FA133-F24F-44D7-9408-DA47ED0CC240}" destId="{99785CC6-25A9-4642-BB6E-30F7BDABF9D5}" srcOrd="0" destOrd="0" presId="urn:microsoft.com/office/officeart/2008/layout/VerticalCurvedList"/>
    <dgm:cxn modelId="{958DA814-69B4-4107-93C8-203D33BC82C6}" type="presOf" srcId="{AAB4006C-AB13-4FAB-9045-5FB2A286E4B6}" destId="{39A3C19C-2ED4-499C-BD65-6C41768AF475}" srcOrd="0" destOrd="0" presId="urn:microsoft.com/office/officeart/2008/layout/VerticalCurvedList"/>
    <dgm:cxn modelId="{1203A528-86D7-46AB-AB4E-2BFB21F29616}" type="presOf" srcId="{190A88B8-212A-419A-93BA-8F481A727E22}" destId="{6E427CA0-91FE-487C-BDE1-CEB0B79F0CE3}" srcOrd="0" destOrd="0" presId="urn:microsoft.com/office/officeart/2008/layout/VerticalCurvedList"/>
    <dgm:cxn modelId="{4E4ADDB0-706E-4F8E-BFA6-C08DF6FC001E}" srcId="{C533DE3E-5CB9-4BB8-85BF-03396645D33E}" destId="{7C01D19A-5A2B-42E2-8ED6-1B66301676E4}" srcOrd="2" destOrd="0" parTransId="{CDCDF365-B373-4127-90D1-B5340BC86E84}" sibTransId="{179C2D7B-D196-4F9C-A527-FA9BEED9974C}"/>
    <dgm:cxn modelId="{5E9E1126-6F07-4BCE-8CA2-67AF9BD2CB78}" srcId="{C533DE3E-5CB9-4BB8-85BF-03396645D33E}" destId="{190A88B8-212A-419A-93BA-8F481A727E22}" srcOrd="0" destOrd="0" parTransId="{D118BD64-E186-4FD8-88FA-58FADE783392}" sibTransId="{F72FA133-F24F-44D7-9408-DA47ED0CC240}"/>
    <dgm:cxn modelId="{20BE38B6-6905-4DF6-AD0F-F7F21154673E}" srcId="{C533DE3E-5CB9-4BB8-85BF-03396645D33E}" destId="{AAB4006C-AB13-4FAB-9045-5FB2A286E4B6}" srcOrd="1" destOrd="0" parTransId="{7ED527D0-7082-47E1-8918-2AD7AFBB4953}" sibTransId="{117D5AC1-B29D-4B7D-BCB5-6462AD2012F7}"/>
    <dgm:cxn modelId="{303D0683-324B-452F-A8C9-09F018975B3F}" type="presOf" srcId="{7C01D19A-5A2B-42E2-8ED6-1B66301676E4}" destId="{41CC9FFE-970E-4F97-BBB3-10D1F29F4E33}" srcOrd="0" destOrd="0" presId="urn:microsoft.com/office/officeart/2008/layout/VerticalCurvedList"/>
    <dgm:cxn modelId="{37D09337-996C-4A56-9A0C-3CA3BC098296}" type="presOf" srcId="{C533DE3E-5CB9-4BB8-85BF-03396645D33E}" destId="{B117C3E4-534D-4C61-BC70-5692BA3539C8}" srcOrd="0" destOrd="0" presId="urn:microsoft.com/office/officeart/2008/layout/VerticalCurvedList"/>
    <dgm:cxn modelId="{60566315-1E90-4658-B827-19F53CA8C840}" type="presParOf" srcId="{B117C3E4-534D-4C61-BC70-5692BA3539C8}" destId="{3F96DA8B-7D63-4B38-B367-3A70EE77A8D3}" srcOrd="0" destOrd="0" presId="urn:microsoft.com/office/officeart/2008/layout/VerticalCurvedList"/>
    <dgm:cxn modelId="{40863090-7FCD-4D50-A6EB-3A963D80C51C}" type="presParOf" srcId="{3F96DA8B-7D63-4B38-B367-3A70EE77A8D3}" destId="{FAFD467D-0149-4D48-B0DC-5CE46B8A050F}" srcOrd="0" destOrd="0" presId="urn:microsoft.com/office/officeart/2008/layout/VerticalCurvedList"/>
    <dgm:cxn modelId="{C0A8C82A-165B-439B-BEB2-23385A10DC48}" type="presParOf" srcId="{FAFD467D-0149-4D48-B0DC-5CE46B8A050F}" destId="{09A924CE-226D-47D2-B13F-67D947FFE80D}" srcOrd="0" destOrd="0" presId="urn:microsoft.com/office/officeart/2008/layout/VerticalCurvedList"/>
    <dgm:cxn modelId="{63B12B8B-E93F-4AA4-AB1E-C51469A66857}" type="presParOf" srcId="{FAFD467D-0149-4D48-B0DC-5CE46B8A050F}" destId="{99785CC6-25A9-4642-BB6E-30F7BDABF9D5}" srcOrd="1" destOrd="0" presId="urn:microsoft.com/office/officeart/2008/layout/VerticalCurvedList"/>
    <dgm:cxn modelId="{804717B6-B9EB-4406-B45D-7A2987BBCAA2}" type="presParOf" srcId="{FAFD467D-0149-4D48-B0DC-5CE46B8A050F}" destId="{91CF7FFF-991C-462C-8A6B-64E5F36D7537}" srcOrd="2" destOrd="0" presId="urn:microsoft.com/office/officeart/2008/layout/VerticalCurvedList"/>
    <dgm:cxn modelId="{1EA4AA48-1560-4F59-AEBB-DCA8DFFB858E}" type="presParOf" srcId="{FAFD467D-0149-4D48-B0DC-5CE46B8A050F}" destId="{1355C399-67D9-4BEE-81F4-9B600B3DBCEA}" srcOrd="3" destOrd="0" presId="urn:microsoft.com/office/officeart/2008/layout/VerticalCurvedList"/>
    <dgm:cxn modelId="{47442278-A69C-4FF7-96D3-CDB7A0883826}" type="presParOf" srcId="{3F96DA8B-7D63-4B38-B367-3A70EE77A8D3}" destId="{6E427CA0-91FE-487C-BDE1-CEB0B79F0CE3}" srcOrd="1" destOrd="0" presId="urn:microsoft.com/office/officeart/2008/layout/VerticalCurvedList"/>
    <dgm:cxn modelId="{98DCCA0C-4036-4075-984E-0FFBDF6A9107}" type="presParOf" srcId="{3F96DA8B-7D63-4B38-B367-3A70EE77A8D3}" destId="{D700ADE3-1AD6-4FAC-9456-A58DC39DCC67}" srcOrd="2" destOrd="0" presId="urn:microsoft.com/office/officeart/2008/layout/VerticalCurvedList"/>
    <dgm:cxn modelId="{0F941A12-2557-4ADB-89F4-19D4BEA71307}" type="presParOf" srcId="{D700ADE3-1AD6-4FAC-9456-A58DC39DCC67}" destId="{BFF2D3B1-168A-4B0B-86D7-32D73E26253C}" srcOrd="0" destOrd="0" presId="urn:microsoft.com/office/officeart/2008/layout/VerticalCurvedList"/>
    <dgm:cxn modelId="{EEEBCF75-D6CE-4808-AA30-2285DF864A0D}" type="presParOf" srcId="{3F96DA8B-7D63-4B38-B367-3A70EE77A8D3}" destId="{39A3C19C-2ED4-499C-BD65-6C41768AF475}" srcOrd="3" destOrd="0" presId="urn:microsoft.com/office/officeart/2008/layout/VerticalCurvedList"/>
    <dgm:cxn modelId="{08134E11-5DE8-4E00-A05D-83DFD8958668}" type="presParOf" srcId="{3F96DA8B-7D63-4B38-B367-3A70EE77A8D3}" destId="{F91BEA65-F358-4395-9874-41DCDBC088D4}" srcOrd="4" destOrd="0" presId="urn:microsoft.com/office/officeart/2008/layout/VerticalCurvedList"/>
    <dgm:cxn modelId="{2A4BC03B-43A6-4B4E-99E8-FADCCE5DF4CF}" type="presParOf" srcId="{F91BEA65-F358-4395-9874-41DCDBC088D4}" destId="{46BAA86C-376D-4955-9B39-B7C2434883B4}" srcOrd="0" destOrd="0" presId="urn:microsoft.com/office/officeart/2008/layout/VerticalCurvedList"/>
    <dgm:cxn modelId="{91EF3349-596C-4CA3-8EF2-500DDFA61AC4}" type="presParOf" srcId="{3F96DA8B-7D63-4B38-B367-3A70EE77A8D3}" destId="{41CC9FFE-970E-4F97-BBB3-10D1F29F4E33}" srcOrd="5" destOrd="0" presId="urn:microsoft.com/office/officeart/2008/layout/VerticalCurvedList"/>
    <dgm:cxn modelId="{3DCB4779-D143-48D2-96D3-1146D6BD5B94}" type="presParOf" srcId="{3F96DA8B-7D63-4B38-B367-3A70EE77A8D3}" destId="{053DEAAD-9BBD-40F0-8798-D89E5F00E33B}" srcOrd="6" destOrd="0" presId="urn:microsoft.com/office/officeart/2008/layout/VerticalCurvedList"/>
    <dgm:cxn modelId="{7C272E56-985B-4BC8-A2A2-D86D5923EE3F}" type="presParOf" srcId="{053DEAAD-9BBD-40F0-8798-D89E5F00E33B}" destId="{474DE7B9-A50F-4E81-A0E8-88B3A7A700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1AD0C8-A5EA-4764-AA57-C4D64AD1B3E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5B70487-3FF0-4CD4-930A-DCDBC735C596}">
      <dgm:prSet phldrT="[Текст]"/>
      <dgm:spPr/>
      <dgm:t>
        <a:bodyPr/>
        <a:lstStyle/>
        <a:p>
          <a:r>
            <a:rPr lang="ru-RU" dirty="0" smtClean="0"/>
            <a:t>Улучшение предоставления потребителям услуг по теплоснабжению, водоснабжению и водоотведению</a:t>
          </a:r>
          <a:endParaRPr lang="ru-RU" dirty="0"/>
        </a:p>
      </dgm:t>
    </dgm:pt>
    <dgm:pt modelId="{FB96687C-2F7B-4662-92BA-AEE47760DCC2}" type="parTrans" cxnId="{4B10CAEA-E3BE-4E95-A86B-56209697FF2F}">
      <dgm:prSet/>
      <dgm:spPr/>
      <dgm:t>
        <a:bodyPr/>
        <a:lstStyle/>
        <a:p>
          <a:endParaRPr lang="ru-RU"/>
        </a:p>
      </dgm:t>
    </dgm:pt>
    <dgm:pt modelId="{E840E6BD-1B14-44C1-96B7-91294253DE96}" type="sibTrans" cxnId="{4B10CAEA-E3BE-4E95-A86B-56209697FF2F}">
      <dgm:prSet/>
      <dgm:spPr/>
      <dgm:t>
        <a:bodyPr/>
        <a:lstStyle/>
        <a:p>
          <a:endParaRPr lang="ru-RU"/>
        </a:p>
      </dgm:t>
    </dgm:pt>
    <dgm:pt modelId="{E68DA85D-8956-45F3-A345-42553EEB1830}">
      <dgm:prSet phldrT="[Текст]"/>
      <dgm:spPr/>
      <dgm:t>
        <a:bodyPr/>
        <a:lstStyle/>
        <a:p>
          <a:r>
            <a:rPr lang="ru-RU" dirty="0" smtClean="0"/>
            <a:t>Устранение аварийных ситуаций на сетях теплоснабжения и </a:t>
          </a:r>
        </a:p>
        <a:p>
          <a:r>
            <a:rPr lang="ru-RU" dirty="0" smtClean="0"/>
            <a:t>водоснабжения в нормативные сроки</a:t>
          </a:r>
          <a:endParaRPr lang="ru-RU" dirty="0"/>
        </a:p>
      </dgm:t>
    </dgm:pt>
    <dgm:pt modelId="{D1721E54-E460-486E-85BC-10C5E1BABCCB}" type="parTrans" cxnId="{59B539E5-ABDF-4000-B8DE-37A808B65A5E}">
      <dgm:prSet/>
      <dgm:spPr/>
      <dgm:t>
        <a:bodyPr/>
        <a:lstStyle/>
        <a:p>
          <a:endParaRPr lang="ru-RU"/>
        </a:p>
      </dgm:t>
    </dgm:pt>
    <dgm:pt modelId="{10AE064B-5EC6-40AB-B7F9-D32EEA0EEE0C}" type="sibTrans" cxnId="{59B539E5-ABDF-4000-B8DE-37A808B65A5E}">
      <dgm:prSet/>
      <dgm:spPr/>
      <dgm:t>
        <a:bodyPr/>
        <a:lstStyle/>
        <a:p>
          <a:endParaRPr lang="ru-RU"/>
        </a:p>
      </dgm:t>
    </dgm:pt>
    <dgm:pt modelId="{49407245-DD30-4865-AC85-AC941C427C8A}">
      <dgm:prSet phldrT="[Текст]"/>
      <dgm:spPr/>
      <dgm:t>
        <a:bodyPr/>
        <a:lstStyle/>
        <a:p>
          <a:r>
            <a:rPr lang="ru-RU" dirty="0" smtClean="0"/>
            <a:t>Обеспечение граждан питьевой водой надлежащего качества и в количестве, соответствующем нормам водопотребления</a:t>
          </a:r>
          <a:endParaRPr lang="ru-RU" dirty="0"/>
        </a:p>
      </dgm:t>
    </dgm:pt>
    <dgm:pt modelId="{FB3A8994-F505-4B14-A98A-FBBED0C32504}" type="parTrans" cxnId="{96551648-927F-4BA8-B200-3EF2B3F33951}">
      <dgm:prSet/>
      <dgm:spPr/>
      <dgm:t>
        <a:bodyPr/>
        <a:lstStyle/>
        <a:p>
          <a:endParaRPr lang="ru-RU"/>
        </a:p>
      </dgm:t>
    </dgm:pt>
    <dgm:pt modelId="{660AEB1E-B585-4550-84DE-C647671B2303}" type="sibTrans" cxnId="{96551648-927F-4BA8-B200-3EF2B3F33951}">
      <dgm:prSet/>
      <dgm:spPr/>
      <dgm:t>
        <a:bodyPr/>
        <a:lstStyle/>
        <a:p>
          <a:endParaRPr lang="ru-RU"/>
        </a:p>
      </dgm:t>
    </dgm:pt>
    <dgm:pt modelId="{42F22B7D-AFD6-49F2-A49A-770681A30E19}" type="pres">
      <dgm:prSet presAssocID="{181AD0C8-A5EA-4764-AA57-C4D64AD1B3E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D61646B-AD4D-4DE4-826B-711F493A7297}" type="pres">
      <dgm:prSet presAssocID="{181AD0C8-A5EA-4764-AA57-C4D64AD1B3E0}" presName="Name1" presStyleCnt="0"/>
      <dgm:spPr/>
    </dgm:pt>
    <dgm:pt modelId="{3606DC16-8F79-447C-BBF0-A4F2D9570115}" type="pres">
      <dgm:prSet presAssocID="{181AD0C8-A5EA-4764-AA57-C4D64AD1B3E0}" presName="cycle" presStyleCnt="0"/>
      <dgm:spPr/>
    </dgm:pt>
    <dgm:pt modelId="{86374EA9-E70E-4297-A838-FC9880FCB7F3}" type="pres">
      <dgm:prSet presAssocID="{181AD0C8-A5EA-4764-AA57-C4D64AD1B3E0}" presName="srcNode" presStyleLbl="node1" presStyleIdx="0" presStyleCnt="3"/>
      <dgm:spPr/>
    </dgm:pt>
    <dgm:pt modelId="{C4394FCD-3870-43EE-9E4C-960C36196EA1}" type="pres">
      <dgm:prSet presAssocID="{181AD0C8-A5EA-4764-AA57-C4D64AD1B3E0}" presName="conn" presStyleLbl="parChTrans1D2" presStyleIdx="0" presStyleCnt="1"/>
      <dgm:spPr/>
      <dgm:t>
        <a:bodyPr/>
        <a:lstStyle/>
        <a:p>
          <a:endParaRPr lang="ru-RU"/>
        </a:p>
      </dgm:t>
    </dgm:pt>
    <dgm:pt modelId="{2F132B42-3B0D-49F0-88A5-6B514F6686B1}" type="pres">
      <dgm:prSet presAssocID="{181AD0C8-A5EA-4764-AA57-C4D64AD1B3E0}" presName="extraNode" presStyleLbl="node1" presStyleIdx="0" presStyleCnt="3"/>
      <dgm:spPr/>
    </dgm:pt>
    <dgm:pt modelId="{8E399EE4-CDD5-4521-BBF0-B435A18C66F1}" type="pres">
      <dgm:prSet presAssocID="{181AD0C8-A5EA-4764-AA57-C4D64AD1B3E0}" presName="dstNode" presStyleLbl="node1" presStyleIdx="0" presStyleCnt="3"/>
      <dgm:spPr/>
    </dgm:pt>
    <dgm:pt modelId="{4479F409-2254-4649-BCC6-6053DB2DADD5}" type="pres">
      <dgm:prSet presAssocID="{45B70487-3FF0-4CD4-930A-DCDBC735C59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4D625B-8D14-40AC-ABA8-49A5C85178A3}" type="pres">
      <dgm:prSet presAssocID="{45B70487-3FF0-4CD4-930A-DCDBC735C596}" presName="accent_1" presStyleCnt="0"/>
      <dgm:spPr/>
    </dgm:pt>
    <dgm:pt modelId="{316819EF-0F20-43D8-A96D-AE3F703D4195}" type="pres">
      <dgm:prSet presAssocID="{45B70487-3FF0-4CD4-930A-DCDBC735C596}" presName="accentRepeatNode" presStyleLbl="solidFgAcc1" presStyleIdx="0" presStyleCnt="3"/>
      <dgm:spPr/>
    </dgm:pt>
    <dgm:pt modelId="{3E04B61D-AC2B-4602-AF54-925000E00F77}" type="pres">
      <dgm:prSet presAssocID="{E68DA85D-8956-45F3-A345-42553EEB183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AA109-4373-408B-A15F-16984399210D}" type="pres">
      <dgm:prSet presAssocID="{E68DA85D-8956-45F3-A345-42553EEB1830}" presName="accent_2" presStyleCnt="0"/>
      <dgm:spPr/>
    </dgm:pt>
    <dgm:pt modelId="{7EFBE559-AF8F-4294-8C87-6013A54E37B5}" type="pres">
      <dgm:prSet presAssocID="{E68DA85D-8956-45F3-A345-42553EEB1830}" presName="accentRepeatNode" presStyleLbl="solidFgAcc1" presStyleIdx="1" presStyleCnt="3"/>
      <dgm:spPr/>
    </dgm:pt>
    <dgm:pt modelId="{99E887B6-2FB5-4F25-A799-86E655A6D483}" type="pres">
      <dgm:prSet presAssocID="{49407245-DD30-4865-AC85-AC941C427C8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BF8E9-9145-4FAD-BF4D-608235FD6673}" type="pres">
      <dgm:prSet presAssocID="{49407245-DD30-4865-AC85-AC941C427C8A}" presName="accent_3" presStyleCnt="0"/>
      <dgm:spPr/>
    </dgm:pt>
    <dgm:pt modelId="{7A6BD8DA-F282-4225-A163-1C92557BCBD0}" type="pres">
      <dgm:prSet presAssocID="{49407245-DD30-4865-AC85-AC941C427C8A}" presName="accentRepeatNode" presStyleLbl="solidFgAcc1" presStyleIdx="2" presStyleCnt="3"/>
      <dgm:spPr/>
    </dgm:pt>
  </dgm:ptLst>
  <dgm:cxnLst>
    <dgm:cxn modelId="{74E68FD0-9793-4F1B-822A-ACE27FE587E3}" type="presOf" srcId="{181AD0C8-A5EA-4764-AA57-C4D64AD1B3E0}" destId="{42F22B7D-AFD6-49F2-A49A-770681A30E19}" srcOrd="0" destOrd="0" presId="urn:microsoft.com/office/officeart/2008/layout/VerticalCurvedList"/>
    <dgm:cxn modelId="{3DB5F059-E29D-4322-9D60-9D84E19DB225}" type="presOf" srcId="{49407245-DD30-4865-AC85-AC941C427C8A}" destId="{99E887B6-2FB5-4F25-A799-86E655A6D483}" srcOrd="0" destOrd="0" presId="urn:microsoft.com/office/officeart/2008/layout/VerticalCurvedList"/>
    <dgm:cxn modelId="{9233269B-C153-41D7-A8E7-AD7487F6E530}" type="presOf" srcId="{E68DA85D-8956-45F3-A345-42553EEB1830}" destId="{3E04B61D-AC2B-4602-AF54-925000E00F77}" srcOrd="0" destOrd="0" presId="urn:microsoft.com/office/officeart/2008/layout/VerticalCurvedList"/>
    <dgm:cxn modelId="{4B10CAEA-E3BE-4E95-A86B-56209697FF2F}" srcId="{181AD0C8-A5EA-4764-AA57-C4D64AD1B3E0}" destId="{45B70487-3FF0-4CD4-930A-DCDBC735C596}" srcOrd="0" destOrd="0" parTransId="{FB96687C-2F7B-4662-92BA-AEE47760DCC2}" sibTransId="{E840E6BD-1B14-44C1-96B7-91294253DE96}"/>
    <dgm:cxn modelId="{96551648-927F-4BA8-B200-3EF2B3F33951}" srcId="{181AD0C8-A5EA-4764-AA57-C4D64AD1B3E0}" destId="{49407245-DD30-4865-AC85-AC941C427C8A}" srcOrd="2" destOrd="0" parTransId="{FB3A8994-F505-4B14-A98A-FBBED0C32504}" sibTransId="{660AEB1E-B585-4550-84DE-C647671B2303}"/>
    <dgm:cxn modelId="{C4C27D29-A5DB-40C9-BF80-53747A02AF5E}" type="presOf" srcId="{E840E6BD-1B14-44C1-96B7-91294253DE96}" destId="{C4394FCD-3870-43EE-9E4C-960C36196EA1}" srcOrd="0" destOrd="0" presId="urn:microsoft.com/office/officeart/2008/layout/VerticalCurvedList"/>
    <dgm:cxn modelId="{7CE8CC49-3CBD-426C-9D58-C1E86318C1F7}" type="presOf" srcId="{45B70487-3FF0-4CD4-930A-DCDBC735C596}" destId="{4479F409-2254-4649-BCC6-6053DB2DADD5}" srcOrd="0" destOrd="0" presId="urn:microsoft.com/office/officeart/2008/layout/VerticalCurvedList"/>
    <dgm:cxn modelId="{59B539E5-ABDF-4000-B8DE-37A808B65A5E}" srcId="{181AD0C8-A5EA-4764-AA57-C4D64AD1B3E0}" destId="{E68DA85D-8956-45F3-A345-42553EEB1830}" srcOrd="1" destOrd="0" parTransId="{D1721E54-E460-486E-85BC-10C5E1BABCCB}" sibTransId="{10AE064B-5EC6-40AB-B7F9-D32EEA0EEE0C}"/>
    <dgm:cxn modelId="{5DE33CF7-9FF7-4CA2-B408-1D0485576B0D}" type="presParOf" srcId="{42F22B7D-AFD6-49F2-A49A-770681A30E19}" destId="{3D61646B-AD4D-4DE4-826B-711F493A7297}" srcOrd="0" destOrd="0" presId="urn:microsoft.com/office/officeart/2008/layout/VerticalCurvedList"/>
    <dgm:cxn modelId="{F9E3DDA1-302F-439B-965E-C7743D8FA332}" type="presParOf" srcId="{3D61646B-AD4D-4DE4-826B-711F493A7297}" destId="{3606DC16-8F79-447C-BBF0-A4F2D9570115}" srcOrd="0" destOrd="0" presId="urn:microsoft.com/office/officeart/2008/layout/VerticalCurvedList"/>
    <dgm:cxn modelId="{F14506E9-E26F-4A02-973E-18AEC9A3B369}" type="presParOf" srcId="{3606DC16-8F79-447C-BBF0-A4F2D9570115}" destId="{86374EA9-E70E-4297-A838-FC9880FCB7F3}" srcOrd="0" destOrd="0" presId="urn:microsoft.com/office/officeart/2008/layout/VerticalCurvedList"/>
    <dgm:cxn modelId="{7B78F539-BFB5-4E34-B8ED-1D3F8237D55E}" type="presParOf" srcId="{3606DC16-8F79-447C-BBF0-A4F2D9570115}" destId="{C4394FCD-3870-43EE-9E4C-960C36196EA1}" srcOrd="1" destOrd="0" presId="urn:microsoft.com/office/officeart/2008/layout/VerticalCurvedList"/>
    <dgm:cxn modelId="{103D9A22-8464-429E-B13B-B94788485487}" type="presParOf" srcId="{3606DC16-8F79-447C-BBF0-A4F2D9570115}" destId="{2F132B42-3B0D-49F0-88A5-6B514F6686B1}" srcOrd="2" destOrd="0" presId="urn:microsoft.com/office/officeart/2008/layout/VerticalCurvedList"/>
    <dgm:cxn modelId="{5856CF0E-6307-42AC-98D0-D4F22570355E}" type="presParOf" srcId="{3606DC16-8F79-447C-BBF0-A4F2D9570115}" destId="{8E399EE4-CDD5-4521-BBF0-B435A18C66F1}" srcOrd="3" destOrd="0" presId="urn:microsoft.com/office/officeart/2008/layout/VerticalCurvedList"/>
    <dgm:cxn modelId="{CCB00E0D-7476-4924-B5CA-FFAC2E6AA44B}" type="presParOf" srcId="{3D61646B-AD4D-4DE4-826B-711F493A7297}" destId="{4479F409-2254-4649-BCC6-6053DB2DADD5}" srcOrd="1" destOrd="0" presId="urn:microsoft.com/office/officeart/2008/layout/VerticalCurvedList"/>
    <dgm:cxn modelId="{408D46F9-73AC-4DC6-A1E7-1F46976414D8}" type="presParOf" srcId="{3D61646B-AD4D-4DE4-826B-711F493A7297}" destId="{2B4D625B-8D14-40AC-ABA8-49A5C85178A3}" srcOrd="2" destOrd="0" presId="urn:microsoft.com/office/officeart/2008/layout/VerticalCurvedList"/>
    <dgm:cxn modelId="{43408336-CA4D-45A7-8531-227FFD0978AF}" type="presParOf" srcId="{2B4D625B-8D14-40AC-ABA8-49A5C85178A3}" destId="{316819EF-0F20-43D8-A96D-AE3F703D4195}" srcOrd="0" destOrd="0" presId="urn:microsoft.com/office/officeart/2008/layout/VerticalCurvedList"/>
    <dgm:cxn modelId="{CC05A24C-4A20-4ECD-80D0-AF1CC9027862}" type="presParOf" srcId="{3D61646B-AD4D-4DE4-826B-711F493A7297}" destId="{3E04B61D-AC2B-4602-AF54-925000E00F77}" srcOrd="3" destOrd="0" presId="urn:microsoft.com/office/officeart/2008/layout/VerticalCurvedList"/>
    <dgm:cxn modelId="{50E1A038-D407-4E07-B811-255CE5FFCF9B}" type="presParOf" srcId="{3D61646B-AD4D-4DE4-826B-711F493A7297}" destId="{D13AA109-4373-408B-A15F-16984399210D}" srcOrd="4" destOrd="0" presId="urn:microsoft.com/office/officeart/2008/layout/VerticalCurvedList"/>
    <dgm:cxn modelId="{5A8E8913-1472-47D9-A9C9-D9955048DEAB}" type="presParOf" srcId="{D13AA109-4373-408B-A15F-16984399210D}" destId="{7EFBE559-AF8F-4294-8C87-6013A54E37B5}" srcOrd="0" destOrd="0" presId="urn:microsoft.com/office/officeart/2008/layout/VerticalCurvedList"/>
    <dgm:cxn modelId="{1DF2E570-C97B-44D2-AB95-525CC6CB84C7}" type="presParOf" srcId="{3D61646B-AD4D-4DE4-826B-711F493A7297}" destId="{99E887B6-2FB5-4F25-A799-86E655A6D483}" srcOrd="5" destOrd="0" presId="urn:microsoft.com/office/officeart/2008/layout/VerticalCurvedList"/>
    <dgm:cxn modelId="{B65AA9D3-13F5-451C-867D-C4D49C540636}" type="presParOf" srcId="{3D61646B-AD4D-4DE4-826B-711F493A7297}" destId="{589BF8E9-9145-4FAD-BF4D-608235FD6673}" srcOrd="6" destOrd="0" presId="urn:microsoft.com/office/officeart/2008/layout/VerticalCurvedList"/>
    <dgm:cxn modelId="{7626B091-AFDA-48D5-B1D0-03D148827E75}" type="presParOf" srcId="{589BF8E9-9145-4FAD-BF4D-608235FD6673}" destId="{7A6BD8DA-F282-4225-A163-1C92557BCB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EC0C50-2FE2-4039-9ED1-EAAF142CCA8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C34DA4FE-D3E5-40BE-87EC-5602C361F8C7}">
      <dgm:prSet phldrT="[Текст]" custT="1"/>
      <dgm:spPr/>
      <dgm:t>
        <a:bodyPr/>
        <a:lstStyle/>
        <a:p>
          <a:r>
            <a:rPr lang="ru-RU" sz="1000" baseline="0" dirty="0" smtClean="0"/>
            <a:t>Повысить качество и доступность общего и дополнительного образования детей</a:t>
          </a:r>
          <a:endParaRPr lang="ru-RU" sz="1000" baseline="0" dirty="0"/>
        </a:p>
      </dgm:t>
    </dgm:pt>
    <dgm:pt modelId="{57C42638-9E2D-4271-B6D6-649CF3C5267D}" type="parTrans" cxnId="{EC905735-E29E-4A3D-BCBB-D8A58D2553F6}">
      <dgm:prSet/>
      <dgm:spPr/>
      <dgm:t>
        <a:bodyPr/>
        <a:lstStyle/>
        <a:p>
          <a:endParaRPr lang="ru-RU"/>
        </a:p>
      </dgm:t>
    </dgm:pt>
    <dgm:pt modelId="{676D0CC9-6D42-4C85-95EB-FFBD192B4B0F}" type="sibTrans" cxnId="{EC905735-E29E-4A3D-BCBB-D8A58D2553F6}">
      <dgm:prSet/>
      <dgm:spPr/>
      <dgm:t>
        <a:bodyPr/>
        <a:lstStyle/>
        <a:p>
          <a:endParaRPr lang="ru-RU"/>
        </a:p>
      </dgm:t>
    </dgm:pt>
    <dgm:pt modelId="{954CDE01-A724-4A0D-AFA0-687D25BF3079}">
      <dgm:prSet phldrT="[Текст]" custT="1"/>
      <dgm:spPr/>
      <dgm:t>
        <a:bodyPr/>
        <a:lstStyle/>
        <a:p>
          <a:r>
            <a:rPr lang="ru-RU" sz="1000" dirty="0" smtClean="0"/>
            <a:t>Обеспечить  функционирование системы персонифицированного финансирования, обеспечивающей свободу выбора образовательных программ, равенство доступа к дополнительному образованию за счет средств бюджетов бюджетной системы, легкость и оперативность смены осваиваемых образовательных программ</a:t>
          </a:r>
          <a:endParaRPr lang="ru-RU" sz="1000" dirty="0"/>
        </a:p>
      </dgm:t>
    </dgm:pt>
    <dgm:pt modelId="{B8C022DD-6371-4229-B986-644017FAD15E}" type="parTrans" cxnId="{3FCAD046-32E7-42EE-B0C0-8E0790BEB8FC}">
      <dgm:prSet/>
      <dgm:spPr/>
      <dgm:t>
        <a:bodyPr/>
        <a:lstStyle/>
        <a:p>
          <a:endParaRPr lang="ru-RU"/>
        </a:p>
      </dgm:t>
    </dgm:pt>
    <dgm:pt modelId="{FDFCF1E5-725B-487D-8187-52BF9737A7C3}" type="sibTrans" cxnId="{3FCAD046-32E7-42EE-B0C0-8E0790BEB8FC}">
      <dgm:prSet/>
      <dgm:spPr/>
      <dgm:t>
        <a:bodyPr/>
        <a:lstStyle/>
        <a:p>
          <a:endParaRPr lang="ru-RU"/>
        </a:p>
      </dgm:t>
    </dgm:pt>
    <dgm:pt modelId="{8933C15B-98E0-48C0-9807-853AF8D5AB70}">
      <dgm:prSet phldrT="[Текст]" custT="1"/>
      <dgm:spPr/>
      <dgm:t>
        <a:bodyPr/>
        <a:lstStyle/>
        <a:p>
          <a:r>
            <a:rPr lang="ru-RU" sz="1000" dirty="0" smtClean="0"/>
            <a:t>Создать  оптимальные условия, обеспечивающие полноценные системы отдыха и  оздоровления  детей, трудоустройства несовершеннолетних в каникулярное время</a:t>
          </a:r>
          <a:endParaRPr lang="ru-RU" sz="1000" dirty="0"/>
        </a:p>
      </dgm:t>
    </dgm:pt>
    <dgm:pt modelId="{A97BE1D2-4BB7-4E69-A5FC-ACF62ED1D7BC}" type="parTrans" cxnId="{D4C603D5-010B-4E50-AD99-9ED0C6C64BBC}">
      <dgm:prSet/>
      <dgm:spPr/>
      <dgm:t>
        <a:bodyPr/>
        <a:lstStyle/>
        <a:p>
          <a:endParaRPr lang="ru-RU"/>
        </a:p>
      </dgm:t>
    </dgm:pt>
    <dgm:pt modelId="{C9F6CC77-2045-4E68-8DD0-F0D38D97D88E}" type="sibTrans" cxnId="{D4C603D5-010B-4E50-AD99-9ED0C6C64BBC}">
      <dgm:prSet/>
      <dgm:spPr/>
      <dgm:t>
        <a:bodyPr/>
        <a:lstStyle/>
        <a:p>
          <a:endParaRPr lang="ru-RU"/>
        </a:p>
      </dgm:t>
    </dgm:pt>
    <dgm:pt modelId="{348E1AC3-A30A-45EC-B5E2-40F8BC865BB2}" type="pres">
      <dgm:prSet presAssocID="{E0EC0C50-2FE2-4039-9ED1-EAAF142CCA8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A45BBDC-1EA9-4419-B47F-0A84FA31AF04}" type="pres">
      <dgm:prSet presAssocID="{E0EC0C50-2FE2-4039-9ED1-EAAF142CCA82}" presName="Name1" presStyleCnt="0"/>
      <dgm:spPr/>
      <dgm:t>
        <a:bodyPr/>
        <a:lstStyle/>
        <a:p>
          <a:endParaRPr lang="ru-RU"/>
        </a:p>
      </dgm:t>
    </dgm:pt>
    <dgm:pt modelId="{1B568914-8F8D-45AD-9388-92DED995AA08}" type="pres">
      <dgm:prSet presAssocID="{E0EC0C50-2FE2-4039-9ED1-EAAF142CCA82}" presName="cycle" presStyleCnt="0"/>
      <dgm:spPr/>
      <dgm:t>
        <a:bodyPr/>
        <a:lstStyle/>
        <a:p>
          <a:endParaRPr lang="ru-RU"/>
        </a:p>
      </dgm:t>
    </dgm:pt>
    <dgm:pt modelId="{864AB411-7E28-4931-9FCA-3CC7C67F4298}" type="pres">
      <dgm:prSet presAssocID="{E0EC0C50-2FE2-4039-9ED1-EAAF142CCA82}" presName="srcNode" presStyleLbl="node1" presStyleIdx="0" presStyleCnt="3"/>
      <dgm:spPr/>
      <dgm:t>
        <a:bodyPr/>
        <a:lstStyle/>
        <a:p>
          <a:endParaRPr lang="ru-RU"/>
        </a:p>
      </dgm:t>
    </dgm:pt>
    <dgm:pt modelId="{A011D3E9-FBCC-4300-B420-CE51B14B4086}" type="pres">
      <dgm:prSet presAssocID="{E0EC0C50-2FE2-4039-9ED1-EAAF142CCA82}" presName="conn" presStyleLbl="parChTrans1D2" presStyleIdx="0" presStyleCnt="1"/>
      <dgm:spPr/>
      <dgm:t>
        <a:bodyPr/>
        <a:lstStyle/>
        <a:p>
          <a:endParaRPr lang="ru-RU"/>
        </a:p>
      </dgm:t>
    </dgm:pt>
    <dgm:pt modelId="{9FACE25C-4703-4815-90BB-FF885966BF0A}" type="pres">
      <dgm:prSet presAssocID="{E0EC0C50-2FE2-4039-9ED1-EAAF142CCA82}" presName="extraNode" presStyleLbl="node1" presStyleIdx="0" presStyleCnt="3"/>
      <dgm:spPr/>
      <dgm:t>
        <a:bodyPr/>
        <a:lstStyle/>
        <a:p>
          <a:endParaRPr lang="ru-RU"/>
        </a:p>
      </dgm:t>
    </dgm:pt>
    <dgm:pt modelId="{335F3517-DD27-49D1-85E9-069D2F70FA9E}" type="pres">
      <dgm:prSet presAssocID="{E0EC0C50-2FE2-4039-9ED1-EAAF142CCA82}" presName="dstNode" presStyleLbl="node1" presStyleIdx="0" presStyleCnt="3"/>
      <dgm:spPr/>
      <dgm:t>
        <a:bodyPr/>
        <a:lstStyle/>
        <a:p>
          <a:endParaRPr lang="ru-RU"/>
        </a:p>
      </dgm:t>
    </dgm:pt>
    <dgm:pt modelId="{0015E4F7-F411-4FA0-AE15-13777D224763}" type="pres">
      <dgm:prSet presAssocID="{C34DA4FE-D3E5-40BE-87EC-5602C361F8C7}" presName="text_1" presStyleLbl="node1" presStyleIdx="0" presStyleCnt="3" custLinFactNeighborX="193" custLinFactNeighborY="-8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3D37A-7149-4CFB-BAE5-2E0161F08439}" type="pres">
      <dgm:prSet presAssocID="{C34DA4FE-D3E5-40BE-87EC-5602C361F8C7}" presName="accent_1" presStyleCnt="0"/>
      <dgm:spPr/>
      <dgm:t>
        <a:bodyPr/>
        <a:lstStyle/>
        <a:p>
          <a:endParaRPr lang="ru-RU"/>
        </a:p>
      </dgm:t>
    </dgm:pt>
    <dgm:pt modelId="{931D8A61-C716-433C-945A-72D120C982F7}" type="pres">
      <dgm:prSet presAssocID="{C34DA4FE-D3E5-40BE-87EC-5602C361F8C7}" presName="accentRepeatNode" presStyleLbl="solidFgAcc1" presStyleIdx="0" presStyleCnt="3"/>
      <dgm:spPr/>
      <dgm:t>
        <a:bodyPr/>
        <a:lstStyle/>
        <a:p>
          <a:endParaRPr lang="ru-RU"/>
        </a:p>
      </dgm:t>
    </dgm:pt>
    <dgm:pt modelId="{FF40D09C-CA20-4061-AE5B-9C875293FD60}" type="pres">
      <dgm:prSet presAssocID="{954CDE01-A724-4A0D-AFA0-687D25BF3079}" presName="text_2" presStyleLbl="node1" presStyleIdx="1" presStyleCnt="3" custScaleY="200942" custLinFactNeighborY="-6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80C68-579B-42B3-8578-4672172826D3}" type="pres">
      <dgm:prSet presAssocID="{954CDE01-A724-4A0D-AFA0-687D25BF3079}" presName="accent_2" presStyleCnt="0"/>
      <dgm:spPr/>
      <dgm:t>
        <a:bodyPr/>
        <a:lstStyle/>
        <a:p>
          <a:endParaRPr lang="ru-RU"/>
        </a:p>
      </dgm:t>
    </dgm:pt>
    <dgm:pt modelId="{51FD83F8-DD64-4B0A-BDE0-B34D9E4C2F0A}" type="pres">
      <dgm:prSet presAssocID="{954CDE01-A724-4A0D-AFA0-687D25BF3079}" presName="accentRepeatNode" presStyleLbl="solidFgAcc1" presStyleIdx="1" presStyleCnt="3"/>
      <dgm:spPr/>
      <dgm:t>
        <a:bodyPr/>
        <a:lstStyle/>
        <a:p>
          <a:endParaRPr lang="ru-RU"/>
        </a:p>
      </dgm:t>
    </dgm:pt>
    <dgm:pt modelId="{D34B8F38-99C6-4C7C-93FC-09BD7D12C378}" type="pres">
      <dgm:prSet presAssocID="{8933C15B-98E0-48C0-9807-853AF8D5AB70}" presName="text_3" presStyleLbl="node1" presStyleIdx="2" presStyleCnt="3" custScaleY="133543" custLinFactNeighborY="13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7B0C5D-DD64-472A-BBC2-41B8B70A9A63}" type="pres">
      <dgm:prSet presAssocID="{8933C15B-98E0-48C0-9807-853AF8D5AB70}" presName="accent_3" presStyleCnt="0"/>
      <dgm:spPr/>
      <dgm:t>
        <a:bodyPr/>
        <a:lstStyle/>
        <a:p>
          <a:endParaRPr lang="ru-RU"/>
        </a:p>
      </dgm:t>
    </dgm:pt>
    <dgm:pt modelId="{9172D6DF-A549-4112-B1E1-BDCC6DDC5D6D}" type="pres">
      <dgm:prSet presAssocID="{8933C15B-98E0-48C0-9807-853AF8D5AB70}" presName="accentRepeatNode" presStyleLbl="solidFgAcc1" presStyleIdx="2" presStyleCnt="3"/>
      <dgm:spPr/>
      <dgm:t>
        <a:bodyPr/>
        <a:lstStyle/>
        <a:p>
          <a:endParaRPr lang="ru-RU"/>
        </a:p>
      </dgm:t>
    </dgm:pt>
  </dgm:ptLst>
  <dgm:cxnLst>
    <dgm:cxn modelId="{5581BD73-F9E2-427D-A977-3CCFA28F417E}" type="presOf" srcId="{C34DA4FE-D3E5-40BE-87EC-5602C361F8C7}" destId="{0015E4F7-F411-4FA0-AE15-13777D224763}" srcOrd="0" destOrd="0" presId="urn:microsoft.com/office/officeart/2008/layout/VerticalCurvedList"/>
    <dgm:cxn modelId="{D4C603D5-010B-4E50-AD99-9ED0C6C64BBC}" srcId="{E0EC0C50-2FE2-4039-9ED1-EAAF142CCA82}" destId="{8933C15B-98E0-48C0-9807-853AF8D5AB70}" srcOrd="2" destOrd="0" parTransId="{A97BE1D2-4BB7-4E69-A5FC-ACF62ED1D7BC}" sibTransId="{C9F6CC77-2045-4E68-8DD0-F0D38D97D88E}"/>
    <dgm:cxn modelId="{3FCAD046-32E7-42EE-B0C0-8E0790BEB8FC}" srcId="{E0EC0C50-2FE2-4039-9ED1-EAAF142CCA82}" destId="{954CDE01-A724-4A0D-AFA0-687D25BF3079}" srcOrd="1" destOrd="0" parTransId="{B8C022DD-6371-4229-B986-644017FAD15E}" sibTransId="{FDFCF1E5-725B-487D-8187-52BF9737A7C3}"/>
    <dgm:cxn modelId="{EC905735-E29E-4A3D-BCBB-D8A58D2553F6}" srcId="{E0EC0C50-2FE2-4039-9ED1-EAAF142CCA82}" destId="{C34DA4FE-D3E5-40BE-87EC-5602C361F8C7}" srcOrd="0" destOrd="0" parTransId="{57C42638-9E2D-4271-B6D6-649CF3C5267D}" sibTransId="{676D0CC9-6D42-4C85-95EB-FFBD192B4B0F}"/>
    <dgm:cxn modelId="{6F3D334E-2A22-4460-9325-C2FF7F98C8B7}" type="presOf" srcId="{954CDE01-A724-4A0D-AFA0-687D25BF3079}" destId="{FF40D09C-CA20-4061-AE5B-9C875293FD60}" srcOrd="0" destOrd="0" presId="urn:microsoft.com/office/officeart/2008/layout/VerticalCurvedList"/>
    <dgm:cxn modelId="{09D0DF6C-0D7B-4753-A4B9-DADA2880C54B}" type="presOf" srcId="{8933C15B-98E0-48C0-9807-853AF8D5AB70}" destId="{D34B8F38-99C6-4C7C-93FC-09BD7D12C378}" srcOrd="0" destOrd="0" presId="urn:microsoft.com/office/officeart/2008/layout/VerticalCurvedList"/>
    <dgm:cxn modelId="{ECA870CE-7C2B-4230-A9BF-5A63B0B45886}" type="presOf" srcId="{E0EC0C50-2FE2-4039-9ED1-EAAF142CCA82}" destId="{348E1AC3-A30A-45EC-B5E2-40F8BC865BB2}" srcOrd="0" destOrd="0" presId="urn:microsoft.com/office/officeart/2008/layout/VerticalCurvedList"/>
    <dgm:cxn modelId="{2231CFBF-6F7B-4D27-BE4B-6433A0F6F0CC}" type="presOf" srcId="{676D0CC9-6D42-4C85-95EB-FFBD192B4B0F}" destId="{A011D3E9-FBCC-4300-B420-CE51B14B4086}" srcOrd="0" destOrd="0" presId="urn:microsoft.com/office/officeart/2008/layout/VerticalCurvedList"/>
    <dgm:cxn modelId="{D8A583EE-DF50-4BD3-B815-9CEC49A1A636}" type="presParOf" srcId="{348E1AC3-A30A-45EC-B5E2-40F8BC865BB2}" destId="{DA45BBDC-1EA9-4419-B47F-0A84FA31AF04}" srcOrd="0" destOrd="0" presId="urn:microsoft.com/office/officeart/2008/layout/VerticalCurvedList"/>
    <dgm:cxn modelId="{29DEB962-395F-420A-8633-1E8F68A5A332}" type="presParOf" srcId="{DA45BBDC-1EA9-4419-B47F-0A84FA31AF04}" destId="{1B568914-8F8D-45AD-9388-92DED995AA08}" srcOrd="0" destOrd="0" presId="urn:microsoft.com/office/officeart/2008/layout/VerticalCurvedList"/>
    <dgm:cxn modelId="{E0AD1728-3F50-4745-9914-7A38B2FD8D1E}" type="presParOf" srcId="{1B568914-8F8D-45AD-9388-92DED995AA08}" destId="{864AB411-7E28-4931-9FCA-3CC7C67F4298}" srcOrd="0" destOrd="0" presId="urn:microsoft.com/office/officeart/2008/layout/VerticalCurvedList"/>
    <dgm:cxn modelId="{B936214E-78B5-4824-82C1-D43716EC97D1}" type="presParOf" srcId="{1B568914-8F8D-45AD-9388-92DED995AA08}" destId="{A011D3E9-FBCC-4300-B420-CE51B14B4086}" srcOrd="1" destOrd="0" presId="urn:microsoft.com/office/officeart/2008/layout/VerticalCurvedList"/>
    <dgm:cxn modelId="{ACA1DDA8-53FF-42E2-B900-512B6747AEF6}" type="presParOf" srcId="{1B568914-8F8D-45AD-9388-92DED995AA08}" destId="{9FACE25C-4703-4815-90BB-FF885966BF0A}" srcOrd="2" destOrd="0" presId="urn:microsoft.com/office/officeart/2008/layout/VerticalCurvedList"/>
    <dgm:cxn modelId="{06588A7D-36BE-4186-B6AC-2FC8237EEA44}" type="presParOf" srcId="{1B568914-8F8D-45AD-9388-92DED995AA08}" destId="{335F3517-DD27-49D1-85E9-069D2F70FA9E}" srcOrd="3" destOrd="0" presId="urn:microsoft.com/office/officeart/2008/layout/VerticalCurvedList"/>
    <dgm:cxn modelId="{9BCC5672-4275-418E-8254-106471C8E962}" type="presParOf" srcId="{DA45BBDC-1EA9-4419-B47F-0A84FA31AF04}" destId="{0015E4F7-F411-4FA0-AE15-13777D224763}" srcOrd="1" destOrd="0" presId="urn:microsoft.com/office/officeart/2008/layout/VerticalCurvedList"/>
    <dgm:cxn modelId="{F3DE2F7F-278B-441E-A1D5-2C9217C80A52}" type="presParOf" srcId="{DA45BBDC-1EA9-4419-B47F-0A84FA31AF04}" destId="{63F3D37A-7149-4CFB-BAE5-2E0161F08439}" srcOrd="2" destOrd="0" presId="urn:microsoft.com/office/officeart/2008/layout/VerticalCurvedList"/>
    <dgm:cxn modelId="{BC9FC138-C696-4136-A279-C6EA29F2F41D}" type="presParOf" srcId="{63F3D37A-7149-4CFB-BAE5-2E0161F08439}" destId="{931D8A61-C716-433C-945A-72D120C982F7}" srcOrd="0" destOrd="0" presId="urn:microsoft.com/office/officeart/2008/layout/VerticalCurvedList"/>
    <dgm:cxn modelId="{08C9B8A0-053E-4786-9B16-EDABD631B7FA}" type="presParOf" srcId="{DA45BBDC-1EA9-4419-B47F-0A84FA31AF04}" destId="{FF40D09C-CA20-4061-AE5B-9C875293FD60}" srcOrd="3" destOrd="0" presId="urn:microsoft.com/office/officeart/2008/layout/VerticalCurvedList"/>
    <dgm:cxn modelId="{5C84E755-0B72-4EE6-B5C3-1E9736BCA503}" type="presParOf" srcId="{DA45BBDC-1EA9-4419-B47F-0A84FA31AF04}" destId="{AB380C68-579B-42B3-8578-4672172826D3}" srcOrd="4" destOrd="0" presId="urn:microsoft.com/office/officeart/2008/layout/VerticalCurvedList"/>
    <dgm:cxn modelId="{06546CA6-8BA6-45E1-8672-88C6AAB6FD0C}" type="presParOf" srcId="{AB380C68-579B-42B3-8578-4672172826D3}" destId="{51FD83F8-DD64-4B0A-BDE0-B34D9E4C2F0A}" srcOrd="0" destOrd="0" presId="urn:microsoft.com/office/officeart/2008/layout/VerticalCurvedList"/>
    <dgm:cxn modelId="{ACFB6600-D0F6-4A0C-B803-54BD69054EE7}" type="presParOf" srcId="{DA45BBDC-1EA9-4419-B47F-0A84FA31AF04}" destId="{D34B8F38-99C6-4C7C-93FC-09BD7D12C378}" srcOrd="5" destOrd="0" presId="urn:microsoft.com/office/officeart/2008/layout/VerticalCurvedList"/>
    <dgm:cxn modelId="{1B17D9B1-7308-4BF3-87BF-F78399BE1135}" type="presParOf" srcId="{DA45BBDC-1EA9-4419-B47F-0A84FA31AF04}" destId="{0E7B0C5D-DD64-472A-BBC2-41B8B70A9A63}" srcOrd="6" destOrd="0" presId="urn:microsoft.com/office/officeart/2008/layout/VerticalCurvedList"/>
    <dgm:cxn modelId="{0F1DB35E-D5D4-4688-A5F7-2AFF77AA34FC}" type="presParOf" srcId="{0E7B0C5D-DD64-472A-BBC2-41B8B70A9A63}" destId="{9172D6DF-A549-4112-B1E1-BDCC6DDC5D6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FE29114-F8F7-4FB1-A61E-168A42945D1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3FAFB9D0-6218-4FAE-AC65-8A7B39EA0889}">
      <dgm:prSet phldrT="[Текст]"/>
      <dgm:spPr/>
      <dgm:t>
        <a:bodyPr/>
        <a:lstStyle/>
        <a:p>
          <a:r>
            <a:rPr lang="ru-RU" dirty="0" smtClean="0"/>
            <a:t>Повысить уровень комплексной безопасности в  муниципальных образовательных организациях округа</a:t>
          </a:r>
          <a:endParaRPr lang="ru-RU" dirty="0"/>
        </a:p>
      </dgm:t>
    </dgm:pt>
    <dgm:pt modelId="{A2C2C450-5824-43CA-8191-7AAF3C8F985E}" type="parTrans" cxnId="{60446463-EBD7-4F92-8106-E89C417AA7CF}">
      <dgm:prSet/>
      <dgm:spPr/>
      <dgm:t>
        <a:bodyPr/>
        <a:lstStyle/>
        <a:p>
          <a:endParaRPr lang="ru-RU"/>
        </a:p>
      </dgm:t>
    </dgm:pt>
    <dgm:pt modelId="{895FC2AF-E6BF-441C-8A46-D442ADCC8A0E}" type="sibTrans" cxnId="{60446463-EBD7-4F92-8106-E89C417AA7CF}">
      <dgm:prSet/>
      <dgm:spPr/>
      <dgm:t>
        <a:bodyPr/>
        <a:lstStyle/>
        <a:p>
          <a:endParaRPr lang="ru-RU"/>
        </a:p>
      </dgm:t>
    </dgm:pt>
    <dgm:pt modelId="{1587E2B8-EDDB-49D6-A1BA-DEB0B7B4FBC8}">
      <dgm:prSet phldrT="[Текст]"/>
      <dgm:spPr/>
      <dgm:t>
        <a:bodyPr/>
        <a:lstStyle/>
        <a:p>
          <a:r>
            <a:rPr lang="ru-RU" dirty="0" smtClean="0"/>
            <a:t>Создать эффективную систему энергосбережения и контроля потребления топливно-энергетических ресурсов в муниципальных образовательных организациях округа</a:t>
          </a:r>
          <a:endParaRPr lang="ru-RU" dirty="0"/>
        </a:p>
      </dgm:t>
    </dgm:pt>
    <dgm:pt modelId="{1A0EAD9F-5A5F-400A-85CD-B5144B6EA6D4}" type="parTrans" cxnId="{D0CCF67C-F3BD-4CAE-AC1D-D7B7573384CC}">
      <dgm:prSet/>
      <dgm:spPr/>
      <dgm:t>
        <a:bodyPr/>
        <a:lstStyle/>
        <a:p>
          <a:endParaRPr lang="ru-RU"/>
        </a:p>
      </dgm:t>
    </dgm:pt>
    <dgm:pt modelId="{7FCDD312-40FD-41C0-83C1-6FE414DD8891}" type="sibTrans" cxnId="{D0CCF67C-F3BD-4CAE-AC1D-D7B7573384CC}">
      <dgm:prSet/>
      <dgm:spPr/>
      <dgm:t>
        <a:bodyPr/>
        <a:lstStyle/>
        <a:p>
          <a:endParaRPr lang="ru-RU"/>
        </a:p>
      </dgm:t>
    </dgm:pt>
    <dgm:pt modelId="{AD27BF26-728D-4C54-A4DE-20E490CDAA96}">
      <dgm:prSet phldrT="[Текст]"/>
      <dgm:spPr/>
      <dgm:t>
        <a:bodyPr/>
        <a:lstStyle/>
        <a:p>
          <a:r>
            <a:rPr lang="ru-RU" dirty="0" smtClean="0"/>
            <a:t>Предоставлять меры социальной поддержки отдельным категориям детей и граждан округа</a:t>
          </a:r>
          <a:endParaRPr lang="ru-RU" dirty="0"/>
        </a:p>
      </dgm:t>
    </dgm:pt>
    <dgm:pt modelId="{B31210A1-2EAB-4C8C-B477-D23FEC2728F2}" type="parTrans" cxnId="{8E631FA0-EA72-4AA5-AFFC-288782F24E5C}">
      <dgm:prSet/>
      <dgm:spPr/>
      <dgm:t>
        <a:bodyPr/>
        <a:lstStyle/>
        <a:p>
          <a:endParaRPr lang="ru-RU"/>
        </a:p>
      </dgm:t>
    </dgm:pt>
    <dgm:pt modelId="{00925C0C-6B21-4BCC-94BD-B76959034ED0}" type="sibTrans" cxnId="{8E631FA0-EA72-4AA5-AFFC-288782F24E5C}">
      <dgm:prSet/>
      <dgm:spPr/>
      <dgm:t>
        <a:bodyPr/>
        <a:lstStyle/>
        <a:p>
          <a:endParaRPr lang="ru-RU"/>
        </a:p>
      </dgm:t>
    </dgm:pt>
    <dgm:pt modelId="{1099371F-1EC0-4447-A051-19E60F14732A}" type="pres">
      <dgm:prSet presAssocID="{BFE29114-F8F7-4FB1-A61E-168A42945D1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64D055E-C739-4D0A-87CE-287BF5CDF43F}" type="pres">
      <dgm:prSet presAssocID="{BFE29114-F8F7-4FB1-A61E-168A42945D12}" presName="Name1" presStyleCnt="0"/>
      <dgm:spPr/>
      <dgm:t>
        <a:bodyPr/>
        <a:lstStyle/>
        <a:p>
          <a:endParaRPr lang="ru-RU"/>
        </a:p>
      </dgm:t>
    </dgm:pt>
    <dgm:pt modelId="{95C7A5E5-847B-4C5F-AACB-3D84D44E61AE}" type="pres">
      <dgm:prSet presAssocID="{BFE29114-F8F7-4FB1-A61E-168A42945D12}" presName="cycle" presStyleCnt="0"/>
      <dgm:spPr/>
      <dgm:t>
        <a:bodyPr/>
        <a:lstStyle/>
        <a:p>
          <a:endParaRPr lang="ru-RU"/>
        </a:p>
      </dgm:t>
    </dgm:pt>
    <dgm:pt modelId="{60FC35EC-1C91-4A40-809D-22C42822B2CF}" type="pres">
      <dgm:prSet presAssocID="{BFE29114-F8F7-4FB1-A61E-168A42945D12}" presName="srcNode" presStyleLbl="node1" presStyleIdx="0" presStyleCnt="3"/>
      <dgm:spPr/>
      <dgm:t>
        <a:bodyPr/>
        <a:lstStyle/>
        <a:p>
          <a:endParaRPr lang="ru-RU"/>
        </a:p>
      </dgm:t>
    </dgm:pt>
    <dgm:pt modelId="{E7C20E68-7672-4EA4-BF65-246D939B59A2}" type="pres">
      <dgm:prSet presAssocID="{BFE29114-F8F7-4FB1-A61E-168A42945D12}" presName="conn" presStyleLbl="parChTrans1D2" presStyleIdx="0" presStyleCnt="1"/>
      <dgm:spPr/>
      <dgm:t>
        <a:bodyPr/>
        <a:lstStyle/>
        <a:p>
          <a:endParaRPr lang="ru-RU"/>
        </a:p>
      </dgm:t>
    </dgm:pt>
    <dgm:pt modelId="{7D48CF95-1EC6-4CAF-8E04-AF27809EC481}" type="pres">
      <dgm:prSet presAssocID="{BFE29114-F8F7-4FB1-A61E-168A42945D12}" presName="extraNode" presStyleLbl="node1" presStyleIdx="0" presStyleCnt="3"/>
      <dgm:spPr/>
      <dgm:t>
        <a:bodyPr/>
        <a:lstStyle/>
        <a:p>
          <a:endParaRPr lang="ru-RU"/>
        </a:p>
      </dgm:t>
    </dgm:pt>
    <dgm:pt modelId="{53E3BF37-FB84-4926-A5A1-6269B1C74F9C}" type="pres">
      <dgm:prSet presAssocID="{BFE29114-F8F7-4FB1-A61E-168A42945D12}" presName="dstNode" presStyleLbl="node1" presStyleIdx="0" presStyleCnt="3"/>
      <dgm:spPr/>
      <dgm:t>
        <a:bodyPr/>
        <a:lstStyle/>
        <a:p>
          <a:endParaRPr lang="ru-RU"/>
        </a:p>
      </dgm:t>
    </dgm:pt>
    <dgm:pt modelId="{92EE6B9F-8A14-4B8E-AE84-B7636FA911CB}" type="pres">
      <dgm:prSet presAssocID="{3FAFB9D0-6218-4FAE-AC65-8A7B39EA088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D970E3-3B45-44DA-8AC6-3AC1F1D23A2F}" type="pres">
      <dgm:prSet presAssocID="{3FAFB9D0-6218-4FAE-AC65-8A7B39EA0889}" presName="accent_1" presStyleCnt="0"/>
      <dgm:spPr/>
      <dgm:t>
        <a:bodyPr/>
        <a:lstStyle/>
        <a:p>
          <a:endParaRPr lang="ru-RU"/>
        </a:p>
      </dgm:t>
    </dgm:pt>
    <dgm:pt modelId="{1B60AB38-6CE3-4592-A861-6BC823A37F4C}" type="pres">
      <dgm:prSet presAssocID="{3FAFB9D0-6218-4FAE-AC65-8A7B39EA0889}" presName="accentRepeatNode" presStyleLbl="solidFgAcc1" presStyleIdx="0" presStyleCnt="3"/>
      <dgm:spPr/>
      <dgm:t>
        <a:bodyPr/>
        <a:lstStyle/>
        <a:p>
          <a:endParaRPr lang="ru-RU"/>
        </a:p>
      </dgm:t>
    </dgm:pt>
    <dgm:pt modelId="{6451279B-C7C9-4EA7-93F8-3AF11378E0C7}" type="pres">
      <dgm:prSet presAssocID="{1587E2B8-EDDB-49D6-A1BA-DEB0B7B4FBC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5D8D4-D238-4AD0-9F09-EABF4D2FCE39}" type="pres">
      <dgm:prSet presAssocID="{1587E2B8-EDDB-49D6-A1BA-DEB0B7B4FBC8}" presName="accent_2" presStyleCnt="0"/>
      <dgm:spPr/>
      <dgm:t>
        <a:bodyPr/>
        <a:lstStyle/>
        <a:p>
          <a:endParaRPr lang="ru-RU"/>
        </a:p>
      </dgm:t>
    </dgm:pt>
    <dgm:pt modelId="{7456F8D2-38CB-46AE-95D0-025DC002F8F6}" type="pres">
      <dgm:prSet presAssocID="{1587E2B8-EDDB-49D6-A1BA-DEB0B7B4FBC8}" presName="accentRepeatNode" presStyleLbl="solidFgAcc1" presStyleIdx="1" presStyleCnt="3"/>
      <dgm:spPr/>
      <dgm:t>
        <a:bodyPr/>
        <a:lstStyle/>
        <a:p>
          <a:endParaRPr lang="ru-RU"/>
        </a:p>
      </dgm:t>
    </dgm:pt>
    <dgm:pt modelId="{472008AE-A70B-4486-BBF7-9CA3B716348D}" type="pres">
      <dgm:prSet presAssocID="{AD27BF26-728D-4C54-A4DE-20E490CDAA9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F50B4-514E-4452-9925-DC5EE1687AF6}" type="pres">
      <dgm:prSet presAssocID="{AD27BF26-728D-4C54-A4DE-20E490CDAA96}" presName="accent_3" presStyleCnt="0"/>
      <dgm:spPr/>
      <dgm:t>
        <a:bodyPr/>
        <a:lstStyle/>
        <a:p>
          <a:endParaRPr lang="ru-RU"/>
        </a:p>
      </dgm:t>
    </dgm:pt>
    <dgm:pt modelId="{6677E46A-0B97-4B10-ABBB-ED88BD0EDEC3}" type="pres">
      <dgm:prSet presAssocID="{AD27BF26-728D-4C54-A4DE-20E490CDAA96}" presName="accentRepeatNode" presStyleLbl="solidFgAcc1" presStyleIdx="2" presStyleCnt="3"/>
      <dgm:spPr/>
      <dgm:t>
        <a:bodyPr/>
        <a:lstStyle/>
        <a:p>
          <a:endParaRPr lang="ru-RU"/>
        </a:p>
      </dgm:t>
    </dgm:pt>
  </dgm:ptLst>
  <dgm:cxnLst>
    <dgm:cxn modelId="{6121753F-BAC8-4266-AD6B-0525A579465D}" type="presOf" srcId="{1587E2B8-EDDB-49D6-A1BA-DEB0B7B4FBC8}" destId="{6451279B-C7C9-4EA7-93F8-3AF11378E0C7}" srcOrd="0" destOrd="0" presId="urn:microsoft.com/office/officeart/2008/layout/VerticalCurvedList"/>
    <dgm:cxn modelId="{8E631FA0-EA72-4AA5-AFFC-288782F24E5C}" srcId="{BFE29114-F8F7-4FB1-A61E-168A42945D12}" destId="{AD27BF26-728D-4C54-A4DE-20E490CDAA96}" srcOrd="2" destOrd="0" parTransId="{B31210A1-2EAB-4C8C-B477-D23FEC2728F2}" sibTransId="{00925C0C-6B21-4BCC-94BD-B76959034ED0}"/>
    <dgm:cxn modelId="{60446463-EBD7-4F92-8106-E89C417AA7CF}" srcId="{BFE29114-F8F7-4FB1-A61E-168A42945D12}" destId="{3FAFB9D0-6218-4FAE-AC65-8A7B39EA0889}" srcOrd="0" destOrd="0" parTransId="{A2C2C450-5824-43CA-8191-7AAF3C8F985E}" sibTransId="{895FC2AF-E6BF-441C-8A46-D442ADCC8A0E}"/>
    <dgm:cxn modelId="{9B1C5BCC-F6AE-48FD-AA8D-BBBD11BC9DC2}" type="presOf" srcId="{895FC2AF-E6BF-441C-8A46-D442ADCC8A0E}" destId="{E7C20E68-7672-4EA4-BF65-246D939B59A2}" srcOrd="0" destOrd="0" presId="urn:microsoft.com/office/officeart/2008/layout/VerticalCurvedList"/>
    <dgm:cxn modelId="{6C19C037-653D-4C1E-B58A-8DDAB5F9EB33}" type="presOf" srcId="{AD27BF26-728D-4C54-A4DE-20E490CDAA96}" destId="{472008AE-A70B-4486-BBF7-9CA3B716348D}" srcOrd="0" destOrd="0" presId="urn:microsoft.com/office/officeart/2008/layout/VerticalCurvedList"/>
    <dgm:cxn modelId="{66C05C55-DF74-481A-9CF2-70610DA97DEB}" type="presOf" srcId="{BFE29114-F8F7-4FB1-A61E-168A42945D12}" destId="{1099371F-1EC0-4447-A051-19E60F14732A}" srcOrd="0" destOrd="0" presId="urn:microsoft.com/office/officeart/2008/layout/VerticalCurvedList"/>
    <dgm:cxn modelId="{B00396B0-694E-4B7E-85B6-84315CCA70A6}" type="presOf" srcId="{3FAFB9D0-6218-4FAE-AC65-8A7B39EA0889}" destId="{92EE6B9F-8A14-4B8E-AE84-B7636FA911CB}" srcOrd="0" destOrd="0" presId="urn:microsoft.com/office/officeart/2008/layout/VerticalCurvedList"/>
    <dgm:cxn modelId="{D0CCF67C-F3BD-4CAE-AC1D-D7B7573384CC}" srcId="{BFE29114-F8F7-4FB1-A61E-168A42945D12}" destId="{1587E2B8-EDDB-49D6-A1BA-DEB0B7B4FBC8}" srcOrd="1" destOrd="0" parTransId="{1A0EAD9F-5A5F-400A-85CD-B5144B6EA6D4}" sibTransId="{7FCDD312-40FD-41C0-83C1-6FE414DD8891}"/>
    <dgm:cxn modelId="{8EB3B431-6819-4EEF-9313-2608A22ED7F4}" type="presParOf" srcId="{1099371F-1EC0-4447-A051-19E60F14732A}" destId="{F64D055E-C739-4D0A-87CE-287BF5CDF43F}" srcOrd="0" destOrd="0" presId="urn:microsoft.com/office/officeart/2008/layout/VerticalCurvedList"/>
    <dgm:cxn modelId="{1300CDBA-F7AC-43AC-B7E0-2EEEE28BB39B}" type="presParOf" srcId="{F64D055E-C739-4D0A-87CE-287BF5CDF43F}" destId="{95C7A5E5-847B-4C5F-AACB-3D84D44E61AE}" srcOrd="0" destOrd="0" presId="urn:microsoft.com/office/officeart/2008/layout/VerticalCurvedList"/>
    <dgm:cxn modelId="{7320E537-C1DA-4C86-9463-C7B00408F1D5}" type="presParOf" srcId="{95C7A5E5-847B-4C5F-AACB-3D84D44E61AE}" destId="{60FC35EC-1C91-4A40-809D-22C42822B2CF}" srcOrd="0" destOrd="0" presId="urn:microsoft.com/office/officeart/2008/layout/VerticalCurvedList"/>
    <dgm:cxn modelId="{EA2B5FA1-682F-47A0-B835-C90AF4E0AD3B}" type="presParOf" srcId="{95C7A5E5-847B-4C5F-AACB-3D84D44E61AE}" destId="{E7C20E68-7672-4EA4-BF65-246D939B59A2}" srcOrd="1" destOrd="0" presId="urn:microsoft.com/office/officeart/2008/layout/VerticalCurvedList"/>
    <dgm:cxn modelId="{0BFA8691-9ED4-4436-93C2-F0EF053F429E}" type="presParOf" srcId="{95C7A5E5-847B-4C5F-AACB-3D84D44E61AE}" destId="{7D48CF95-1EC6-4CAF-8E04-AF27809EC481}" srcOrd="2" destOrd="0" presId="urn:microsoft.com/office/officeart/2008/layout/VerticalCurvedList"/>
    <dgm:cxn modelId="{20633B9C-E383-4B2B-A5BE-B93270531A34}" type="presParOf" srcId="{95C7A5E5-847B-4C5F-AACB-3D84D44E61AE}" destId="{53E3BF37-FB84-4926-A5A1-6269B1C74F9C}" srcOrd="3" destOrd="0" presId="urn:microsoft.com/office/officeart/2008/layout/VerticalCurvedList"/>
    <dgm:cxn modelId="{9ED9BFAF-DF2C-482B-950D-82B193BC7A9E}" type="presParOf" srcId="{F64D055E-C739-4D0A-87CE-287BF5CDF43F}" destId="{92EE6B9F-8A14-4B8E-AE84-B7636FA911CB}" srcOrd="1" destOrd="0" presId="urn:microsoft.com/office/officeart/2008/layout/VerticalCurvedList"/>
    <dgm:cxn modelId="{396DE523-DA26-4402-A699-71594FB93496}" type="presParOf" srcId="{F64D055E-C739-4D0A-87CE-287BF5CDF43F}" destId="{44D970E3-3B45-44DA-8AC6-3AC1F1D23A2F}" srcOrd="2" destOrd="0" presId="urn:microsoft.com/office/officeart/2008/layout/VerticalCurvedList"/>
    <dgm:cxn modelId="{AB2EA957-37B1-48EF-B259-52E076598B52}" type="presParOf" srcId="{44D970E3-3B45-44DA-8AC6-3AC1F1D23A2F}" destId="{1B60AB38-6CE3-4592-A861-6BC823A37F4C}" srcOrd="0" destOrd="0" presId="urn:microsoft.com/office/officeart/2008/layout/VerticalCurvedList"/>
    <dgm:cxn modelId="{4E08583C-A477-455D-91A1-F1FFB58ECBE5}" type="presParOf" srcId="{F64D055E-C739-4D0A-87CE-287BF5CDF43F}" destId="{6451279B-C7C9-4EA7-93F8-3AF11378E0C7}" srcOrd="3" destOrd="0" presId="urn:microsoft.com/office/officeart/2008/layout/VerticalCurvedList"/>
    <dgm:cxn modelId="{CF845615-74DA-4EAA-B226-59958E387EA4}" type="presParOf" srcId="{F64D055E-C739-4D0A-87CE-287BF5CDF43F}" destId="{E5D5D8D4-D238-4AD0-9F09-EABF4D2FCE39}" srcOrd="4" destOrd="0" presId="urn:microsoft.com/office/officeart/2008/layout/VerticalCurvedList"/>
    <dgm:cxn modelId="{C8990110-AC17-49F1-92B6-0C8B3775EA1B}" type="presParOf" srcId="{E5D5D8D4-D238-4AD0-9F09-EABF4D2FCE39}" destId="{7456F8D2-38CB-46AE-95D0-025DC002F8F6}" srcOrd="0" destOrd="0" presId="urn:microsoft.com/office/officeart/2008/layout/VerticalCurvedList"/>
    <dgm:cxn modelId="{F042724A-7417-49D1-AE93-C510AB794A98}" type="presParOf" srcId="{F64D055E-C739-4D0A-87CE-287BF5CDF43F}" destId="{472008AE-A70B-4486-BBF7-9CA3B716348D}" srcOrd="5" destOrd="0" presId="urn:microsoft.com/office/officeart/2008/layout/VerticalCurvedList"/>
    <dgm:cxn modelId="{FAD6FEF1-5B77-4734-8526-3586E1307DB8}" type="presParOf" srcId="{F64D055E-C739-4D0A-87CE-287BF5CDF43F}" destId="{6E3F50B4-514E-4452-9925-DC5EE1687AF6}" srcOrd="6" destOrd="0" presId="urn:microsoft.com/office/officeart/2008/layout/VerticalCurvedList"/>
    <dgm:cxn modelId="{E56CB295-D29C-4D7A-9B1A-FD9D8A3D32D9}" type="presParOf" srcId="{6E3F50B4-514E-4452-9925-DC5EE1687AF6}" destId="{6677E46A-0B97-4B10-ABBB-ED88BD0EDEC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BCBC29-3104-4108-893D-F2E827C286D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F749C825-AB49-4ACC-9815-824CBBA7EC3F}">
      <dgm:prSet phldrT="[Текст]"/>
      <dgm:spPr/>
      <dgm:t>
        <a:bodyPr/>
        <a:lstStyle/>
        <a:p>
          <a:r>
            <a:rPr lang="ru-RU" dirty="0" smtClean="0"/>
            <a:t>Обеспечение информационных, общекультурных потребностей и запросов граждан</a:t>
          </a:r>
          <a:endParaRPr lang="ru-RU" dirty="0"/>
        </a:p>
      </dgm:t>
    </dgm:pt>
    <dgm:pt modelId="{A23DA3E4-37C4-4272-92DF-0252DEF478C9}" type="parTrans" cxnId="{154F035A-69B3-4DA3-8F1E-AFA8E12BC9A8}">
      <dgm:prSet/>
      <dgm:spPr/>
      <dgm:t>
        <a:bodyPr/>
        <a:lstStyle/>
        <a:p>
          <a:endParaRPr lang="ru-RU"/>
        </a:p>
      </dgm:t>
    </dgm:pt>
    <dgm:pt modelId="{2CF77980-A9B4-4CA5-8F17-A8FFDED58717}" type="sibTrans" cxnId="{154F035A-69B3-4DA3-8F1E-AFA8E12BC9A8}">
      <dgm:prSet/>
      <dgm:spPr/>
      <dgm:t>
        <a:bodyPr/>
        <a:lstStyle/>
        <a:p>
          <a:endParaRPr lang="ru-RU"/>
        </a:p>
      </dgm:t>
    </dgm:pt>
    <dgm:pt modelId="{B9A86AF1-E761-4074-8E41-66ABB3E39326}">
      <dgm:prSet phldrT="[Текст]"/>
      <dgm:spPr/>
      <dgm:t>
        <a:bodyPr/>
        <a:lstStyle/>
        <a:p>
          <a:r>
            <a:rPr lang="ru-RU" dirty="0" smtClean="0"/>
            <a:t>Создание благоприятных условий для устойчивого развития сферы культуры, укрепление и развитие ее муниципального потенциала</a:t>
          </a:r>
          <a:endParaRPr lang="ru-RU" dirty="0"/>
        </a:p>
      </dgm:t>
    </dgm:pt>
    <dgm:pt modelId="{0B4A57E4-EAE3-4961-9A98-54B1A4FE6D71}" type="parTrans" cxnId="{C6341AE7-C77B-4FCF-90EB-2083727F654D}">
      <dgm:prSet/>
      <dgm:spPr/>
      <dgm:t>
        <a:bodyPr/>
        <a:lstStyle/>
        <a:p>
          <a:endParaRPr lang="ru-RU"/>
        </a:p>
      </dgm:t>
    </dgm:pt>
    <dgm:pt modelId="{3D7A1E3E-CD53-43E7-AA66-8CD6C73E6037}" type="sibTrans" cxnId="{C6341AE7-C77B-4FCF-90EB-2083727F654D}">
      <dgm:prSet/>
      <dgm:spPr/>
      <dgm:t>
        <a:bodyPr/>
        <a:lstStyle/>
        <a:p>
          <a:endParaRPr lang="ru-RU"/>
        </a:p>
      </dgm:t>
    </dgm:pt>
    <dgm:pt modelId="{26E8447C-A413-49EF-A13F-79EF4E4C4125}">
      <dgm:prSet phldrT="[Текст]"/>
      <dgm:spPr/>
      <dgm:t>
        <a:bodyPr/>
        <a:lstStyle/>
        <a:p>
          <a:r>
            <a:rPr lang="ru-RU" dirty="0" smtClean="0"/>
            <a:t>Обеспечение сохранности исторических объектов, увековечивание памяти погибших воинов</a:t>
          </a:r>
          <a:endParaRPr lang="ru-RU" dirty="0"/>
        </a:p>
      </dgm:t>
    </dgm:pt>
    <dgm:pt modelId="{CE9EC449-5515-4534-8B9D-5CE56946C628}" type="parTrans" cxnId="{89C72A78-4EC4-48CA-8522-325320282138}">
      <dgm:prSet/>
      <dgm:spPr/>
      <dgm:t>
        <a:bodyPr/>
        <a:lstStyle/>
        <a:p>
          <a:endParaRPr lang="ru-RU"/>
        </a:p>
      </dgm:t>
    </dgm:pt>
    <dgm:pt modelId="{513675B3-1412-4226-BE88-C337CEC78906}" type="sibTrans" cxnId="{89C72A78-4EC4-48CA-8522-325320282138}">
      <dgm:prSet/>
      <dgm:spPr/>
      <dgm:t>
        <a:bodyPr/>
        <a:lstStyle/>
        <a:p>
          <a:endParaRPr lang="ru-RU"/>
        </a:p>
      </dgm:t>
    </dgm:pt>
    <dgm:pt modelId="{816F472D-406A-4DFD-9FB7-4A10EDC5DB50}" type="pres">
      <dgm:prSet presAssocID="{51BCBC29-3104-4108-893D-F2E827C286D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0CA43F8-A295-4D02-B089-C15BA7DC5672}" type="pres">
      <dgm:prSet presAssocID="{51BCBC29-3104-4108-893D-F2E827C286D1}" presName="Name1" presStyleCnt="0"/>
      <dgm:spPr/>
      <dgm:t>
        <a:bodyPr/>
        <a:lstStyle/>
        <a:p>
          <a:endParaRPr lang="ru-RU"/>
        </a:p>
      </dgm:t>
    </dgm:pt>
    <dgm:pt modelId="{16D479C2-AABF-49E9-A317-F6F193ABF1DF}" type="pres">
      <dgm:prSet presAssocID="{51BCBC29-3104-4108-893D-F2E827C286D1}" presName="cycle" presStyleCnt="0"/>
      <dgm:spPr/>
      <dgm:t>
        <a:bodyPr/>
        <a:lstStyle/>
        <a:p>
          <a:endParaRPr lang="ru-RU"/>
        </a:p>
      </dgm:t>
    </dgm:pt>
    <dgm:pt modelId="{E5B0B95E-DD86-4C0A-9251-A17E7859C636}" type="pres">
      <dgm:prSet presAssocID="{51BCBC29-3104-4108-893D-F2E827C286D1}" presName="srcNode" presStyleLbl="node1" presStyleIdx="0" presStyleCnt="3"/>
      <dgm:spPr/>
      <dgm:t>
        <a:bodyPr/>
        <a:lstStyle/>
        <a:p>
          <a:endParaRPr lang="ru-RU"/>
        </a:p>
      </dgm:t>
    </dgm:pt>
    <dgm:pt modelId="{D0D839F3-3814-40CB-8E44-9122EA92C4AC}" type="pres">
      <dgm:prSet presAssocID="{51BCBC29-3104-4108-893D-F2E827C286D1}" presName="conn" presStyleLbl="parChTrans1D2" presStyleIdx="0" presStyleCnt="1"/>
      <dgm:spPr/>
      <dgm:t>
        <a:bodyPr/>
        <a:lstStyle/>
        <a:p>
          <a:endParaRPr lang="ru-RU"/>
        </a:p>
      </dgm:t>
    </dgm:pt>
    <dgm:pt modelId="{4EF9ACAC-81A6-49D8-898F-55ED47223027}" type="pres">
      <dgm:prSet presAssocID="{51BCBC29-3104-4108-893D-F2E827C286D1}" presName="extraNode" presStyleLbl="node1" presStyleIdx="0" presStyleCnt="3"/>
      <dgm:spPr/>
      <dgm:t>
        <a:bodyPr/>
        <a:lstStyle/>
        <a:p>
          <a:endParaRPr lang="ru-RU"/>
        </a:p>
      </dgm:t>
    </dgm:pt>
    <dgm:pt modelId="{C591B101-5016-4478-8459-CB2E957F9695}" type="pres">
      <dgm:prSet presAssocID="{51BCBC29-3104-4108-893D-F2E827C286D1}" presName="dstNode" presStyleLbl="node1" presStyleIdx="0" presStyleCnt="3"/>
      <dgm:spPr/>
      <dgm:t>
        <a:bodyPr/>
        <a:lstStyle/>
        <a:p>
          <a:endParaRPr lang="ru-RU"/>
        </a:p>
      </dgm:t>
    </dgm:pt>
    <dgm:pt modelId="{F0DF0569-D1B0-4F82-9B33-F8349754839B}" type="pres">
      <dgm:prSet presAssocID="{F749C825-AB49-4ACC-9815-824CBBA7EC3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B2B15A-9C83-4647-9887-2B8461611F6C}" type="pres">
      <dgm:prSet presAssocID="{F749C825-AB49-4ACC-9815-824CBBA7EC3F}" presName="accent_1" presStyleCnt="0"/>
      <dgm:spPr/>
      <dgm:t>
        <a:bodyPr/>
        <a:lstStyle/>
        <a:p>
          <a:endParaRPr lang="ru-RU"/>
        </a:p>
      </dgm:t>
    </dgm:pt>
    <dgm:pt modelId="{13BB9696-470A-4F9F-8F18-D6DA99B1AD5C}" type="pres">
      <dgm:prSet presAssocID="{F749C825-AB49-4ACC-9815-824CBBA7EC3F}" presName="accentRepeatNode" presStyleLbl="solidFgAcc1" presStyleIdx="0" presStyleCnt="3"/>
      <dgm:spPr/>
      <dgm:t>
        <a:bodyPr/>
        <a:lstStyle/>
        <a:p>
          <a:endParaRPr lang="ru-RU"/>
        </a:p>
      </dgm:t>
    </dgm:pt>
    <dgm:pt modelId="{45746D08-D7D2-4280-8B3E-AF33F2B0132B}" type="pres">
      <dgm:prSet presAssocID="{B9A86AF1-E761-4074-8E41-66ABB3E3932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FE02D-CB31-44C1-8C4B-A56913E61D66}" type="pres">
      <dgm:prSet presAssocID="{B9A86AF1-E761-4074-8E41-66ABB3E39326}" presName="accent_2" presStyleCnt="0"/>
      <dgm:spPr/>
      <dgm:t>
        <a:bodyPr/>
        <a:lstStyle/>
        <a:p>
          <a:endParaRPr lang="ru-RU"/>
        </a:p>
      </dgm:t>
    </dgm:pt>
    <dgm:pt modelId="{FB740C1D-BF34-4C5F-BF94-F8426685371C}" type="pres">
      <dgm:prSet presAssocID="{B9A86AF1-E761-4074-8E41-66ABB3E39326}" presName="accentRepeatNode" presStyleLbl="solidFgAcc1" presStyleIdx="1" presStyleCnt="3"/>
      <dgm:spPr/>
      <dgm:t>
        <a:bodyPr/>
        <a:lstStyle/>
        <a:p>
          <a:endParaRPr lang="ru-RU"/>
        </a:p>
      </dgm:t>
    </dgm:pt>
    <dgm:pt modelId="{6A494732-C66B-49AA-8A94-D15199AD2FFE}" type="pres">
      <dgm:prSet presAssocID="{26E8447C-A413-49EF-A13F-79EF4E4C412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A12C57-8DF0-4839-B8E0-E2B038E92B6E}" type="pres">
      <dgm:prSet presAssocID="{26E8447C-A413-49EF-A13F-79EF4E4C4125}" presName="accent_3" presStyleCnt="0"/>
      <dgm:spPr/>
      <dgm:t>
        <a:bodyPr/>
        <a:lstStyle/>
        <a:p>
          <a:endParaRPr lang="ru-RU"/>
        </a:p>
      </dgm:t>
    </dgm:pt>
    <dgm:pt modelId="{D4352B8A-443C-4CE4-A63D-1D78212ABADA}" type="pres">
      <dgm:prSet presAssocID="{26E8447C-A413-49EF-A13F-79EF4E4C4125}" presName="accentRepeatNode" presStyleLbl="solidFgAcc1" presStyleIdx="2" presStyleCnt="3"/>
      <dgm:spPr/>
      <dgm:t>
        <a:bodyPr/>
        <a:lstStyle/>
        <a:p>
          <a:endParaRPr lang="ru-RU"/>
        </a:p>
      </dgm:t>
    </dgm:pt>
  </dgm:ptLst>
  <dgm:cxnLst>
    <dgm:cxn modelId="{678E4E19-151A-463E-8049-9A18F3759A0A}" type="presOf" srcId="{B9A86AF1-E761-4074-8E41-66ABB3E39326}" destId="{45746D08-D7D2-4280-8B3E-AF33F2B0132B}" srcOrd="0" destOrd="0" presId="urn:microsoft.com/office/officeart/2008/layout/VerticalCurvedList"/>
    <dgm:cxn modelId="{FFE60590-07D2-49B7-93C3-57E648BB0BD8}" type="presOf" srcId="{2CF77980-A9B4-4CA5-8F17-A8FFDED58717}" destId="{D0D839F3-3814-40CB-8E44-9122EA92C4AC}" srcOrd="0" destOrd="0" presId="urn:microsoft.com/office/officeart/2008/layout/VerticalCurvedList"/>
    <dgm:cxn modelId="{C6341AE7-C77B-4FCF-90EB-2083727F654D}" srcId="{51BCBC29-3104-4108-893D-F2E827C286D1}" destId="{B9A86AF1-E761-4074-8E41-66ABB3E39326}" srcOrd="1" destOrd="0" parTransId="{0B4A57E4-EAE3-4961-9A98-54B1A4FE6D71}" sibTransId="{3D7A1E3E-CD53-43E7-AA66-8CD6C73E6037}"/>
    <dgm:cxn modelId="{154F035A-69B3-4DA3-8F1E-AFA8E12BC9A8}" srcId="{51BCBC29-3104-4108-893D-F2E827C286D1}" destId="{F749C825-AB49-4ACC-9815-824CBBA7EC3F}" srcOrd="0" destOrd="0" parTransId="{A23DA3E4-37C4-4272-92DF-0252DEF478C9}" sibTransId="{2CF77980-A9B4-4CA5-8F17-A8FFDED58717}"/>
    <dgm:cxn modelId="{EA1214BB-E0D4-4ED7-B7DC-8C5F20715136}" type="presOf" srcId="{26E8447C-A413-49EF-A13F-79EF4E4C4125}" destId="{6A494732-C66B-49AA-8A94-D15199AD2FFE}" srcOrd="0" destOrd="0" presId="urn:microsoft.com/office/officeart/2008/layout/VerticalCurvedList"/>
    <dgm:cxn modelId="{D993DE9F-258F-43CD-B2CE-07719E82F86A}" type="presOf" srcId="{F749C825-AB49-4ACC-9815-824CBBA7EC3F}" destId="{F0DF0569-D1B0-4F82-9B33-F8349754839B}" srcOrd="0" destOrd="0" presId="urn:microsoft.com/office/officeart/2008/layout/VerticalCurvedList"/>
    <dgm:cxn modelId="{00C86E60-A22C-4880-822B-DE473D28C79B}" type="presOf" srcId="{51BCBC29-3104-4108-893D-F2E827C286D1}" destId="{816F472D-406A-4DFD-9FB7-4A10EDC5DB50}" srcOrd="0" destOrd="0" presId="urn:microsoft.com/office/officeart/2008/layout/VerticalCurvedList"/>
    <dgm:cxn modelId="{89C72A78-4EC4-48CA-8522-325320282138}" srcId="{51BCBC29-3104-4108-893D-F2E827C286D1}" destId="{26E8447C-A413-49EF-A13F-79EF4E4C4125}" srcOrd="2" destOrd="0" parTransId="{CE9EC449-5515-4534-8B9D-5CE56946C628}" sibTransId="{513675B3-1412-4226-BE88-C337CEC78906}"/>
    <dgm:cxn modelId="{F05BC2F5-D217-4D42-B576-A3036E896BBA}" type="presParOf" srcId="{816F472D-406A-4DFD-9FB7-4A10EDC5DB50}" destId="{20CA43F8-A295-4D02-B089-C15BA7DC5672}" srcOrd="0" destOrd="0" presId="urn:microsoft.com/office/officeart/2008/layout/VerticalCurvedList"/>
    <dgm:cxn modelId="{BC29805F-8DF1-4D08-B2FF-44D68C8F7DF7}" type="presParOf" srcId="{20CA43F8-A295-4D02-B089-C15BA7DC5672}" destId="{16D479C2-AABF-49E9-A317-F6F193ABF1DF}" srcOrd="0" destOrd="0" presId="urn:microsoft.com/office/officeart/2008/layout/VerticalCurvedList"/>
    <dgm:cxn modelId="{9D7D775E-37FE-4DAD-8BE2-D340D6528042}" type="presParOf" srcId="{16D479C2-AABF-49E9-A317-F6F193ABF1DF}" destId="{E5B0B95E-DD86-4C0A-9251-A17E7859C636}" srcOrd="0" destOrd="0" presId="urn:microsoft.com/office/officeart/2008/layout/VerticalCurvedList"/>
    <dgm:cxn modelId="{C23FC089-BEFB-4EC0-A9A9-31305BEB0A67}" type="presParOf" srcId="{16D479C2-AABF-49E9-A317-F6F193ABF1DF}" destId="{D0D839F3-3814-40CB-8E44-9122EA92C4AC}" srcOrd="1" destOrd="0" presId="urn:microsoft.com/office/officeart/2008/layout/VerticalCurvedList"/>
    <dgm:cxn modelId="{9AA3A491-E0D7-4E07-9E4A-5EC4E47EE609}" type="presParOf" srcId="{16D479C2-AABF-49E9-A317-F6F193ABF1DF}" destId="{4EF9ACAC-81A6-49D8-898F-55ED47223027}" srcOrd="2" destOrd="0" presId="urn:microsoft.com/office/officeart/2008/layout/VerticalCurvedList"/>
    <dgm:cxn modelId="{8845BED9-AF46-478D-A8EB-EAF285C86181}" type="presParOf" srcId="{16D479C2-AABF-49E9-A317-F6F193ABF1DF}" destId="{C591B101-5016-4478-8459-CB2E957F9695}" srcOrd="3" destOrd="0" presId="urn:microsoft.com/office/officeart/2008/layout/VerticalCurvedList"/>
    <dgm:cxn modelId="{30839FD6-DD6A-4ECA-BA08-9DCCDC54C858}" type="presParOf" srcId="{20CA43F8-A295-4D02-B089-C15BA7DC5672}" destId="{F0DF0569-D1B0-4F82-9B33-F8349754839B}" srcOrd="1" destOrd="0" presId="urn:microsoft.com/office/officeart/2008/layout/VerticalCurvedList"/>
    <dgm:cxn modelId="{BC44D619-9A4C-4680-8CA8-7666284D4AD8}" type="presParOf" srcId="{20CA43F8-A295-4D02-B089-C15BA7DC5672}" destId="{B9B2B15A-9C83-4647-9887-2B8461611F6C}" srcOrd="2" destOrd="0" presId="urn:microsoft.com/office/officeart/2008/layout/VerticalCurvedList"/>
    <dgm:cxn modelId="{F1CB659E-478F-48DE-916A-3C55B463794D}" type="presParOf" srcId="{B9B2B15A-9C83-4647-9887-2B8461611F6C}" destId="{13BB9696-470A-4F9F-8F18-D6DA99B1AD5C}" srcOrd="0" destOrd="0" presId="urn:microsoft.com/office/officeart/2008/layout/VerticalCurvedList"/>
    <dgm:cxn modelId="{5A4C61CA-E2FC-430B-A9C3-6673860D2F68}" type="presParOf" srcId="{20CA43F8-A295-4D02-B089-C15BA7DC5672}" destId="{45746D08-D7D2-4280-8B3E-AF33F2B0132B}" srcOrd="3" destOrd="0" presId="urn:microsoft.com/office/officeart/2008/layout/VerticalCurvedList"/>
    <dgm:cxn modelId="{0C1C2830-3B3B-49AF-BF79-A50FA1CCDE7E}" type="presParOf" srcId="{20CA43F8-A295-4D02-B089-C15BA7DC5672}" destId="{56CFE02D-CB31-44C1-8C4B-A56913E61D66}" srcOrd="4" destOrd="0" presId="urn:microsoft.com/office/officeart/2008/layout/VerticalCurvedList"/>
    <dgm:cxn modelId="{43C27B9F-0331-40D5-8CD4-84FF3859E47A}" type="presParOf" srcId="{56CFE02D-CB31-44C1-8C4B-A56913E61D66}" destId="{FB740C1D-BF34-4C5F-BF94-F8426685371C}" srcOrd="0" destOrd="0" presId="urn:microsoft.com/office/officeart/2008/layout/VerticalCurvedList"/>
    <dgm:cxn modelId="{A0C27EF9-0F8B-4518-BB4D-3397B2166DF1}" type="presParOf" srcId="{20CA43F8-A295-4D02-B089-C15BA7DC5672}" destId="{6A494732-C66B-49AA-8A94-D15199AD2FFE}" srcOrd="5" destOrd="0" presId="urn:microsoft.com/office/officeart/2008/layout/VerticalCurvedList"/>
    <dgm:cxn modelId="{9C249A82-0D4E-4000-8A66-9C986434916A}" type="presParOf" srcId="{20CA43F8-A295-4D02-B089-C15BA7DC5672}" destId="{60A12C57-8DF0-4839-B8E0-E2B038E92B6E}" srcOrd="6" destOrd="0" presId="urn:microsoft.com/office/officeart/2008/layout/VerticalCurvedList"/>
    <dgm:cxn modelId="{FEA458A4-D118-4950-B493-04CC688870DF}" type="presParOf" srcId="{60A12C57-8DF0-4839-B8E0-E2B038E92B6E}" destId="{D4352B8A-443C-4CE4-A63D-1D78212ABAD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785CC6-25A9-4642-BB6E-30F7BDABF9D5}">
      <dsp:nvSpPr>
        <dsp:cNvPr id="0" name=""/>
        <dsp:cNvSpPr/>
      </dsp:nvSpPr>
      <dsp:spPr>
        <a:xfrm>
          <a:off x="-2538402" y="-391851"/>
          <a:ext cx="3030515" cy="3030515"/>
        </a:xfrm>
        <a:prstGeom prst="blockArc">
          <a:avLst>
            <a:gd name="adj1" fmla="val 18900000"/>
            <a:gd name="adj2" fmla="val 2700000"/>
            <a:gd name="adj3" fmla="val 713"/>
          </a:avLst>
        </a:pr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427CA0-91FE-487C-BDE1-CEB0B79F0CE3}">
      <dsp:nvSpPr>
        <dsp:cNvPr id="0" name=""/>
        <dsp:cNvSpPr/>
      </dsp:nvSpPr>
      <dsp:spPr>
        <a:xfrm>
          <a:off x="316377" y="224681"/>
          <a:ext cx="5525032" cy="449362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681" tIns="22860" rIns="22860" bIns="2286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Создание безопасных и благоприятных условий проживания граждан, нанимателей жилых помещений.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Снижение износа и продление срока службы помещений</a:t>
          </a:r>
          <a:endParaRPr lang="ru-RU" sz="900" kern="1200" dirty="0"/>
        </a:p>
      </dsp:txBody>
      <dsp:txXfrm>
        <a:off x="316377" y="224681"/>
        <a:ext cx="5525032" cy="449362"/>
      </dsp:txXfrm>
    </dsp:sp>
    <dsp:sp modelId="{BFF2D3B1-168A-4B0B-86D7-32D73E26253C}">
      <dsp:nvSpPr>
        <dsp:cNvPr id="0" name=""/>
        <dsp:cNvSpPr/>
      </dsp:nvSpPr>
      <dsp:spPr>
        <a:xfrm>
          <a:off x="35525" y="168510"/>
          <a:ext cx="561703" cy="5617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3C19C-2ED4-499C-BD65-6C41768AF475}">
      <dsp:nvSpPr>
        <dsp:cNvPr id="0" name=""/>
        <dsp:cNvSpPr/>
      </dsp:nvSpPr>
      <dsp:spPr>
        <a:xfrm>
          <a:off x="479720" y="898724"/>
          <a:ext cx="5361689" cy="449362"/>
        </a:xfrm>
        <a:prstGeom prst="rect">
          <a:avLst/>
        </a:prstGeom>
        <a:solidFill>
          <a:schemeClr val="accent1">
            <a:shade val="50000"/>
            <a:hueOff val="-502427"/>
            <a:satOff val="-13803"/>
            <a:lumOff val="3174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681" tIns="22860" rIns="22860" bIns="2286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Повышение уровня благоустройства территорий Суоярвского муниципального округа</a:t>
          </a:r>
          <a:endParaRPr lang="ru-RU" sz="900" kern="1200" dirty="0"/>
        </a:p>
      </dsp:txBody>
      <dsp:txXfrm>
        <a:off x="479720" y="898724"/>
        <a:ext cx="5361689" cy="449362"/>
      </dsp:txXfrm>
    </dsp:sp>
    <dsp:sp modelId="{46BAA86C-376D-4955-9B39-B7C2434883B4}">
      <dsp:nvSpPr>
        <dsp:cNvPr id="0" name=""/>
        <dsp:cNvSpPr/>
      </dsp:nvSpPr>
      <dsp:spPr>
        <a:xfrm>
          <a:off x="198869" y="842554"/>
          <a:ext cx="561703" cy="5617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50000"/>
              <a:hueOff val="-502427"/>
              <a:satOff val="-13803"/>
              <a:lumOff val="317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C9FFE-970E-4F97-BBB3-10D1F29F4E33}">
      <dsp:nvSpPr>
        <dsp:cNvPr id="0" name=""/>
        <dsp:cNvSpPr/>
      </dsp:nvSpPr>
      <dsp:spPr>
        <a:xfrm>
          <a:off x="316377" y="1572768"/>
          <a:ext cx="5525032" cy="449362"/>
        </a:xfrm>
        <a:prstGeom prst="rect">
          <a:avLst/>
        </a:prstGeom>
        <a:solidFill>
          <a:schemeClr val="accent1">
            <a:shade val="50000"/>
            <a:hueOff val="-502427"/>
            <a:satOff val="-13803"/>
            <a:lumOff val="3174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681" tIns="22860" rIns="22860" bIns="2286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Подготовка объектов жизнеобеспечения и жилищного фонда к функционированию в отопительные периоды</a:t>
          </a:r>
          <a:endParaRPr lang="ru-RU" sz="900" kern="1200" dirty="0"/>
        </a:p>
      </dsp:txBody>
      <dsp:txXfrm>
        <a:off x="316377" y="1572768"/>
        <a:ext cx="5525032" cy="449362"/>
      </dsp:txXfrm>
    </dsp:sp>
    <dsp:sp modelId="{474DE7B9-A50F-4E81-A0E8-88B3A7A7005C}">
      <dsp:nvSpPr>
        <dsp:cNvPr id="0" name=""/>
        <dsp:cNvSpPr/>
      </dsp:nvSpPr>
      <dsp:spPr>
        <a:xfrm>
          <a:off x="35525" y="1516598"/>
          <a:ext cx="561703" cy="5617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50000"/>
              <a:hueOff val="-502427"/>
              <a:satOff val="-13803"/>
              <a:lumOff val="317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94FCD-3870-43EE-9E4C-960C36196EA1}">
      <dsp:nvSpPr>
        <dsp:cNvPr id="0" name=""/>
        <dsp:cNvSpPr/>
      </dsp:nvSpPr>
      <dsp:spPr>
        <a:xfrm>
          <a:off x="-2507472" y="-387149"/>
          <a:ext cx="2993773" cy="2993773"/>
        </a:xfrm>
        <a:prstGeom prst="blockArc">
          <a:avLst>
            <a:gd name="adj1" fmla="val 18900000"/>
            <a:gd name="adj2" fmla="val 2700000"/>
            <a:gd name="adj3" fmla="val 721"/>
          </a:avLst>
        </a:pr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9F409-2254-4649-BCC6-6053DB2DADD5}">
      <dsp:nvSpPr>
        <dsp:cNvPr id="0" name=""/>
        <dsp:cNvSpPr/>
      </dsp:nvSpPr>
      <dsp:spPr>
        <a:xfrm>
          <a:off x="312637" y="221947"/>
          <a:ext cx="5467021" cy="443894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341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Улучшение предоставления потребителям услуг по теплоснабжению, водоснабжению и водоотведению</a:t>
          </a:r>
          <a:endParaRPr lang="ru-RU" sz="1100" kern="1200" dirty="0"/>
        </a:p>
      </dsp:txBody>
      <dsp:txXfrm>
        <a:off x="312637" y="221947"/>
        <a:ext cx="5467021" cy="443894"/>
      </dsp:txXfrm>
    </dsp:sp>
    <dsp:sp modelId="{316819EF-0F20-43D8-A96D-AE3F703D4195}">
      <dsp:nvSpPr>
        <dsp:cNvPr id="0" name=""/>
        <dsp:cNvSpPr/>
      </dsp:nvSpPr>
      <dsp:spPr>
        <a:xfrm>
          <a:off x="35203" y="166460"/>
          <a:ext cx="554868" cy="5548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04B61D-AC2B-4602-AF54-925000E00F77}">
      <dsp:nvSpPr>
        <dsp:cNvPr id="0" name=""/>
        <dsp:cNvSpPr/>
      </dsp:nvSpPr>
      <dsp:spPr>
        <a:xfrm>
          <a:off x="473993" y="887789"/>
          <a:ext cx="5305665" cy="443894"/>
        </a:xfrm>
        <a:prstGeom prst="rect">
          <a:avLst/>
        </a:prstGeom>
        <a:solidFill>
          <a:schemeClr val="accent1">
            <a:shade val="50000"/>
            <a:hueOff val="-502427"/>
            <a:satOff val="-13803"/>
            <a:lumOff val="3174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341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Устранение аварийных ситуаций на сетях теплоснабжения и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водоснабжения в нормативные сроки</a:t>
          </a:r>
          <a:endParaRPr lang="ru-RU" sz="1100" kern="1200" dirty="0"/>
        </a:p>
      </dsp:txBody>
      <dsp:txXfrm>
        <a:off x="473993" y="887789"/>
        <a:ext cx="5305665" cy="443894"/>
      </dsp:txXfrm>
    </dsp:sp>
    <dsp:sp modelId="{7EFBE559-AF8F-4294-8C87-6013A54E37B5}">
      <dsp:nvSpPr>
        <dsp:cNvPr id="0" name=""/>
        <dsp:cNvSpPr/>
      </dsp:nvSpPr>
      <dsp:spPr>
        <a:xfrm>
          <a:off x="196559" y="832302"/>
          <a:ext cx="554868" cy="5548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50000"/>
              <a:hueOff val="-502427"/>
              <a:satOff val="-13803"/>
              <a:lumOff val="317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E887B6-2FB5-4F25-A799-86E655A6D483}">
      <dsp:nvSpPr>
        <dsp:cNvPr id="0" name=""/>
        <dsp:cNvSpPr/>
      </dsp:nvSpPr>
      <dsp:spPr>
        <a:xfrm>
          <a:off x="312637" y="1553631"/>
          <a:ext cx="5467021" cy="443894"/>
        </a:xfrm>
        <a:prstGeom prst="rect">
          <a:avLst/>
        </a:prstGeom>
        <a:solidFill>
          <a:schemeClr val="accent1">
            <a:shade val="50000"/>
            <a:hueOff val="-502427"/>
            <a:satOff val="-13803"/>
            <a:lumOff val="3174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341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Обеспечение граждан питьевой водой надлежащего качества и в количестве, соответствующем нормам водопотребления</a:t>
          </a:r>
          <a:endParaRPr lang="ru-RU" sz="1100" kern="1200" dirty="0"/>
        </a:p>
      </dsp:txBody>
      <dsp:txXfrm>
        <a:off x="312637" y="1553631"/>
        <a:ext cx="5467021" cy="443894"/>
      </dsp:txXfrm>
    </dsp:sp>
    <dsp:sp modelId="{7A6BD8DA-F282-4225-A163-1C92557BCBD0}">
      <dsp:nvSpPr>
        <dsp:cNvPr id="0" name=""/>
        <dsp:cNvSpPr/>
      </dsp:nvSpPr>
      <dsp:spPr>
        <a:xfrm>
          <a:off x="35203" y="1498144"/>
          <a:ext cx="554868" cy="5548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50000"/>
              <a:hueOff val="-502427"/>
              <a:satOff val="-13803"/>
              <a:lumOff val="317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1D3E9-FBCC-4300-B420-CE51B14B4086}">
      <dsp:nvSpPr>
        <dsp:cNvPr id="0" name=""/>
        <dsp:cNvSpPr/>
      </dsp:nvSpPr>
      <dsp:spPr>
        <a:xfrm>
          <a:off x="-1799448" y="-279511"/>
          <a:ext cx="2152691" cy="2152691"/>
        </a:xfrm>
        <a:prstGeom prst="blockArc">
          <a:avLst>
            <a:gd name="adj1" fmla="val 18900000"/>
            <a:gd name="adj2" fmla="val 2700000"/>
            <a:gd name="adj3" fmla="val 1003"/>
          </a:avLst>
        </a:pr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15E4F7-F411-4FA0-AE15-13777D224763}">
      <dsp:nvSpPr>
        <dsp:cNvPr id="0" name=""/>
        <dsp:cNvSpPr/>
      </dsp:nvSpPr>
      <dsp:spPr>
        <a:xfrm>
          <a:off x="238028" y="131085"/>
          <a:ext cx="5701857" cy="31873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995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baseline="0" dirty="0" smtClean="0"/>
            <a:t>Повысить качество и доступность общего и дополнительного образования детей</a:t>
          </a:r>
          <a:endParaRPr lang="ru-RU" sz="1000" kern="1200" baseline="0" dirty="0"/>
        </a:p>
      </dsp:txBody>
      <dsp:txXfrm>
        <a:off x="238028" y="131085"/>
        <a:ext cx="5701857" cy="318733"/>
      </dsp:txXfrm>
    </dsp:sp>
    <dsp:sp modelId="{931D8A61-C716-433C-945A-72D120C982F7}">
      <dsp:nvSpPr>
        <dsp:cNvPr id="0" name=""/>
        <dsp:cNvSpPr/>
      </dsp:nvSpPr>
      <dsp:spPr>
        <a:xfrm>
          <a:off x="27814" y="119525"/>
          <a:ext cx="398417" cy="3984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40D09C-CA20-4061-AE5B-9C875293FD60}">
      <dsp:nvSpPr>
        <dsp:cNvPr id="0" name=""/>
        <dsp:cNvSpPr/>
      </dsp:nvSpPr>
      <dsp:spPr>
        <a:xfrm>
          <a:off x="342883" y="455387"/>
          <a:ext cx="5585997" cy="640470"/>
        </a:xfrm>
        <a:prstGeom prst="rect">
          <a:avLst/>
        </a:prstGeom>
        <a:solidFill>
          <a:schemeClr val="accent1">
            <a:shade val="80000"/>
            <a:hueOff val="-333179"/>
            <a:satOff val="-8101"/>
            <a:lumOff val="161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995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Обеспечить  функционирование системы персонифицированного финансирования, обеспечивающей свободу выбора образовательных программ, равенство доступа к дополнительному образованию за счет средств бюджетов бюджетной системы, легкость и оперативность смены осваиваемых образовательных программ</a:t>
          </a:r>
          <a:endParaRPr lang="ru-RU" sz="1000" kern="1200" dirty="0"/>
        </a:p>
      </dsp:txBody>
      <dsp:txXfrm>
        <a:off x="342883" y="455387"/>
        <a:ext cx="5585997" cy="640470"/>
      </dsp:txXfrm>
    </dsp:sp>
    <dsp:sp modelId="{51FD83F8-DD64-4B0A-BDE0-B34D9E4C2F0A}">
      <dsp:nvSpPr>
        <dsp:cNvPr id="0" name=""/>
        <dsp:cNvSpPr/>
      </dsp:nvSpPr>
      <dsp:spPr>
        <a:xfrm>
          <a:off x="143674" y="597625"/>
          <a:ext cx="398417" cy="3984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-333179"/>
              <a:satOff val="-8101"/>
              <a:lumOff val="161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4B8F38-99C6-4C7C-93FC-09BD7D12C378}">
      <dsp:nvSpPr>
        <dsp:cNvPr id="0" name=""/>
        <dsp:cNvSpPr/>
      </dsp:nvSpPr>
      <dsp:spPr>
        <a:xfrm>
          <a:off x="227023" y="1104535"/>
          <a:ext cx="5701857" cy="425646"/>
        </a:xfrm>
        <a:prstGeom prst="rect">
          <a:avLst/>
        </a:prstGeom>
        <a:solidFill>
          <a:schemeClr val="accent1">
            <a:shade val="80000"/>
            <a:hueOff val="-666357"/>
            <a:satOff val="-16201"/>
            <a:lumOff val="322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995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Создать  оптимальные условия, обеспечивающие полноценные системы отдыха и  оздоровления  детей, трудоустройства несовершеннолетних в каникулярное время</a:t>
          </a:r>
          <a:endParaRPr lang="ru-RU" sz="1000" kern="1200" dirty="0"/>
        </a:p>
      </dsp:txBody>
      <dsp:txXfrm>
        <a:off x="227023" y="1104535"/>
        <a:ext cx="5701857" cy="425646"/>
      </dsp:txXfrm>
    </dsp:sp>
    <dsp:sp modelId="{9172D6DF-A549-4112-B1E1-BDCC6DDC5D6D}">
      <dsp:nvSpPr>
        <dsp:cNvPr id="0" name=""/>
        <dsp:cNvSpPr/>
      </dsp:nvSpPr>
      <dsp:spPr>
        <a:xfrm>
          <a:off x="27814" y="1075726"/>
          <a:ext cx="398417" cy="3984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-666357"/>
              <a:satOff val="-16201"/>
              <a:lumOff val="322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20E68-7672-4EA4-BF65-246D939B59A2}">
      <dsp:nvSpPr>
        <dsp:cNvPr id="0" name=""/>
        <dsp:cNvSpPr/>
      </dsp:nvSpPr>
      <dsp:spPr>
        <a:xfrm>
          <a:off x="-1996502" y="-309468"/>
          <a:ext cx="2386776" cy="2386776"/>
        </a:xfrm>
        <a:prstGeom prst="blockArc">
          <a:avLst>
            <a:gd name="adj1" fmla="val 18900000"/>
            <a:gd name="adj2" fmla="val 2700000"/>
            <a:gd name="adj3" fmla="val 905"/>
          </a:avLst>
        </a:pr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E6B9F-8A14-4B8E-AE84-B7636FA911CB}">
      <dsp:nvSpPr>
        <dsp:cNvPr id="0" name=""/>
        <dsp:cNvSpPr/>
      </dsp:nvSpPr>
      <dsp:spPr>
        <a:xfrm>
          <a:off x="250851" y="176784"/>
          <a:ext cx="5248559" cy="35356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645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Повысить уровень комплексной безопасности в  муниципальных образовательных организациях округа</a:t>
          </a:r>
          <a:endParaRPr lang="ru-RU" sz="1000" kern="1200" dirty="0"/>
        </a:p>
      </dsp:txBody>
      <dsp:txXfrm>
        <a:off x="250851" y="176784"/>
        <a:ext cx="5248559" cy="353568"/>
      </dsp:txXfrm>
    </dsp:sp>
    <dsp:sp modelId="{1B60AB38-6CE3-4592-A861-6BC823A37F4C}">
      <dsp:nvSpPr>
        <dsp:cNvPr id="0" name=""/>
        <dsp:cNvSpPr/>
      </dsp:nvSpPr>
      <dsp:spPr>
        <a:xfrm>
          <a:off x="29871" y="132588"/>
          <a:ext cx="441960" cy="4419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1279B-C7C9-4EA7-93F8-3AF11378E0C7}">
      <dsp:nvSpPr>
        <dsp:cNvPr id="0" name=""/>
        <dsp:cNvSpPr/>
      </dsp:nvSpPr>
      <dsp:spPr>
        <a:xfrm>
          <a:off x="379373" y="707136"/>
          <a:ext cx="5120037" cy="353568"/>
        </a:xfrm>
        <a:prstGeom prst="rect">
          <a:avLst/>
        </a:prstGeom>
        <a:solidFill>
          <a:schemeClr val="accent1">
            <a:shade val="80000"/>
            <a:hueOff val="-333179"/>
            <a:satOff val="-8101"/>
            <a:lumOff val="161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645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Создать эффективную систему энергосбережения и контроля потребления топливно-энергетических ресурсов в муниципальных образовательных организациях округа</a:t>
          </a:r>
          <a:endParaRPr lang="ru-RU" sz="1000" kern="1200" dirty="0"/>
        </a:p>
      </dsp:txBody>
      <dsp:txXfrm>
        <a:off x="379373" y="707136"/>
        <a:ext cx="5120037" cy="353568"/>
      </dsp:txXfrm>
    </dsp:sp>
    <dsp:sp modelId="{7456F8D2-38CB-46AE-95D0-025DC002F8F6}">
      <dsp:nvSpPr>
        <dsp:cNvPr id="0" name=""/>
        <dsp:cNvSpPr/>
      </dsp:nvSpPr>
      <dsp:spPr>
        <a:xfrm>
          <a:off x="158393" y="662940"/>
          <a:ext cx="441960" cy="4419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-333179"/>
              <a:satOff val="-8101"/>
              <a:lumOff val="161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008AE-A70B-4486-BBF7-9CA3B716348D}">
      <dsp:nvSpPr>
        <dsp:cNvPr id="0" name=""/>
        <dsp:cNvSpPr/>
      </dsp:nvSpPr>
      <dsp:spPr>
        <a:xfrm>
          <a:off x="250851" y="1237488"/>
          <a:ext cx="5248559" cy="353568"/>
        </a:xfrm>
        <a:prstGeom prst="rect">
          <a:avLst/>
        </a:prstGeom>
        <a:solidFill>
          <a:schemeClr val="accent1">
            <a:shade val="80000"/>
            <a:hueOff val="-666357"/>
            <a:satOff val="-16201"/>
            <a:lumOff val="322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645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Предоставлять меры социальной поддержки отдельным категориям детей и граждан округа</a:t>
          </a:r>
          <a:endParaRPr lang="ru-RU" sz="1000" kern="1200" dirty="0"/>
        </a:p>
      </dsp:txBody>
      <dsp:txXfrm>
        <a:off x="250851" y="1237488"/>
        <a:ext cx="5248559" cy="353568"/>
      </dsp:txXfrm>
    </dsp:sp>
    <dsp:sp modelId="{6677E46A-0B97-4B10-ABBB-ED88BD0EDEC3}">
      <dsp:nvSpPr>
        <dsp:cNvPr id="0" name=""/>
        <dsp:cNvSpPr/>
      </dsp:nvSpPr>
      <dsp:spPr>
        <a:xfrm>
          <a:off x="29871" y="1193292"/>
          <a:ext cx="441960" cy="4419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-666357"/>
              <a:satOff val="-16201"/>
              <a:lumOff val="322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839F3-3814-40CB-8E44-9122EA92C4AC}">
      <dsp:nvSpPr>
        <dsp:cNvPr id="0" name=""/>
        <dsp:cNvSpPr/>
      </dsp:nvSpPr>
      <dsp:spPr>
        <a:xfrm>
          <a:off x="-3896706" y="-598349"/>
          <a:ext cx="4644082" cy="4644082"/>
        </a:xfrm>
        <a:prstGeom prst="blockArc">
          <a:avLst>
            <a:gd name="adj1" fmla="val 18900000"/>
            <a:gd name="adj2" fmla="val 2700000"/>
            <a:gd name="adj3" fmla="val 465"/>
          </a:avLst>
        </a:pr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DF0569-D1B0-4F82-9B33-F8349754839B}">
      <dsp:nvSpPr>
        <dsp:cNvPr id="0" name=""/>
        <dsp:cNvSpPr/>
      </dsp:nvSpPr>
      <dsp:spPr>
        <a:xfrm>
          <a:off x="480622" y="344738"/>
          <a:ext cx="4086569" cy="68947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7272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Обеспечение информационных, общекультурных потребностей и запросов граждан</a:t>
          </a:r>
          <a:endParaRPr lang="ru-RU" sz="1100" kern="1200" dirty="0"/>
        </a:p>
      </dsp:txBody>
      <dsp:txXfrm>
        <a:off x="480622" y="344738"/>
        <a:ext cx="4086569" cy="689476"/>
      </dsp:txXfrm>
    </dsp:sp>
    <dsp:sp modelId="{13BB9696-470A-4F9F-8F18-D6DA99B1AD5C}">
      <dsp:nvSpPr>
        <dsp:cNvPr id="0" name=""/>
        <dsp:cNvSpPr/>
      </dsp:nvSpPr>
      <dsp:spPr>
        <a:xfrm>
          <a:off x="49700" y="258553"/>
          <a:ext cx="861845" cy="861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746D08-D7D2-4280-8B3E-AF33F2B0132B}">
      <dsp:nvSpPr>
        <dsp:cNvPr id="0" name=""/>
        <dsp:cNvSpPr/>
      </dsp:nvSpPr>
      <dsp:spPr>
        <a:xfrm>
          <a:off x="731247" y="1378953"/>
          <a:ext cx="3835944" cy="689476"/>
        </a:xfrm>
        <a:prstGeom prst="rect">
          <a:avLst/>
        </a:prstGeom>
        <a:solidFill>
          <a:schemeClr val="accent1">
            <a:shade val="80000"/>
            <a:hueOff val="-333179"/>
            <a:satOff val="-8101"/>
            <a:lumOff val="161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7272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Создание благоприятных условий для устойчивого развития сферы культуры, укрепление и развитие ее муниципального потенциала</a:t>
          </a:r>
          <a:endParaRPr lang="ru-RU" sz="1100" kern="1200" dirty="0"/>
        </a:p>
      </dsp:txBody>
      <dsp:txXfrm>
        <a:off x="731247" y="1378953"/>
        <a:ext cx="3835944" cy="689476"/>
      </dsp:txXfrm>
    </dsp:sp>
    <dsp:sp modelId="{FB740C1D-BF34-4C5F-BF94-F8426685371C}">
      <dsp:nvSpPr>
        <dsp:cNvPr id="0" name=""/>
        <dsp:cNvSpPr/>
      </dsp:nvSpPr>
      <dsp:spPr>
        <a:xfrm>
          <a:off x="300324" y="1292768"/>
          <a:ext cx="861845" cy="861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-333179"/>
              <a:satOff val="-8101"/>
              <a:lumOff val="161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494732-C66B-49AA-8A94-D15199AD2FFE}">
      <dsp:nvSpPr>
        <dsp:cNvPr id="0" name=""/>
        <dsp:cNvSpPr/>
      </dsp:nvSpPr>
      <dsp:spPr>
        <a:xfrm>
          <a:off x="480622" y="2413168"/>
          <a:ext cx="4086569" cy="689476"/>
        </a:xfrm>
        <a:prstGeom prst="rect">
          <a:avLst/>
        </a:prstGeom>
        <a:solidFill>
          <a:schemeClr val="accent1">
            <a:shade val="80000"/>
            <a:hueOff val="-666357"/>
            <a:satOff val="-16201"/>
            <a:lumOff val="322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7272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Обеспечение сохранности исторических объектов, увековечивание памяти погибших воинов</a:t>
          </a:r>
          <a:endParaRPr lang="ru-RU" sz="1100" kern="1200" dirty="0"/>
        </a:p>
      </dsp:txBody>
      <dsp:txXfrm>
        <a:off x="480622" y="2413168"/>
        <a:ext cx="4086569" cy="689476"/>
      </dsp:txXfrm>
    </dsp:sp>
    <dsp:sp modelId="{D4352B8A-443C-4CE4-A63D-1D78212ABADA}">
      <dsp:nvSpPr>
        <dsp:cNvPr id="0" name=""/>
        <dsp:cNvSpPr/>
      </dsp:nvSpPr>
      <dsp:spPr>
        <a:xfrm>
          <a:off x="49700" y="2326983"/>
          <a:ext cx="861845" cy="861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-666357"/>
              <a:satOff val="-16201"/>
              <a:lumOff val="322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7E84C-7BE0-47AA-9153-9AC317D85E9B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7AAA0-0788-4345-9FDA-72091DC1F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670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7AAA0-0788-4345-9FDA-72091DC1FC1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41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F522-4C9E-4FF4-9BDA-E7F36E96DAEE}" type="datetime1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F51E-8CD2-4B82-9CA3-A306E13DEAF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2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052A-7BB3-416A-8BEB-F96972302196}" type="datetime1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F51E-8CD2-4B82-9CA3-A306E13DE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427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AE87-90DB-4851-97C8-952E98384066}" type="datetime1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F51E-8CD2-4B82-9CA3-A306E13DE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641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8144-431F-45A3-94A9-828933BD0C3A}" type="datetime1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F51E-8CD2-4B82-9CA3-A306E13DE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51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CF1E-093E-40AD-B8B5-212CC4EC8772}" type="datetime1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F51E-8CD2-4B82-9CA3-A306E13DEAF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850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DBCF-5663-4F49-8CBD-EC600734872B}" type="datetime1">
              <a:rPr lang="ru-RU" smtClean="0"/>
              <a:t>18.12.2023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F51E-8CD2-4B82-9CA3-A306E13DE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09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CA3A-19CF-4CFF-969B-459DC435843F}" type="datetime1">
              <a:rPr lang="ru-RU" smtClean="0"/>
              <a:t>18.12.2023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F51E-8CD2-4B82-9CA3-A306E13DE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50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BB75-E642-4896-ADA3-EBE8D08BCEDD}" type="datetime1">
              <a:rPr lang="ru-RU" smtClean="0"/>
              <a:t>18.12.2023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F51E-8CD2-4B82-9CA3-A306E13DE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27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A98D-ADCD-473D-8F90-9855CCA749B3}" type="datetime1">
              <a:rPr lang="ru-RU" smtClean="0"/>
              <a:t>18.12.2023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F51E-8CD2-4B82-9CA3-A306E13DE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21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3DE1886-D2FA-4B74-9C70-EF929F02E9FE}" type="datetime1">
              <a:rPr lang="ru-RU" smtClean="0"/>
              <a:t>18.12.2023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EEF51E-8CD2-4B82-9CA3-A306E13DE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153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7966-3DEB-4BD6-8A1B-ED397A68EDDC}" type="datetime1">
              <a:rPr lang="ru-RU" smtClean="0"/>
              <a:t>18.12.2023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F51E-8CD2-4B82-9CA3-A306E13DE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20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108D880-03B0-438A-9196-A1F1B0B7B960}" type="datetime1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9EEF51E-8CD2-4B82-9CA3-A306E13DEAF2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36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12.jpe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image" Target="../media/image14.png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1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Информация о проекте </a:t>
            </a:r>
            <a:r>
              <a:rPr lang="ru-RU" dirty="0"/>
              <a:t>бюджета Суоярвского муниципального округа </a:t>
            </a:r>
            <a:r>
              <a:rPr lang="ru-RU" dirty="0" smtClean="0"/>
              <a:t>на </a:t>
            </a:r>
            <a:r>
              <a:rPr lang="ru-RU" dirty="0"/>
              <a:t>2024 год и плановый период 2025 - 2026 гг.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32068" y="6334780"/>
            <a:ext cx="4188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г. Суоярви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ноябрь 2023 г.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983" y="2252918"/>
            <a:ext cx="912681" cy="14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8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F51E-8CD2-4B82-9CA3-A306E13DEAF2}" type="slidenum">
              <a:rPr lang="ru-RU" smtClean="0"/>
              <a:t>10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98070" y="212020"/>
            <a:ext cx="10058400" cy="48101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Суоярвского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муниципального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округа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281958"/>
              </p:ext>
            </p:extLst>
          </p:nvPr>
        </p:nvGraphicFramePr>
        <p:xfrm>
          <a:off x="527630" y="796064"/>
          <a:ext cx="11115729" cy="542763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22153"/>
                <a:gridCol w="1347836"/>
                <a:gridCol w="1347836"/>
                <a:gridCol w="1347836"/>
                <a:gridCol w="1165180"/>
                <a:gridCol w="1165180"/>
                <a:gridCol w="1119708"/>
              </a:tblGrid>
              <a:tr h="20941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1" i="1" u="none" strike="noStrike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080" marR="6080" marT="608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1" i="1" u="none" strike="noStrike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080" marR="6080" marT="6080" marB="0" anchor="b"/>
                </a:tc>
                <a:tc gridSpan="4">
                  <a:txBody>
                    <a:bodyPr/>
                    <a:lstStyle/>
                    <a:p>
                      <a:pPr algn="r" fontAlgn="b"/>
                      <a:r>
                        <a:rPr lang="ru-RU" sz="1400" i="1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тыс. руб. </a:t>
                      </a:r>
                      <a:endParaRPr lang="ru-RU" sz="1400" b="1" i="1" u="none" strike="noStrike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159"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Оценка</a:t>
                      </a:r>
                    </a:p>
                  </a:txBody>
                  <a:tcPr marL="6080" marR="6080" marT="6080" marB="0" anchor="ctr"/>
                </a:tc>
                <a:tc gridSpan="4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Запланировано в проекте бюджета</a:t>
                      </a:r>
                    </a:p>
                  </a:txBody>
                  <a:tcPr marL="6080" marR="6080" marT="60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371305"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+mn-lt"/>
                          <a:cs typeface="Times New Roman" pitchFamily="18" charset="0"/>
                        </a:rPr>
                        <a:t>2022 г.</a:t>
                      </a:r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+mn-lt"/>
                          <a:cs typeface="Times New Roman" pitchFamily="18" charset="0"/>
                        </a:rPr>
                        <a:t>2023 г.</a:t>
                      </a:r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+mn-lt"/>
                          <a:cs typeface="Times New Roman" pitchFamily="18" charset="0"/>
                        </a:rPr>
                        <a:t>% отклонения 2024 г. к 2023 г.</a:t>
                      </a: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+mn-lt"/>
                          <a:cs typeface="Times New Roman" pitchFamily="18" charset="0"/>
                        </a:rPr>
                        <a:t>2025 г.</a:t>
                      </a:r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2026 г.</a:t>
                      </a:r>
                      <a:endParaRPr lang="ru-RU" sz="14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5256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latin typeface="+mn-lt"/>
                          <a:cs typeface="Times New Roman" pitchFamily="18" charset="0"/>
                        </a:rPr>
                        <a:t> Доходы бюджета</a:t>
                      </a: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2 006 780,48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1 412 923,00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706 898,00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50,03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484 143,50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439 209,80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265322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latin typeface="+mn-lt"/>
                          <a:cs typeface="Times New Roman" pitchFamily="18" charset="0"/>
                        </a:rPr>
                        <a:t> Из них:</a:t>
                      </a:r>
                    </a:p>
                  </a:txBody>
                  <a:tcPr marL="6080" marR="6080" marT="608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4836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latin typeface="+mn-lt"/>
                          <a:cs typeface="Times New Roman" pitchFamily="18" charset="0"/>
                        </a:rPr>
                        <a:t> Налоговые доходы</a:t>
                      </a: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156 946,07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167 998,00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170 520,00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101,50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175 188,35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183 429,86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540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latin typeface="+mn-lt"/>
                          <a:cs typeface="Times New Roman" pitchFamily="18" charset="0"/>
                        </a:rPr>
                        <a:t> Неналоговые доходы</a:t>
                      </a: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28 016,27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27 301,00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26 344,93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96,50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26 811,55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27 403,94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5045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latin typeface="+mn-lt"/>
                          <a:cs typeface="Times New Roman" pitchFamily="18" charset="0"/>
                        </a:rPr>
                        <a:t> Безвозмездные поступления</a:t>
                      </a: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1 821 818,15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1 217 624,00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510 033,07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41,89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282 143,60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228 376,00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46431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+mn-lt"/>
                          <a:cs typeface="Times New Roman" pitchFamily="18" charset="0"/>
                        </a:rPr>
                        <a:t> Расходы бюджета (в </a:t>
                      </a:r>
                      <a:r>
                        <a:rPr lang="ru-RU" sz="1400" b="1" i="0" u="none" strike="noStrike" dirty="0" err="1" smtClean="0">
                          <a:latin typeface="+mn-lt"/>
                          <a:cs typeface="Times New Roman" pitchFamily="18" charset="0"/>
                        </a:rPr>
                        <a:t>т.ч</a:t>
                      </a:r>
                      <a:r>
                        <a:rPr lang="ru-RU" sz="1400" b="1" i="0" u="none" strike="noStrike" dirty="0" smtClean="0">
                          <a:latin typeface="+mn-lt"/>
                          <a:cs typeface="Times New Roman" pitchFamily="18" charset="0"/>
                        </a:rPr>
                        <a:t>.</a:t>
                      </a:r>
                      <a:r>
                        <a:rPr lang="ru-RU" sz="1400" b="1" i="0" u="none" strike="noStrike" baseline="0" dirty="0" smtClean="0">
                          <a:latin typeface="+mn-lt"/>
                          <a:cs typeface="Times New Roman" pitchFamily="18" charset="0"/>
                        </a:rPr>
                        <a:t> условно утвержденные расходы)</a:t>
                      </a:r>
                      <a:endParaRPr lang="ru-RU" sz="1400" b="1" i="0" u="none" strike="noStrike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2 029 105,20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1 438 910,00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702 498,00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48,82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479 536,80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438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759,80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46431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+mn-lt"/>
                          <a:cs typeface="Times New Roman" pitchFamily="18" charset="0"/>
                        </a:rPr>
                        <a:t> Условно утвержденные расходы</a:t>
                      </a: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6 278,88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13 059,91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472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+mn-lt"/>
                          <a:cs typeface="Times New Roman" pitchFamily="18" charset="0"/>
                        </a:rPr>
                        <a:t> Дефицит (-)/профицит (+)</a:t>
                      </a:r>
                      <a:r>
                        <a:rPr lang="ru-RU" sz="1400" b="1" i="0" u="none" strike="noStrike" baseline="0" dirty="0" smtClean="0">
                          <a:latin typeface="+mn-lt"/>
                          <a:cs typeface="Times New Roman" pitchFamily="18" charset="0"/>
                        </a:rPr>
                        <a:t> бюджета</a:t>
                      </a:r>
                      <a:endParaRPr lang="ru-RU" sz="1400" b="1" i="0" u="none" strike="noStrike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-22 324,72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-25 987,00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4 400,00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4 606,70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450,00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472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+mn-lt"/>
                          <a:cs typeface="Times New Roman" pitchFamily="18" charset="0"/>
                        </a:rPr>
                        <a:t> Объем муниципального долга на конец года</a:t>
                      </a: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68576,70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86 137,70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81 737,70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94,89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77 131,00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76 681,00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126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F51E-8CD2-4B82-9CA3-A306E13DEAF2}" type="slidenum">
              <a:rPr lang="ru-RU" smtClean="0"/>
              <a:t>11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6778" y="382906"/>
            <a:ext cx="10058400" cy="561975"/>
          </a:xfrm>
        </p:spPr>
        <p:txBody>
          <a:bodyPr>
            <a:norm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 финансирования дефицита бюджета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850323"/>
              </p:ext>
            </p:extLst>
          </p:nvPr>
        </p:nvGraphicFramePr>
        <p:xfrm>
          <a:off x="1703287" y="1518875"/>
          <a:ext cx="8602713" cy="357945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22153"/>
                <a:gridCol w="1347836"/>
                <a:gridCol w="1347836"/>
                <a:gridCol w="1165180"/>
                <a:gridCol w="1119708"/>
              </a:tblGrid>
              <a:tr h="20941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1" i="1" u="none" strike="noStrike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080" marR="6080" marT="6080" marB="0" anchor="b"/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ru-RU" sz="1400" i="1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тыс. руб. </a:t>
                      </a:r>
                      <a:endParaRPr lang="ru-RU" sz="1400" b="1" i="1" u="none" strike="noStrike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159"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6080" marR="6080" marT="6080" marB="0" anchor="ctr"/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Запланировано в проекте бюджета</a:t>
                      </a:r>
                    </a:p>
                  </a:txBody>
                  <a:tcPr marL="6080" marR="6080" marT="608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371305"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+mn-lt"/>
                          <a:cs typeface="Times New Roman" pitchFamily="18" charset="0"/>
                        </a:rPr>
                        <a:t>2023 г.</a:t>
                      </a:r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+mn-lt"/>
                          <a:cs typeface="Times New Roman" pitchFamily="18" charset="0"/>
                        </a:rPr>
                        <a:t>2025 г.</a:t>
                      </a:r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2026 г.</a:t>
                      </a:r>
                      <a:endParaRPr lang="ru-RU" sz="14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8517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latin typeface="+mn-lt"/>
                          <a:cs typeface="Times New Roman" pitchFamily="18" charset="0"/>
                        </a:rPr>
                        <a:t> Оплата бюджетных кредитов</a:t>
                      </a: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6 970,00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8 000,00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5 906,70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2 700,00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8795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latin typeface="+mn-lt"/>
                          <a:cs typeface="Times New Roman" pitchFamily="18" charset="0"/>
                        </a:rPr>
                        <a:t> Привлечение коммерческих кредитов</a:t>
                      </a: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69 531,00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50 000,00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1 300,00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2 250,00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888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latin typeface="+mn-lt"/>
                          <a:cs typeface="Times New Roman" pitchFamily="18" charset="0"/>
                        </a:rPr>
                        <a:t> Погашение коммерческих кредитов</a:t>
                      </a: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45 000,00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46 400,00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57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F51E-8CD2-4B82-9CA3-A306E13DEAF2}" type="slidenum">
              <a:rPr lang="ru-RU" smtClean="0"/>
              <a:t>12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27167" y="348116"/>
            <a:ext cx="10058400" cy="492125"/>
          </a:xfrm>
        </p:spPr>
        <p:txBody>
          <a:bodyPr>
            <a:norm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чего складываются доходы местного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13481098"/>
              </p:ext>
            </p:extLst>
          </p:nvPr>
        </p:nvGraphicFramePr>
        <p:xfrm>
          <a:off x="296092" y="552857"/>
          <a:ext cx="11582400" cy="5826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383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F51E-8CD2-4B82-9CA3-A306E13DEAF2}" type="slidenum">
              <a:rPr lang="ru-RU" smtClean="0"/>
              <a:t>13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81842" y="373834"/>
            <a:ext cx="10058400" cy="84137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доходов бюджета Суоярвского муниципального округа 2024-2026 гг., млн. руб.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081477549"/>
              </p:ext>
            </p:extLst>
          </p:nvPr>
        </p:nvGraphicFramePr>
        <p:xfrm>
          <a:off x="-249647" y="1463039"/>
          <a:ext cx="4229464" cy="3161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540796962"/>
              </p:ext>
            </p:extLst>
          </p:nvPr>
        </p:nvGraphicFramePr>
        <p:xfrm>
          <a:off x="3625174" y="2336139"/>
          <a:ext cx="4229464" cy="3161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025451111"/>
              </p:ext>
            </p:extLst>
          </p:nvPr>
        </p:nvGraphicFramePr>
        <p:xfrm>
          <a:off x="7578172" y="1574455"/>
          <a:ext cx="4117439" cy="3083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063" y="4785767"/>
            <a:ext cx="3120801" cy="104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F51E-8CD2-4B82-9CA3-A306E13DEAF2}" type="slidenum">
              <a:rPr lang="ru-RU" smtClean="0"/>
              <a:t>14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0983" y="-82044"/>
            <a:ext cx="11589427" cy="843663"/>
          </a:xfrm>
        </p:spPr>
        <p:txBody>
          <a:bodyPr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налоговых доходов бюджета Суоярвского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муниципального, тыс. руб.</a:t>
            </a:r>
            <a:endParaRPr lang="ru-RU" sz="2800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750333548"/>
              </p:ext>
            </p:extLst>
          </p:nvPr>
        </p:nvGraphicFramePr>
        <p:xfrm>
          <a:off x="2244096" y="988042"/>
          <a:ext cx="8128000" cy="5259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8944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F51E-8CD2-4B82-9CA3-A306E13DEAF2}" type="slidenum">
              <a:rPr lang="ru-RU" smtClean="0"/>
              <a:t>15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2547" y="161796"/>
            <a:ext cx="11625943" cy="843663"/>
          </a:xfrm>
        </p:spPr>
        <p:txBody>
          <a:bodyPr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неналоговых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доходов бюджета Суоярвского муниципального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округа, тыс. руб.</a:t>
            </a:r>
            <a:endParaRPr lang="ru-RU" sz="2800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928569593"/>
              </p:ext>
            </p:extLst>
          </p:nvPr>
        </p:nvGraphicFramePr>
        <p:xfrm>
          <a:off x="2244096" y="988042"/>
          <a:ext cx="8128000" cy="5259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3596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F51E-8CD2-4B82-9CA3-A306E13DEAF2}" type="slidenum">
              <a:rPr lang="ru-RU" smtClean="0"/>
              <a:t>16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18550" y="135671"/>
            <a:ext cx="11977952" cy="843663"/>
          </a:xfrm>
        </p:spPr>
        <p:txBody>
          <a:bodyPr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безвозмездных поступлений бюджета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Суоярвского муниципального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округа, тыс. руб.</a:t>
            </a:r>
            <a:endParaRPr lang="ru-RU" sz="2800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51278571"/>
              </p:ext>
            </p:extLst>
          </p:nvPr>
        </p:nvGraphicFramePr>
        <p:xfrm>
          <a:off x="3957393" y="988042"/>
          <a:ext cx="8128000" cy="5259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>
          <a:xfrm>
            <a:off x="144378" y="1595477"/>
            <a:ext cx="3792355" cy="402336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smtClean="0"/>
              <a:t>Дотации </a:t>
            </a:r>
            <a:r>
              <a:rPr lang="ru-RU" smtClean="0"/>
              <a:t>предоставляются без определения </a:t>
            </a:r>
            <a:r>
              <a:rPr lang="ru-RU" sz="2100" smtClean="0"/>
              <a:t>конкретной цели их использования.</a:t>
            </a:r>
            <a:br>
              <a:rPr lang="ru-RU" sz="2100" smtClean="0"/>
            </a:br>
            <a:r>
              <a:rPr lang="ru-RU" sz="2100" smtClean="0"/>
              <a:t/>
            </a:r>
            <a:br>
              <a:rPr lang="ru-RU" sz="2100" smtClean="0"/>
            </a:br>
            <a:r>
              <a:rPr lang="ru-RU" sz="2100" b="1" smtClean="0"/>
              <a:t>Субвенции</a:t>
            </a:r>
            <a:r>
              <a:rPr lang="ru-RU" sz="2100" smtClean="0"/>
              <a:t> </a:t>
            </a:r>
            <a:r>
              <a:rPr lang="ru-RU" smtClean="0"/>
              <a:t>предоставляются на финансирование «переданных» другим публично-правовым</a:t>
            </a:r>
            <a:br>
              <a:rPr lang="ru-RU" smtClean="0"/>
            </a:br>
            <a:r>
              <a:rPr lang="ru-RU" smtClean="0"/>
              <a:t>образованиям полномочий.</a:t>
            </a:r>
          </a:p>
          <a:p>
            <a:r>
              <a:rPr lang="ru-RU" b="1" smtClean="0"/>
              <a:t>Субсидии</a:t>
            </a:r>
            <a:r>
              <a:rPr lang="ru-RU" smtClean="0"/>
              <a:t> предоставляются на условиях долевого софинансирования расходов других бюджетов.</a:t>
            </a:r>
          </a:p>
          <a:p>
            <a:r>
              <a:rPr lang="ru-RU" b="1" smtClean="0"/>
              <a:t>Иные межбюджетные трансферты </a:t>
            </a:r>
            <a:r>
              <a:rPr lang="ru-RU" smtClean="0"/>
              <a:t>предоставляются в целях софинансирования расходов соответствующего бюджета в полном объеме.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695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255043"/>
            <a:ext cx="10058400" cy="482317"/>
          </a:xfrm>
        </p:spPr>
        <p:txBody>
          <a:bodyPr>
            <a:norm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Программный бюджет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>Бюджет Суоярвского муниципального </a:t>
            </a:r>
            <a:r>
              <a:rPr lang="ru-RU" dirty="0" smtClean="0"/>
              <a:t>округа имеет </a:t>
            </a:r>
            <a:r>
              <a:rPr lang="ru-RU" dirty="0"/>
              <a:t>программный формат, что </a:t>
            </a:r>
            <a:r>
              <a:rPr lang="ru-RU" dirty="0" smtClean="0"/>
              <a:t>предусматривает применение </a:t>
            </a:r>
            <a:r>
              <a:rPr lang="ru-RU" dirty="0"/>
              <a:t>программно-целевых подходов к распределению бюджетных </a:t>
            </a:r>
            <a:r>
              <a:rPr lang="ru-RU" dirty="0" smtClean="0"/>
              <a:t>расходов исходя </a:t>
            </a:r>
            <a:r>
              <a:rPr lang="ru-RU" dirty="0"/>
              <a:t>из приоритетных целей и задач социально-экономического развития </a:t>
            </a:r>
            <a:r>
              <a:rPr lang="ru-RU" dirty="0" smtClean="0"/>
              <a:t>округа.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По состоянию на </a:t>
            </a:r>
            <a:r>
              <a:rPr lang="ru-RU" dirty="0" smtClean="0"/>
              <a:t>01.01.2024 </a:t>
            </a:r>
            <a:r>
              <a:rPr lang="ru-RU" dirty="0"/>
              <a:t>года насчитывается </a:t>
            </a:r>
            <a:r>
              <a:rPr lang="ru-RU" dirty="0" smtClean="0"/>
              <a:t>13 </a:t>
            </a:r>
            <a:r>
              <a:rPr lang="ru-RU" dirty="0"/>
              <a:t>муниципальных программ. 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F51E-8CD2-4B82-9CA3-A306E13DEAF2}" type="slidenum">
              <a:rPr lang="ru-RU" smtClean="0"/>
              <a:t>17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216" y="3650112"/>
            <a:ext cx="3357254" cy="251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39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F51E-8CD2-4B82-9CA3-A306E13DEAF2}" type="slidenum">
              <a:rPr lang="ru-RU" smtClean="0"/>
              <a:t>18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800419"/>
              </p:ext>
            </p:extLst>
          </p:nvPr>
        </p:nvGraphicFramePr>
        <p:xfrm>
          <a:off x="-2" y="451819"/>
          <a:ext cx="12192002" cy="592506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14834"/>
                <a:gridCol w="1235791"/>
                <a:gridCol w="1220440"/>
                <a:gridCol w="1604225"/>
                <a:gridCol w="1469021"/>
                <a:gridCol w="1469021"/>
                <a:gridCol w="1378670"/>
              </a:tblGrid>
              <a:tr h="209418">
                <a:tc gridSpan="7">
                  <a:txBody>
                    <a:bodyPr/>
                    <a:lstStyle/>
                    <a:p>
                      <a:pPr algn="r" fontAlgn="b"/>
                      <a:r>
                        <a:rPr lang="ru-RU" sz="1400" i="1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тыс. руб. </a:t>
                      </a:r>
                      <a:endParaRPr lang="ru-RU" sz="1400" b="1" i="1" u="none" strike="noStrike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400" b="1" i="1" u="none" strike="noStrike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494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+mn-lt"/>
                          <a:cs typeface="Times New Roman" pitchFamily="18" charset="0"/>
                        </a:rPr>
                        <a:t>Исполнение</a:t>
                      </a:r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+mn-lt"/>
                          <a:cs typeface="Times New Roman" pitchFamily="18" charset="0"/>
                        </a:rPr>
                        <a:t>План</a:t>
                      </a:r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 gridSpan="4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Запланировано в проекте бюджета</a:t>
                      </a:r>
                    </a:p>
                  </a:txBody>
                  <a:tcPr marL="6080" marR="6080" marT="60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546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+mn-lt"/>
                          <a:cs typeface="Times New Roman" pitchFamily="18" charset="0"/>
                        </a:rPr>
                        <a:t>2022 г.</a:t>
                      </a:r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+mn-lt"/>
                          <a:cs typeface="Times New Roman" pitchFamily="18" charset="0"/>
                        </a:rPr>
                        <a:t>2023 г.</a:t>
                      </a:r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+mn-lt"/>
                          <a:cs typeface="Times New Roman" pitchFamily="18" charset="0"/>
                        </a:rPr>
                        <a:t>% отклонения 2024 г. к 2023 г.</a:t>
                      </a: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+mn-lt"/>
                          <a:cs typeface="Times New Roman" pitchFamily="18" charset="0"/>
                        </a:rPr>
                        <a:t>2025 г.</a:t>
                      </a:r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2026 г.</a:t>
                      </a:r>
                      <a:endParaRPr lang="ru-RU" sz="14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6219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1. Развитие образования Суоярвского муниципального</a:t>
                      </a:r>
                      <a:r>
                        <a:rPr lang="ru-RU" sz="1400" b="1" u="none" strike="noStrike" baseline="0" dirty="0" smtClean="0">
                          <a:latin typeface="+mn-lt"/>
                          <a:cs typeface="Times New Roman" panose="02020603050405020304" pitchFamily="18" charset="0"/>
                        </a:rPr>
                        <a:t> округа</a:t>
                      </a:r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654 257,43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582 612,17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515 097,80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88,41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364 956,99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313 220,14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46431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latin typeface="+mn-lt"/>
                          <a:cs typeface="Times New Roman" panose="02020603050405020304" pitchFamily="18" charset="0"/>
                        </a:rPr>
                        <a:t>2. Молодежь Суоярвского </a:t>
                      </a:r>
                      <a:r>
                        <a:rPr lang="ru-RU" sz="1400" b="1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муниципального</a:t>
                      </a:r>
                      <a:r>
                        <a:rPr lang="ru-RU" sz="1400" b="1" u="none" strike="noStrike" baseline="0" dirty="0" smtClean="0">
                          <a:latin typeface="+mn-lt"/>
                          <a:cs typeface="Times New Roman" panose="02020603050405020304" pitchFamily="18" charset="0"/>
                        </a:rPr>
                        <a:t> округа</a:t>
                      </a:r>
                      <a:endParaRPr lang="ru-RU" sz="1400" b="1" i="0" u="none" strike="noStrike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135,05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198,85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126,00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63,36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180,00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6294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3. Развитие культуры Суоярвского муниципального</a:t>
                      </a:r>
                      <a:r>
                        <a:rPr lang="ru-RU" sz="1400" b="1" u="none" strike="noStrike" baseline="0" dirty="0" smtClean="0">
                          <a:latin typeface="+mn-lt"/>
                          <a:cs typeface="Times New Roman" panose="02020603050405020304" pitchFamily="18" charset="0"/>
                        </a:rPr>
                        <a:t> округа</a:t>
                      </a:r>
                      <a:endParaRPr lang="ru-RU" sz="1400" b="1" i="0" u="none" strike="noStrike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30 771,20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37 075,23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46 892,84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126,48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29 639,20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31 446,60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820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4. Развитие транспортной инфраструктуры и осуществления дорожной деятельности на территории Суоярвского муниципального</a:t>
                      </a:r>
                      <a:r>
                        <a:rPr lang="ru-RU" sz="1400" b="1" u="none" strike="noStrike" baseline="0" dirty="0" smtClean="0">
                          <a:latin typeface="+mn-lt"/>
                          <a:cs typeface="Times New Roman" panose="02020603050405020304" pitchFamily="18" charset="0"/>
                        </a:rPr>
                        <a:t> округа</a:t>
                      </a:r>
                      <a:endParaRPr lang="ru-RU" sz="1400" b="1" i="0" u="none" strike="noStrike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9 037,16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61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791,05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17 601,60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28,48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14 618,40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14 600,00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61664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cs typeface="Times New Roman" panose="02020603050405020304" pitchFamily="18" charset="0"/>
                        </a:rPr>
                        <a:t>Развитие физической культуры и спорта в Суоярвском </a:t>
                      </a:r>
                      <a:r>
                        <a:rPr lang="ru-RU" sz="1400" b="1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муниципальном</a:t>
                      </a:r>
                      <a:r>
                        <a:rPr lang="ru-RU" sz="1400" b="1" u="none" strike="noStrike" baseline="0" dirty="0" smtClean="0">
                          <a:latin typeface="+mn-lt"/>
                          <a:cs typeface="Times New Roman" panose="02020603050405020304" pitchFamily="18" charset="0"/>
                        </a:rPr>
                        <a:t> округе</a:t>
                      </a:r>
                      <a:endParaRPr lang="ru-RU" sz="1400" b="1" i="0" u="none" strike="noStrike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35 477,02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25 194,81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250,00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0,99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246,00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250,00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56129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latin typeface="+mn-lt"/>
                          <a:cs typeface="Times New Roman" panose="02020603050405020304" pitchFamily="18" charset="0"/>
                        </a:rPr>
                        <a:t>6. Управление муниципальными финансами</a:t>
                      </a:r>
                      <a:endParaRPr lang="ru-RU" sz="1400" b="1" i="0" u="none" strike="noStrike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66 305,96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4 398,00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4 000,00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90,95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000,00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4 000,00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56129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7. Комплексное развитие жилищно-коммунальной сферы Суоярвского муниципального</a:t>
                      </a:r>
                      <a:r>
                        <a:rPr lang="ru-RU" sz="1400" b="1" u="none" strike="noStrike" baseline="0" dirty="0" smtClean="0">
                          <a:latin typeface="+mn-lt"/>
                          <a:cs typeface="Times New Roman" panose="02020603050405020304" pitchFamily="18" charset="0"/>
                        </a:rPr>
                        <a:t> округа</a:t>
                      </a:r>
                      <a:r>
                        <a:rPr lang="ru-RU" sz="1400" b="1" i="0" u="none" strike="noStrike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и управление недвижимостью</a:t>
                      </a:r>
                      <a:endParaRPr lang="ru-RU" sz="1400" b="1" i="0" u="none" strike="noStrike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657 789,82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47 921,70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7,28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12 641,70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11 130,40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302129" y="0"/>
            <a:ext cx="10058400" cy="48231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Муниципальные программы Суоярвского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141674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F51E-8CD2-4B82-9CA3-A306E13DEAF2}" type="slidenum">
              <a:rPr lang="ru-RU" smtClean="0"/>
              <a:t>19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953722"/>
              </p:ext>
            </p:extLst>
          </p:nvPr>
        </p:nvGraphicFramePr>
        <p:xfrm>
          <a:off x="0" y="2"/>
          <a:ext cx="12192002" cy="634854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48076"/>
                <a:gridCol w="1233853"/>
                <a:gridCol w="1179871"/>
                <a:gridCol w="1696547"/>
                <a:gridCol w="1395795"/>
                <a:gridCol w="1395795"/>
                <a:gridCol w="1442065"/>
              </a:tblGrid>
              <a:tr h="279360">
                <a:tc gridSpan="7">
                  <a:txBody>
                    <a:bodyPr/>
                    <a:lstStyle/>
                    <a:p>
                      <a:pPr algn="r" fontAlgn="b"/>
                      <a:r>
                        <a:rPr lang="ru-RU" sz="1400" i="1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тыс. руб. </a:t>
                      </a:r>
                      <a:endParaRPr lang="ru-RU" sz="1400" b="1" i="1" u="none" strike="noStrike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080" marR="6080" marT="60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527697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+mn-lt"/>
                          <a:cs typeface="Times New Roman" pitchFamily="18" charset="0"/>
                        </a:rPr>
                        <a:t>Исполнение</a:t>
                      </a:r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+mn-lt"/>
                          <a:cs typeface="Times New Roman" pitchFamily="18" charset="0"/>
                        </a:rPr>
                        <a:t>План</a:t>
                      </a:r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 gridSpan="4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Запланировано в проекте бюджета</a:t>
                      </a:r>
                    </a:p>
                  </a:txBody>
                  <a:tcPr marL="6080" marR="6080" marT="60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4478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+mn-lt"/>
                          <a:cs typeface="Times New Roman" pitchFamily="18" charset="0"/>
                        </a:rPr>
                        <a:t>2022 г.</a:t>
                      </a:r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+mn-lt"/>
                          <a:cs typeface="Times New Roman" pitchFamily="18" charset="0"/>
                        </a:rPr>
                        <a:t>2023 г.</a:t>
                      </a:r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+mn-lt"/>
                          <a:cs typeface="Times New Roman" pitchFamily="18" charset="0"/>
                        </a:rPr>
                        <a:t>% отклонения 2024 г. к 2023 г.</a:t>
                      </a: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+mn-lt"/>
                          <a:cs typeface="Times New Roman" pitchFamily="18" charset="0"/>
                        </a:rPr>
                        <a:t>2025 г.</a:t>
                      </a:r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2026 г.</a:t>
                      </a:r>
                      <a:endParaRPr lang="ru-RU" sz="14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7014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8. Осуществление полномочий местной администрацией</a:t>
                      </a:r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1 196 320,38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72 135,45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64 413,18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89,29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45 784,63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49 769,76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</a:tr>
              <a:tr h="11248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9. Развитие и поддержка малого и среднего предпринимательства, а также физических лиц, применяющих специальный налоговый режим «Налог на профессиональный доход», на территории Суоярвского муниципального округа</a:t>
                      </a:r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4 994,41</a:t>
                      </a: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40,00</a:t>
                      </a: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</a:tr>
              <a:tr h="79200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10. Обеспечение безопасности жизнедеятельности населения Суоярвского муниципального округа</a:t>
                      </a:r>
                      <a:endParaRPr lang="ru-RU" sz="1400" b="1" i="0" u="none" strike="noStrike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439,64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595,00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600,00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100,84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350,00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400,00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</a:tr>
              <a:tr h="8997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11. Профилактика правонарушений и преступлений в Суоярвском муниципальном</a:t>
                      </a:r>
                      <a:r>
                        <a:rPr lang="ru-RU" sz="1400" b="1" u="none" strike="noStrike" baseline="0" dirty="0" smtClean="0">
                          <a:latin typeface="+mn-lt"/>
                          <a:cs typeface="Times New Roman" panose="02020603050405020304" pitchFamily="18" charset="0"/>
                        </a:rPr>
                        <a:t> округе</a:t>
                      </a:r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120,00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</a:tr>
              <a:tr h="6747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kern="1200" dirty="0" smtClean="0">
                          <a:latin typeface="+mn-lt"/>
                          <a:cs typeface="Times New Roman" panose="02020603050405020304" pitchFamily="18" charset="0"/>
                        </a:rPr>
                        <a:t>12. Формирование современной городской среды на территории Суоярвского </a:t>
                      </a:r>
                      <a:r>
                        <a:rPr lang="ru-RU" sz="1400" b="1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муниципального</a:t>
                      </a:r>
                      <a:r>
                        <a:rPr lang="ru-RU" sz="1400" b="1" u="none" strike="noStrike" baseline="0" dirty="0" smtClean="0">
                          <a:latin typeface="+mn-lt"/>
                          <a:cs typeface="Times New Roman" panose="02020603050405020304" pitchFamily="18" charset="0"/>
                        </a:rPr>
                        <a:t> округа</a:t>
                      </a:r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7 665,50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7 729,61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5 543,89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71,72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785,00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675,00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</a:tr>
              <a:tr h="9008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13. Профилактика терроризма и экстремизма, а также минимизация и (или) ликвидация последствий его проявления на территории Суоярвского муниципального</a:t>
                      </a:r>
                      <a:r>
                        <a:rPr lang="ru-RU" sz="1400" b="1" u="none" strike="noStrike" baseline="0" dirty="0" smtClean="0">
                          <a:latin typeface="+mn-lt"/>
                          <a:cs typeface="Times New Roman" panose="02020603050405020304" pitchFamily="18" charset="0"/>
                        </a:rPr>
                        <a:t> округа</a:t>
                      </a:r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5,00</a:t>
                      </a: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5,00</a:t>
                      </a: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989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F51E-8CD2-4B82-9CA3-A306E13DEAF2}" type="slidenum">
              <a:rPr lang="ru-RU" smtClean="0"/>
              <a:t>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76150" y="245043"/>
            <a:ext cx="10058400" cy="684213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«бюджет для граждан</a:t>
            </a:r>
            <a:r>
              <a:rPr lang="ru-RU" sz="2800" dirty="0" smtClean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»?                                                                </a:t>
            </a:r>
            <a:r>
              <a:rPr lang="ru-RU" sz="28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235760" y="1085099"/>
            <a:ext cx="5913438" cy="362276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b="1" dirty="0"/>
              <a:t>Бюджет для граждан </a:t>
            </a:r>
            <a:r>
              <a:rPr lang="ru-RU" dirty="0"/>
              <a:t>- информационный ресурс, </a:t>
            </a:r>
            <a:r>
              <a:rPr lang="ru-RU" dirty="0" smtClean="0"/>
              <a:t>предназначенный </a:t>
            </a:r>
            <a:r>
              <a:rPr lang="ru-RU" dirty="0"/>
              <a:t>для раскрытия информации о бюджете в простой и доступной для граждан форме в целях повышения финансовой грамотности населения и его интереса к государственному управлению</a:t>
            </a:r>
            <a:r>
              <a:rPr lang="ru-RU" dirty="0" smtClean="0"/>
              <a:t>.</a:t>
            </a:r>
          </a:p>
          <a:p>
            <a:pPr>
              <a:spcAft>
                <a:spcPts val="0"/>
              </a:spcAft>
            </a:pP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b="1" dirty="0"/>
              <a:t>Бюджет </a:t>
            </a:r>
            <a:r>
              <a:rPr lang="ru-RU" dirty="0"/>
              <a:t>- форма образования и расходования денежных средств, </a:t>
            </a:r>
            <a:r>
              <a:rPr lang="ru-RU" dirty="0" smtClean="0"/>
              <a:t>которые предназначены для </a:t>
            </a:r>
            <a:r>
              <a:rPr lang="ru-RU" dirty="0"/>
              <a:t>финансового обеспечения задач и </a:t>
            </a:r>
            <a:r>
              <a:rPr lang="ru-RU" dirty="0" smtClean="0"/>
              <a:t>функций местного самоуправления.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/>
          <a:srcRect l="2049" r="6059"/>
          <a:stretch/>
        </p:blipFill>
        <p:spPr>
          <a:xfrm>
            <a:off x="6149198" y="0"/>
            <a:ext cx="5976479" cy="544538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10527" y="4783661"/>
            <a:ext cx="67485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Бюджетная система </a:t>
            </a:r>
            <a:r>
              <a:rPr lang="ru-RU" sz="2000" dirty="0" smtClean="0"/>
              <a:t>- основанная </a:t>
            </a:r>
            <a:r>
              <a:rPr lang="ru-RU" sz="2000" dirty="0"/>
              <a:t>на экономических отношениях и юридических нормах совокупность федерального бюджета, бюджетов субъектов и местных </a:t>
            </a:r>
            <a:r>
              <a:rPr lang="ru-RU" sz="2000" dirty="0" smtClean="0"/>
              <a:t>бюджетов.</a:t>
            </a:r>
            <a:endParaRPr lang="ru-RU" sz="2000" dirty="0"/>
          </a:p>
        </p:txBody>
      </p:sp>
      <p:pic>
        <p:nvPicPr>
          <p:cNvPr id="19" name="Picture 2" descr="https://abrakadabra.fun/uploads/posts/2022-02/1643946694_1-abrakadabra-fun-p-belaya-strelochka-na-prozrachnom-fone-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8" b="20121"/>
          <a:stretch/>
        </p:blipFill>
        <p:spPr bwMode="auto">
          <a:xfrm rot="19513268">
            <a:off x="6999296" y="5630279"/>
            <a:ext cx="795568" cy="47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4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F51E-8CD2-4B82-9CA3-A306E13DEAF2}" type="slidenum">
              <a:rPr lang="ru-RU" smtClean="0"/>
              <a:t>20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857664"/>
              </p:ext>
            </p:extLst>
          </p:nvPr>
        </p:nvGraphicFramePr>
        <p:xfrm>
          <a:off x="990453" y="578569"/>
          <a:ext cx="9991972" cy="5725635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699356"/>
                <a:gridCol w="1165714"/>
                <a:gridCol w="1165714"/>
                <a:gridCol w="1165714"/>
                <a:gridCol w="1485411"/>
                <a:gridCol w="1145406"/>
                <a:gridCol w="1164657"/>
              </a:tblGrid>
              <a:tr h="315685">
                <a:tc gridSpan="7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400" b="0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</a:tr>
              <a:tr h="4098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6080" marR="6080" marT="6080" marB="0" anchor="ctr"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Оценка</a:t>
                      </a:r>
                    </a:p>
                  </a:txBody>
                  <a:tcPr marL="6080" marR="6080" marT="6080" marB="0" anchor="ctr">
                    <a:solidFill>
                      <a:srgbClr val="F5D9C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Запланировано в проекте бюджета</a:t>
                      </a:r>
                    </a:p>
                  </a:txBody>
                  <a:tcPr marL="6080" marR="6080" marT="6080" marB="0" anchor="ctr">
                    <a:solidFill>
                      <a:srgbClr val="F5D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>
                    <a:solidFill>
                      <a:srgbClr val="F5D9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080" marR="6080" marT="6080" marB="0" anchor="ctr">
                    <a:solidFill>
                      <a:srgbClr val="F5D9CC"/>
                    </a:solidFill>
                  </a:tcPr>
                </a:tc>
              </a:tr>
              <a:tr h="4098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Наименование раздела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2022 г.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2023 г.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2024 г.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+mn-lt"/>
                          <a:cs typeface="Times New Roman" pitchFamily="18" charset="0"/>
                        </a:rPr>
                        <a:t>% отклонения 2024 г. к 2023 г.</a:t>
                      </a: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2025 г.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effectLst/>
                        </a:rPr>
                        <a:t>2026 г.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</a:tr>
              <a:tr h="3037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Общегосударственные расходы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60 615,48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66 920,00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55 000,30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82,19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39 293,03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42 284,35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AEDE7"/>
                    </a:solidFill>
                  </a:tcPr>
                </a:tc>
              </a:tr>
              <a:tr h="3037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Национальная оборона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882,64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442,00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459,10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103,87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476,60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476,60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</a:tr>
              <a:tr h="5702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1 293,78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500,00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505,00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101,00</a:t>
                      </a:r>
                    </a:p>
                  </a:txBody>
                  <a:tcPr marL="63058" marR="63058" marT="0" marB="0" anchor="ctr"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303,00</a:t>
                      </a:r>
                    </a:p>
                  </a:txBody>
                  <a:tcPr marL="63058" marR="63058" marT="0" marB="0" anchor="ctr"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303,00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AEDE7"/>
                    </a:solidFill>
                  </a:tcPr>
                </a:tc>
              </a:tr>
              <a:tr h="3037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Национальная экономика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40 676,44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66 123,00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25 218,60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38,14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15 222,40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15 023,90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</a:tr>
              <a:tr h="5877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Жилищно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–коммунальное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хозяйство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1 178 659,03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646 339,00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40 211,26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6,22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9 082,70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7 951,50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AEDE7"/>
                    </a:solidFill>
                  </a:tcPr>
                </a:tc>
              </a:tr>
              <a:tr h="3037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Образование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643 730,35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563 683,00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503 631,43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89,35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359 931,99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308 942,93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</a:tr>
              <a:tr h="3076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Культура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38 611,06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36 578,00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46 892,84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128,20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29 639,20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31 446,60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AEDE7"/>
                    </a:solidFill>
                  </a:tcPr>
                </a:tc>
              </a:tr>
              <a:tr h="3037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Социальная политика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23 440,53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28 282,00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25 629,47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90,62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14 463,00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14 421,00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</a:tr>
              <a:tr h="3037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Физическая культура и спорт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36 077,46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24 595,00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250,00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1,02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246,00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250,00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AEDE7"/>
                    </a:solidFill>
                  </a:tcPr>
                </a:tc>
              </a:tr>
              <a:tr h="3037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Средства массовой информации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1 280,00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1 050,00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700,00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66,67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600,00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600,00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</a:tr>
              <a:tr h="6075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Обслуживание государственного и муниципального долга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3 838,43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4 398,00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4 000,00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90,95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4 000,00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4 000,00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AEDE7"/>
                    </a:solidFill>
                  </a:tcPr>
                </a:tc>
              </a:tr>
              <a:tr h="303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ИТОГО РАСХОДОВ: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2 029 105,20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 438 910,00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702 498,00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48,82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473 257,92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425 699,89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rgbClr val="F5D9CC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154083" y="96252"/>
            <a:ext cx="10058400" cy="48231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Распределение расходов бюджета Суоярвского муниципального округа</a:t>
            </a:r>
          </a:p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0007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F51E-8CD2-4B82-9CA3-A306E13DEAF2}" type="slidenum">
              <a:rPr lang="ru-RU" smtClean="0"/>
              <a:t>21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24447" y="478971"/>
            <a:ext cx="4848993" cy="482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Общегосударственные расходы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698171"/>
              </p:ext>
            </p:extLst>
          </p:nvPr>
        </p:nvGraphicFramePr>
        <p:xfrm>
          <a:off x="1764326" y="1205411"/>
          <a:ext cx="8534399" cy="404703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04456"/>
                <a:gridCol w="923109"/>
                <a:gridCol w="844731"/>
                <a:gridCol w="870858"/>
                <a:gridCol w="992777"/>
                <a:gridCol w="896983"/>
                <a:gridCol w="1001485"/>
              </a:tblGrid>
              <a:tr h="146453">
                <a:tc gridSpan="7">
                  <a:txBody>
                    <a:bodyPr/>
                    <a:lstStyle/>
                    <a:p>
                      <a:pPr algn="r" fontAlgn="b"/>
                      <a:r>
                        <a:rPr lang="ru-RU" sz="1100" i="1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тыс. руб. </a:t>
                      </a:r>
                      <a:endParaRPr lang="ru-RU" sz="1100" b="1" i="1" u="none" strike="noStrike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400" b="1" i="1" u="none" strike="noStrike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Наименование расходов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Исполнение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Оценка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 gridSpan="4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Запланировано в проекте бюджета</a:t>
                      </a:r>
                    </a:p>
                  </a:txBody>
                  <a:tcPr marL="6080" marR="6080" marT="60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376071"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2022 г.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2023 г.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% отклонения 2024 г. к 2023 г.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2025 г.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2026 г.</a:t>
                      </a:r>
                      <a:endParaRPr lang="ru-RU" sz="11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2232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 Общегосударственные</a:t>
                      </a:r>
                      <a:r>
                        <a:rPr lang="ru-RU" sz="1100" b="1" i="0" u="none" strike="noStrike" baseline="0" dirty="0" smtClean="0">
                          <a:latin typeface="+mn-lt"/>
                          <a:cs typeface="Times New Roman" pitchFamily="18" charset="0"/>
                        </a:rPr>
                        <a:t> вопросы</a:t>
                      </a:r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,</a:t>
                      </a:r>
                      <a:r>
                        <a:rPr lang="ru-RU" sz="1100" b="1" i="0" u="none" strike="noStrike" baseline="0" dirty="0" smtClean="0">
                          <a:latin typeface="+mn-lt"/>
                          <a:cs typeface="Times New Roman" pitchFamily="18" charset="0"/>
                        </a:rPr>
                        <a:t> всего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60 615,48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66 920,00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55 000,30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82,19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39 293,03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42 284,35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36556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 высшего должностного  лица  субъекта РФ  и  органа  местного  самоуправления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2 856,84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4 140,00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2 984,09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72,08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2 020,00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3 170,69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36501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848,27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75,00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38354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органов исполнительной власти субъектов РФ, местных администраций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36 810,35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36 378,00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31 825,20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87,48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24 242,73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26 386,96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3109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11,60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1,20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1,30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10,70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34870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100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50,00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100,00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4057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(в </a:t>
                      </a:r>
                      <a:r>
                        <a:rPr lang="ru-RU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расходы на содержание МКУ «ЦУМИ И ЗР СУОЯРВСКОГО РАЙОНА»</a:t>
                      </a:r>
                      <a:r>
                        <a:rPr lang="ru-RU" sz="11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МКУ "Центр  информационно-хозяйственного обслуживания«)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20 088,42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26 294,00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20 083,81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76,38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12 973,00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12 611,00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48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F51E-8CD2-4B82-9CA3-A306E13DEAF2}" type="slidenum">
              <a:rPr lang="ru-RU" smtClean="0"/>
              <a:t>22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702295" y="129238"/>
            <a:ext cx="4848993" cy="482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национальную оборону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320482"/>
              </p:ext>
            </p:extLst>
          </p:nvPr>
        </p:nvGraphicFramePr>
        <p:xfrm>
          <a:off x="1667844" y="734398"/>
          <a:ext cx="8534399" cy="1367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04456"/>
                <a:gridCol w="923109"/>
                <a:gridCol w="844731"/>
                <a:gridCol w="870858"/>
                <a:gridCol w="992777"/>
                <a:gridCol w="896983"/>
                <a:gridCol w="1001485"/>
              </a:tblGrid>
              <a:tr h="146453">
                <a:tc gridSpan="7">
                  <a:txBody>
                    <a:bodyPr/>
                    <a:lstStyle/>
                    <a:p>
                      <a:pPr algn="r" fontAlgn="b"/>
                      <a:r>
                        <a:rPr lang="ru-RU" sz="1100" i="1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тыс. руб. </a:t>
                      </a:r>
                      <a:endParaRPr lang="ru-RU" sz="1100" b="1" i="1" u="none" strike="noStrike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400" b="1" i="1" u="none" strike="noStrike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Наименование расходов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Исполнение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Оценка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 gridSpan="4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Запланировано в проекте бюджета</a:t>
                      </a:r>
                    </a:p>
                  </a:txBody>
                  <a:tcPr marL="6080" marR="6080" marT="60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376071"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2022 г.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2023 г.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% отклонения 2024 г. к 2023 г.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2025 г.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2026 г.</a:t>
                      </a:r>
                      <a:endParaRPr lang="ru-RU" sz="11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2232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 Национальная оборона,</a:t>
                      </a:r>
                      <a:r>
                        <a:rPr lang="ru-RU" sz="1100" b="1" i="0" u="none" strike="noStrike" baseline="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u="none" strike="noStrike" baseline="0" dirty="0" smtClean="0">
                          <a:latin typeface="+mn-lt"/>
                          <a:cs typeface="Times New Roman" pitchFamily="18" charset="0"/>
                        </a:rPr>
                        <a:t>всего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882,64</a:t>
                      </a: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442,00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459,10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103,87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476,60</a:t>
                      </a: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476,60</a:t>
                      </a:r>
                    </a:p>
                  </a:txBody>
                  <a:tcPr marL="6080" marR="6080" marT="6080" marB="0" anchor="ctr"/>
                </a:tc>
              </a:tr>
              <a:tr h="36556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itchFamily="18" charset="0"/>
                        </a:rPr>
                        <a:t>882,64</a:t>
                      </a: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442,00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459,10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103,87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476,60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476,60</a:t>
                      </a:r>
                    </a:p>
                  </a:txBody>
                  <a:tcPr marL="6080" marR="6080" marT="6080" marB="0" anchor="ctr"/>
                </a:tc>
              </a:tr>
            </a:tbl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3446180" y="2247185"/>
            <a:ext cx="5534643" cy="482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национальную экономику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276635"/>
              </p:ext>
            </p:extLst>
          </p:nvPr>
        </p:nvGraphicFramePr>
        <p:xfrm>
          <a:off x="1537137" y="2747902"/>
          <a:ext cx="8927125" cy="337973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42712"/>
                <a:gridCol w="965588"/>
                <a:gridCol w="883603"/>
                <a:gridCol w="910932"/>
                <a:gridCol w="1038461"/>
                <a:gridCol w="938259"/>
                <a:gridCol w="1047570"/>
              </a:tblGrid>
              <a:tr h="186673">
                <a:tc gridSpan="7">
                  <a:txBody>
                    <a:bodyPr/>
                    <a:lstStyle/>
                    <a:p>
                      <a:pPr algn="r" fontAlgn="b"/>
                      <a:r>
                        <a:rPr lang="ru-RU" sz="1100" i="1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тыс. руб. </a:t>
                      </a:r>
                      <a:endParaRPr lang="ru-RU" sz="1100" b="1" i="1" u="none" strike="noStrike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400" b="1" i="1" u="none" strike="noStrike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Наименование расходов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Исполнение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Оценка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 gridSpan="4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Запланировано в проекте бюджета</a:t>
                      </a:r>
                    </a:p>
                  </a:txBody>
                  <a:tcPr marL="6080" marR="6080" marT="60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404111"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2022 г.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2023 г.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% отклонения 2024 г. к 2023 г.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2025 г.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2026 г.</a:t>
                      </a:r>
                      <a:endParaRPr lang="ru-RU" sz="11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2398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Национальная экономика,</a:t>
                      </a:r>
                      <a:r>
                        <a:rPr lang="ru-RU" sz="1100" b="1" i="0" u="none" strike="noStrike" baseline="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u="none" strike="noStrike" baseline="0" dirty="0" smtClean="0">
                          <a:latin typeface="+mn-lt"/>
                          <a:cs typeface="Times New Roman" pitchFamily="18" charset="0"/>
                        </a:rPr>
                        <a:t>всего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40 676,44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66 123,00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25 218,60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38,14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15 222,40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15 023,90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39281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Общеэкономическое вопросы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172,00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39223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741,94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1 503,00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467,50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31,10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374,00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303,90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4121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+mn-lt"/>
                        </a:rPr>
                        <a:t>Транспорт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100,00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1 000,00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1000,00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73079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Дорожное хозяйство (дорожные фонды</a:t>
                      </a:r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) (в </a:t>
                      </a:r>
                      <a:r>
                        <a:rPr lang="ru-RU" sz="1100" b="0" i="0" u="none" strike="noStrike" dirty="0" err="1" smtClean="0">
                          <a:effectLst/>
                          <a:latin typeface="+mn-lt"/>
                        </a:rPr>
                        <a:t>т.ч</a:t>
                      </a:r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.</a:t>
                      </a:r>
                      <a:r>
                        <a:rPr lang="ru-RU" sz="1100" b="0" i="0" u="none" strike="noStrike" baseline="0" dirty="0" smtClean="0">
                          <a:effectLst/>
                          <a:latin typeface="+mn-lt"/>
                        </a:rPr>
                        <a:t> содержание автомобильных дорог и инженерных сооружений на них в границах округа)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20 065,19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63 348,00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21 377,77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33,75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14 818,40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14 700,00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37470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19 869,31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1 000,00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2 373,33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237,33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30,00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52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F51E-8CD2-4B82-9CA3-A306E13DEAF2}" type="slidenum">
              <a:rPr lang="ru-RU" smtClean="0"/>
              <a:t>23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1647" y="0"/>
            <a:ext cx="10058400" cy="482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жилищно-коммунальное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хозяйство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898213"/>
              </p:ext>
            </p:extLst>
          </p:nvPr>
        </p:nvGraphicFramePr>
        <p:xfrm>
          <a:off x="210687" y="482600"/>
          <a:ext cx="7201988" cy="361908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21849"/>
                <a:gridCol w="799538"/>
                <a:gridCol w="817988"/>
                <a:gridCol w="824138"/>
                <a:gridCol w="1064001"/>
                <a:gridCol w="805688"/>
                <a:gridCol w="768786"/>
              </a:tblGrid>
              <a:tr h="165220">
                <a:tc gridSpan="7">
                  <a:txBody>
                    <a:bodyPr/>
                    <a:lstStyle/>
                    <a:p>
                      <a:pPr algn="r" fontAlgn="b"/>
                      <a:r>
                        <a:rPr lang="ru-RU" sz="1100" i="1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тыс. руб. </a:t>
                      </a:r>
                      <a:endParaRPr lang="ru-RU" sz="1100" b="1" i="1" u="none" strike="noStrike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400" b="1" i="1" u="none" strike="noStrike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Наименование расходов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Исполнение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Оценка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 gridSpan="4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Запланировано в проекте бюджета</a:t>
                      </a:r>
                    </a:p>
                  </a:txBody>
                  <a:tcPr marL="6080" marR="6080" marT="60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376071"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2022 г.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2023 г.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% отклонения 2024 г. к 2023 г.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2025 г.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2026 г.</a:t>
                      </a:r>
                      <a:endParaRPr lang="ru-RU" sz="11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2232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 ЖИЛИЩНО-КОММУНАЛЬНОЕ ХОЗЯЙСТВО, всего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1 178 659,03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646 339,00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40 211,26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6,22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9 082,70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7 951,50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365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714375" algn="l"/>
                        </a:tabLs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Жилищное хозяйство (в </a:t>
                      </a:r>
                      <a:r>
                        <a:rPr lang="ru-RU" sz="1000" dirty="0" err="1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т.ч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на переселение граждан из аварийного жилья, взносы в Фонд капремонта,</a:t>
                      </a:r>
                      <a:r>
                        <a:rPr lang="ru-RU" sz="10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ремонт жилья)</a:t>
                      </a:r>
                      <a:endParaRPr lang="ru-RU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1 112 267,02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574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576,00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3 050,00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0,53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900,00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850,00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3650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714375" algn="l"/>
                        </a:tabLs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Коммунальное хозяйство (в </a:t>
                      </a:r>
                      <a:r>
                        <a:rPr lang="ru-RU" sz="1000" dirty="0" err="1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т.ч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ru-RU" sz="10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ремонт водопроводных сетей)</a:t>
                      </a:r>
                      <a:endParaRPr lang="ru-RU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12 289,69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30 440,00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500,00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1,64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300,00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300,00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3835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714375" algn="l"/>
                        </a:tabLs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Благоустройство (в </a:t>
                      </a:r>
                      <a:r>
                        <a:rPr lang="ru-RU" sz="1000" dirty="0" err="1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т.ч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ru-RU" sz="10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благоустройство города и сельских территорий; ремонт уличного освещения и оплата за э/э; содержание мест захоронения)</a:t>
                      </a:r>
                      <a:endParaRPr lang="ru-RU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53 946,00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40 756,00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36 522,36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89,61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7 791,00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6 721,00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3715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714375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Другие вопросы в области жилищно-коммунального хозяйства (в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т.ч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финансирование МУП «Суоярвское КУМИ»; МКУ «Службы по вопросам похоронного дела»)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156,32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567,00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138,90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24,50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91,70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80,50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</a:tbl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68672256"/>
              </p:ext>
            </p:extLst>
          </p:nvPr>
        </p:nvGraphicFramePr>
        <p:xfrm>
          <a:off x="271647" y="4101737"/>
          <a:ext cx="5867896" cy="2246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83824856"/>
              </p:ext>
            </p:extLst>
          </p:nvPr>
        </p:nvGraphicFramePr>
        <p:xfrm>
          <a:off x="6229533" y="4119155"/>
          <a:ext cx="5805713" cy="2219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91352" y="3709852"/>
            <a:ext cx="120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91352" y="264690"/>
            <a:ext cx="2442048" cy="1831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642" y="2352874"/>
            <a:ext cx="2430016" cy="1757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9671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F51E-8CD2-4B82-9CA3-A306E13DEAF2}" type="slidenum">
              <a:rPr lang="ru-RU" smtClean="0"/>
              <a:t>24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7110" y="114255"/>
            <a:ext cx="10058400" cy="482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образование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472933"/>
              </p:ext>
            </p:extLst>
          </p:nvPr>
        </p:nvGraphicFramePr>
        <p:xfrm>
          <a:off x="217715" y="643217"/>
          <a:ext cx="7201988" cy="358621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21849"/>
                <a:gridCol w="799538"/>
                <a:gridCol w="817988"/>
                <a:gridCol w="824138"/>
                <a:gridCol w="1064001"/>
                <a:gridCol w="805688"/>
                <a:gridCol w="768786"/>
              </a:tblGrid>
              <a:tr h="165220">
                <a:tc gridSpan="7">
                  <a:txBody>
                    <a:bodyPr/>
                    <a:lstStyle/>
                    <a:p>
                      <a:pPr algn="r" fontAlgn="b"/>
                      <a:r>
                        <a:rPr lang="ru-RU" sz="1100" i="1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тыс. руб. </a:t>
                      </a:r>
                      <a:endParaRPr lang="ru-RU" sz="1100" b="1" i="1" u="none" strike="noStrike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400" b="1" i="1" u="none" strike="noStrike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Наименование расходов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Исполнение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Оценка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 gridSpan="4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Запланировано в проекте бюджета</a:t>
                      </a:r>
                    </a:p>
                  </a:txBody>
                  <a:tcPr marL="6080" marR="6080" marT="60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376071"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2022 г.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2023 г.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% отклонения 2024 г. к 2023 г.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2025 г.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2026 г.</a:t>
                      </a:r>
                      <a:endParaRPr lang="ru-RU" sz="11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2232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 ОБРАЗОВАНИЕ,</a:t>
                      </a:r>
                      <a:r>
                        <a:rPr lang="ru-RU" sz="1100" b="1" i="0" u="none" strike="noStrike" baseline="0" dirty="0" smtClean="0">
                          <a:latin typeface="+mn-lt"/>
                          <a:cs typeface="Times New Roman" pitchFamily="18" charset="0"/>
                        </a:rPr>
                        <a:t> всего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643 730,35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563 683,00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503 631,43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89,35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359 931,99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308 942,93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365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Развитие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д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ошкольного образования</a:t>
                      </a:r>
                      <a:endParaRPr lang="ru-RU" sz="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110 153,53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102 596,00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101 896,65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99,32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88 205,25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77 325,00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3650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Развитие общего образования</a:t>
                      </a:r>
                      <a:endParaRPr lang="ru-RU" sz="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492 018,21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425 447,00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253 870,03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59,67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220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039,14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180 388,83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3835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Развитие дополнительного образования</a:t>
                      </a:r>
                      <a:endParaRPr lang="ru-RU" sz="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23 349,41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19 450,00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131 250,22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674,81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37 753,00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38 460,71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3715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Молодежная политика и оздоровление детей </a:t>
                      </a:r>
                      <a:endParaRPr lang="ru-RU" sz="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1 894,42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2 025,00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1 636,00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80,79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660,00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550,00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10950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Другие вопросы в области образования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(в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т.ч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содержание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ЦБ и подпрограммы комплексная безопасность и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энергоэффективность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16 314,77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14 165,00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14 978,53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105,74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13 274,60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12 218,40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</a:tbl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20328866"/>
              </p:ext>
            </p:extLst>
          </p:nvPr>
        </p:nvGraphicFramePr>
        <p:xfrm>
          <a:off x="211909" y="4589417"/>
          <a:ext cx="5945051" cy="1593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9990" y="4259592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533951724"/>
              </p:ext>
            </p:extLst>
          </p:nvPr>
        </p:nvGraphicFramePr>
        <p:xfrm>
          <a:off x="6368869" y="4545874"/>
          <a:ext cx="5518332" cy="176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5106" y="596855"/>
            <a:ext cx="4212197" cy="1500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77304" y="2336314"/>
            <a:ext cx="4189999" cy="1923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088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F51E-8CD2-4B82-9CA3-A306E13DEAF2}" type="slidenum">
              <a:rPr lang="ru-RU" smtClean="0"/>
              <a:t>25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98070" y="149089"/>
            <a:ext cx="10058400" cy="482600"/>
          </a:xfrm>
        </p:spPr>
        <p:txBody>
          <a:bodyPr>
            <a:norm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культуру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963578"/>
              </p:ext>
            </p:extLst>
          </p:nvPr>
        </p:nvGraphicFramePr>
        <p:xfrm>
          <a:off x="498070" y="832761"/>
          <a:ext cx="7463246" cy="11902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98821"/>
                <a:gridCol w="828542"/>
                <a:gridCol w="847661"/>
                <a:gridCol w="854034"/>
                <a:gridCol w="1102599"/>
                <a:gridCol w="834915"/>
                <a:gridCol w="796674"/>
              </a:tblGrid>
              <a:tr h="206298">
                <a:tc gridSpan="7">
                  <a:txBody>
                    <a:bodyPr/>
                    <a:lstStyle/>
                    <a:p>
                      <a:pPr algn="r" fontAlgn="b"/>
                      <a:r>
                        <a:rPr lang="ru-RU" sz="1100" i="1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тыс. руб. </a:t>
                      </a:r>
                      <a:endParaRPr lang="ru-RU" sz="1100" b="1" i="1" u="none" strike="noStrike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400" b="1" i="1" u="none" strike="noStrike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3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Наименование расходов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Исполнение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Оценка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 gridSpan="4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Запланировано в проекте бюджета</a:t>
                      </a:r>
                    </a:p>
                  </a:txBody>
                  <a:tcPr marL="6080" marR="6080" marT="60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446597"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2022 г.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2023 г.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% отклонения 2024 г. к 2023 г.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2025 г.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2026 г.</a:t>
                      </a:r>
                      <a:endParaRPr lang="ru-RU" sz="11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2650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 РАЗВИТИЕ КУЛЬТУРЫ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38 611,06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36 578,00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46 892,84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128,20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29 639,20</a:t>
                      </a: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31 446,60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</a:tbl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55988127"/>
              </p:ext>
            </p:extLst>
          </p:nvPr>
        </p:nvGraphicFramePr>
        <p:xfrm>
          <a:off x="830218" y="2560320"/>
          <a:ext cx="4612640" cy="3447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56013" y="2204369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0860" y="3178615"/>
            <a:ext cx="2119893" cy="2538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4262" y="3414409"/>
            <a:ext cx="3524968" cy="2302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3551" y="605582"/>
            <a:ext cx="3266390" cy="24373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901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F51E-8CD2-4B82-9CA3-A306E13DEAF2}" type="slidenum">
              <a:rPr lang="ru-RU" smtClean="0"/>
              <a:t>26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7442" y="522514"/>
            <a:ext cx="10058400" cy="482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социальную политику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418656"/>
              </p:ext>
            </p:extLst>
          </p:nvPr>
        </p:nvGraphicFramePr>
        <p:xfrm>
          <a:off x="350025" y="1423126"/>
          <a:ext cx="7201988" cy="4293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21849"/>
                <a:gridCol w="799538"/>
                <a:gridCol w="817988"/>
                <a:gridCol w="824138"/>
                <a:gridCol w="1064001"/>
                <a:gridCol w="805688"/>
                <a:gridCol w="768786"/>
              </a:tblGrid>
              <a:tr h="165220">
                <a:tc gridSpan="7">
                  <a:txBody>
                    <a:bodyPr/>
                    <a:lstStyle/>
                    <a:p>
                      <a:pPr algn="r" fontAlgn="b"/>
                      <a:r>
                        <a:rPr lang="ru-RU" sz="1100" i="1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тыс. руб. </a:t>
                      </a:r>
                      <a:endParaRPr lang="ru-RU" sz="1100" b="1" i="1" u="none" strike="noStrike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400" b="1" i="1" u="none" strike="noStrike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Наименование расходов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Исполнение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Оценка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 gridSpan="4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Запланировано в проекте бюджета</a:t>
                      </a:r>
                    </a:p>
                  </a:txBody>
                  <a:tcPr marL="6080" marR="6080" marT="60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376071"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2022 г.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2023 г.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latin typeface="+mn-lt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% отклонения 2024 г. к 2023 г.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2025 г.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2026 г.</a:t>
                      </a:r>
                      <a:endParaRPr lang="ru-RU" sz="11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2232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latin typeface="+mn-lt"/>
                          <a:cs typeface="Times New Roman" pitchFamily="18" charset="0"/>
                        </a:rPr>
                        <a:t> СОЦИАЛЬНАЯ ПОЛИТИКА, всего</a:t>
                      </a:r>
                      <a:endParaRPr lang="ru-RU" sz="1100" b="1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23 440,53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28 282,00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25 629,47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90,62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14 463,00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14 421,00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365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714375" algn="l"/>
                        </a:tabLs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Пенсионное обслуживание</a:t>
                      </a:r>
                      <a:endParaRPr lang="ru-RU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6 147,71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6 400,00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6 400,00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100,00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5 000,00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6 000,00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3650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714375" algn="l"/>
                        </a:tabLs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Социальное обеспечение населения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(в </a:t>
                      </a:r>
                      <a:r>
                        <a:rPr lang="ru-RU" sz="1200" dirty="0" err="1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т.ч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питание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школьников из малоимущих семей, жилье молодым семьям)</a:t>
                      </a:r>
                      <a:endParaRPr lang="ru-RU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5 260,83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10 670,00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6 473,67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60,67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1 130,00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1 130,00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3835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714375" algn="l"/>
                        </a:tabLs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Охрана семьи и детства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(в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т.ч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к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омпенсация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части родительской платы,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обеспечение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жилыми помещениями детей-сирот и детей, оставшихся без попечения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родителей)</a:t>
                      </a:r>
                      <a:endParaRPr lang="ru-RU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10 601,29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9 934,00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11 453,91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115,30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7 262,65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6 494,85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3715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714375" algn="l"/>
                        </a:tabLs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Другие вопросы в области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соцполитики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(в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т.ч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организация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опеки и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попечительства)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1 430,70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1 278,00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1 301,89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101,87</a:t>
                      </a:r>
                      <a:endParaRPr lang="ru-RU" sz="1100" b="0" i="1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1 070,35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796,15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792" y="3430783"/>
            <a:ext cx="3313332" cy="2238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676" y="899274"/>
            <a:ext cx="3323563" cy="1919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300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F51E-8CD2-4B82-9CA3-A306E13DEAF2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52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F51E-8CD2-4B82-9CA3-A306E13DEAF2}" type="slidenum">
              <a:rPr lang="ru-RU" smtClean="0"/>
              <a:t>3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43988" y="470264"/>
            <a:ext cx="11447417" cy="619247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Важнейшие части бюджета – это его доходная и расходная </a:t>
            </a:r>
            <a:r>
              <a:rPr lang="ru-RU" dirty="0" smtClean="0"/>
              <a:t>части.</a:t>
            </a:r>
          </a:p>
          <a:p>
            <a:r>
              <a:rPr lang="ru-RU" b="1" dirty="0" smtClean="0"/>
              <a:t>                                                Доходная часть                                           Расходная </a:t>
            </a:r>
            <a:r>
              <a:rPr lang="ru-RU" b="1" dirty="0"/>
              <a:t>часть </a:t>
            </a:r>
            <a:endParaRPr lang="ru-RU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                                         показывает источники                            показывает, на какие цели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                                    денежных </a:t>
            </a:r>
            <a:r>
              <a:rPr lang="ru-RU" dirty="0"/>
              <a:t>средств </a:t>
            </a:r>
            <a:r>
              <a:rPr lang="ru-RU" dirty="0" smtClean="0"/>
              <a:t>бюджета                        направляются средства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Структура </a:t>
            </a:r>
            <a:r>
              <a:rPr lang="ru-RU" dirty="0"/>
              <a:t>расходной части бюджета определяется актуальностью поставленных задач и способами их решения в соответствии с концепцией бюджетной политики</a:t>
            </a:r>
            <a:r>
              <a:rPr lang="ru-RU" dirty="0" smtClean="0"/>
              <a:t>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Типы </a:t>
            </a:r>
            <a:r>
              <a:rPr lang="ru-RU" dirty="0"/>
              <a:t>бюджета</a:t>
            </a:r>
          </a:p>
          <a:p>
            <a:endParaRPr lang="ru-RU" b="1" dirty="0" smtClean="0"/>
          </a:p>
          <a:p>
            <a:endParaRPr lang="ru-RU" sz="2000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418" y="3975277"/>
            <a:ext cx="5680033" cy="9493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37733" y="4273546"/>
            <a:ext cx="300241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ru-RU" sz="1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Расходы </a:t>
            </a: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превышают доходы. Дефицит бюджета покрывается за счет привлечения дополнительных источников финансирования.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3988" y="3579378"/>
            <a:ext cx="27324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Доходы бюджета превышают расходы.</a:t>
            </a:r>
          </a:p>
          <a:p>
            <a:r>
              <a:rPr lang="ru-RU" sz="1400" dirty="0"/>
              <a:t>Превышение направляется на </a:t>
            </a:r>
            <a:r>
              <a:rPr lang="ru-RU" sz="1400" dirty="0" smtClean="0"/>
              <a:t>уменьшение долга</a:t>
            </a:r>
            <a:r>
              <a:rPr lang="ru-RU" sz="1400" dirty="0"/>
              <a:t>, либо остается в резервах.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6868" y="5129489"/>
            <a:ext cx="2072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Доходы бюджета </a:t>
            </a:r>
            <a:r>
              <a:rPr lang="ru-RU" sz="1400" dirty="0" smtClean="0"/>
              <a:t>равны </a:t>
            </a:r>
            <a:r>
              <a:rPr lang="ru-RU" sz="1400" dirty="0"/>
              <a:t>расходам </a:t>
            </a:r>
            <a:r>
              <a:rPr lang="ru-RU" sz="1400" dirty="0" smtClean="0"/>
              <a:t>бюджета</a:t>
            </a:r>
            <a:endParaRPr lang="ru-RU" sz="1400" dirty="0"/>
          </a:p>
        </p:txBody>
      </p:sp>
      <p:pic>
        <p:nvPicPr>
          <p:cNvPr id="1026" name="Picture 2" descr="https://abrakadabra.fun/uploads/posts/2022-02/1643946694_1-abrakadabra-fun-p-belaya-strelochka-na-prozrachnom-fone-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8" b="20121"/>
          <a:stretch/>
        </p:blipFill>
        <p:spPr bwMode="auto">
          <a:xfrm>
            <a:off x="2357629" y="4556245"/>
            <a:ext cx="795568" cy="47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abrakadabra.fun/uploads/posts/2022-02/1643946694_1-abrakadabra-fun-p-belaya-strelochka-na-prozrachnom-fone-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8" b="20121"/>
          <a:stretch/>
        </p:blipFill>
        <p:spPr bwMode="auto">
          <a:xfrm rot="10800000">
            <a:off x="9104890" y="3734318"/>
            <a:ext cx="795568" cy="47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abrakadabra.fun/uploads/posts/2022-02/1643946694_1-abrakadabra-fun-p-belaya-strelochka-na-prozrachnom-fone-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8" b="20121"/>
          <a:stretch/>
        </p:blipFill>
        <p:spPr bwMode="auto">
          <a:xfrm rot="16200000">
            <a:off x="6164471" y="5096886"/>
            <a:ext cx="795568" cy="47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31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F51E-8CD2-4B82-9CA3-A306E13DEAF2}" type="slidenum">
              <a:rPr lang="ru-RU" smtClean="0"/>
              <a:t>4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82929" y="209597"/>
            <a:ext cx="10058400" cy="53498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бюджетной системы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5570" r="4673" b="6812"/>
          <a:stretch/>
        </p:blipFill>
        <p:spPr>
          <a:xfrm>
            <a:off x="2470957" y="1089762"/>
            <a:ext cx="7082345" cy="500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2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F51E-8CD2-4B82-9CA3-A306E13DEAF2}" type="slidenum">
              <a:rPr lang="ru-RU" smtClean="0"/>
              <a:t>5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" t="3359" r="12914" b="7546"/>
          <a:stretch/>
        </p:blipFill>
        <p:spPr>
          <a:xfrm>
            <a:off x="1898469" y="435428"/>
            <a:ext cx="8264434" cy="565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F51E-8CD2-4B82-9CA3-A306E13DEAF2}" type="slidenum">
              <a:rPr lang="ru-RU" smtClean="0"/>
              <a:t>6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21475" y="600847"/>
            <a:ext cx="10058400" cy="43973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Документы, на которых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основывается проект бюджета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округа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25440112"/>
              </p:ext>
            </p:extLst>
          </p:nvPr>
        </p:nvGraphicFramePr>
        <p:xfrm>
          <a:off x="124824" y="1071153"/>
          <a:ext cx="5988594" cy="4518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95869050"/>
              </p:ext>
            </p:extLst>
          </p:nvPr>
        </p:nvGraphicFramePr>
        <p:xfrm>
          <a:off x="6051007" y="1066710"/>
          <a:ext cx="5988594" cy="4518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982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F51E-8CD2-4B82-9CA3-A306E13DEAF2}" type="slidenum">
              <a:rPr lang="ru-RU" smtClean="0"/>
              <a:t>7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502" y="0"/>
            <a:ext cx="12087498" cy="874713"/>
          </a:xfrm>
        </p:spPr>
        <p:txBody>
          <a:bodyPr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бюджетной и налоговой политики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Суоярвского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муниципального округа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и плановый период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2025-2026 гг.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4502" y="851107"/>
            <a:ext cx="5460273" cy="5488733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  <a:spcAft>
                <a:spcPts val="100"/>
              </a:spcAft>
            </a:pPr>
            <a:r>
              <a:rPr lang="ru-RU" sz="1400" u="sng" dirty="0"/>
              <a:t>Основные направления </a:t>
            </a:r>
            <a:r>
              <a:rPr lang="ru-RU" sz="1400" u="sng" dirty="0" smtClean="0"/>
              <a:t>налоговой политики:</a:t>
            </a:r>
          </a:p>
          <a:p>
            <a:pPr>
              <a:spcBef>
                <a:spcPts val="500"/>
              </a:spcBef>
              <a:spcAft>
                <a:spcPts val="100"/>
              </a:spcAft>
            </a:pPr>
            <a:endParaRPr lang="ru-RU" sz="1400" u="sng" dirty="0"/>
          </a:p>
          <a:p>
            <a:pPr>
              <a:spcBef>
                <a:spcPts val="500"/>
              </a:spcBef>
              <a:spcAft>
                <a:spcPts val="100"/>
              </a:spcAft>
            </a:pPr>
            <a:r>
              <a:rPr lang="ru-RU" sz="1400" dirty="0" smtClean="0"/>
              <a:t>- налоговое стимулирование </a:t>
            </a:r>
            <a:r>
              <a:rPr lang="ru-RU" sz="1400" dirty="0"/>
              <a:t>деловой активности в </a:t>
            </a:r>
            <a:r>
              <a:rPr lang="ru-RU" sz="1400" dirty="0" smtClean="0"/>
              <a:t>округе</a:t>
            </a:r>
            <a:r>
              <a:rPr lang="ru-RU" sz="1400" dirty="0"/>
              <a:t>, создание благоприятных налоговых условий для осуществления инвестиционной деятельности на территории муниципального образования;</a:t>
            </a:r>
          </a:p>
          <a:p>
            <a:pPr>
              <a:spcBef>
                <a:spcPts val="500"/>
              </a:spcBef>
              <a:spcAft>
                <a:spcPts val="100"/>
              </a:spcAft>
            </a:pPr>
            <a:r>
              <a:rPr lang="ru-RU" sz="1400" dirty="0"/>
              <a:t>- </a:t>
            </a:r>
            <a:r>
              <a:rPr lang="ru-RU" sz="1400" dirty="0" smtClean="0"/>
              <a:t>политика </a:t>
            </a:r>
            <a:r>
              <a:rPr lang="ru-RU" sz="1400" dirty="0"/>
              <a:t>обоснованности и эффективности применения налоговых льгот, отмена неэффективных и невостребованных льгот;</a:t>
            </a:r>
          </a:p>
          <a:p>
            <a:pPr>
              <a:spcBef>
                <a:spcPts val="500"/>
              </a:spcBef>
              <a:spcAft>
                <a:spcPts val="100"/>
              </a:spcAft>
            </a:pPr>
            <a:r>
              <a:rPr lang="ru-RU" sz="1400" dirty="0"/>
              <a:t>- муниципальная поддержка приоритетных отраслей экономики и организаций малого и среднего бизнеса;</a:t>
            </a:r>
          </a:p>
          <a:p>
            <a:pPr>
              <a:spcBef>
                <a:spcPts val="500"/>
              </a:spcBef>
              <a:spcAft>
                <a:spcPts val="100"/>
              </a:spcAft>
            </a:pPr>
            <a:r>
              <a:rPr lang="ru-RU" sz="1400" dirty="0"/>
              <a:t>- взаимовыгодное сотрудничество с организациями, формирующими налоговый потенциал </a:t>
            </a:r>
            <a:r>
              <a:rPr lang="ru-RU" sz="1400" dirty="0" smtClean="0"/>
              <a:t>округа</a:t>
            </a:r>
            <a:r>
              <a:rPr lang="ru-RU" sz="1400" dirty="0"/>
              <a:t>;</a:t>
            </a:r>
          </a:p>
          <a:p>
            <a:pPr>
              <a:spcBef>
                <a:spcPts val="500"/>
              </a:spcBef>
              <a:spcAft>
                <a:spcPts val="100"/>
              </a:spcAft>
            </a:pPr>
            <a:r>
              <a:rPr lang="ru-RU" sz="1400" dirty="0"/>
              <a:t>- </a:t>
            </a:r>
            <a:r>
              <a:rPr lang="ru-RU" sz="1400" dirty="0" smtClean="0"/>
              <a:t>совершенствование </a:t>
            </a:r>
            <a:r>
              <a:rPr lang="ru-RU" sz="1400" dirty="0"/>
              <a:t>налогового администрирования, повышение уровня ответственности главных администраторов доходов за качественное прогнозирование доходов бюджета и выполнение в полном объеме утвержденных годовых назначений по доходам бюджета муниципального округа, активизация </a:t>
            </a:r>
            <a:r>
              <a:rPr lang="ru-RU" sz="1400" dirty="0" err="1"/>
              <a:t>претензионно</a:t>
            </a:r>
            <a:r>
              <a:rPr lang="ru-RU" sz="1400" dirty="0"/>
              <a:t>-исковой деятельности;</a:t>
            </a:r>
          </a:p>
          <a:p>
            <a:pPr>
              <a:spcBef>
                <a:spcPts val="500"/>
              </a:spcBef>
              <a:spcAft>
                <a:spcPts val="100"/>
              </a:spcAft>
            </a:pPr>
            <a:r>
              <a:rPr lang="ru-RU" sz="1400" dirty="0"/>
              <a:t>- проведение мероприятий по повышению эффективности управления муниципальной собственностью, природными ресурсами </a:t>
            </a:r>
            <a:r>
              <a:rPr lang="ru-RU" sz="1400" dirty="0" smtClean="0"/>
              <a:t>округа</a:t>
            </a:r>
            <a:r>
              <a:rPr lang="ru-RU" sz="1400" dirty="0"/>
              <a:t>, в том числе выявление земельных участков, используемых не по целевому назначению;</a:t>
            </a:r>
          </a:p>
          <a:p>
            <a:pPr>
              <a:spcBef>
                <a:spcPts val="500"/>
              </a:spcBef>
              <a:spcAft>
                <a:spcPts val="100"/>
              </a:spcAft>
            </a:pPr>
            <a:r>
              <a:rPr lang="ru-RU" sz="1400" dirty="0"/>
              <a:t>- продолжение работы, направленной на повышение собираемости платежей в бюджет, проведение претензионной работы с </a:t>
            </a:r>
            <a:r>
              <a:rPr lang="ru-RU" sz="1400" dirty="0" smtClean="0"/>
              <a:t>неплательщиками;</a:t>
            </a:r>
            <a:endParaRPr lang="ru-RU" sz="14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252753" y="874713"/>
            <a:ext cx="5747657" cy="546512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ru-RU" sz="1400" u="sng" dirty="0" smtClean="0"/>
              <a:t>Основные направления бюджетной политики:</a:t>
            </a:r>
          </a:p>
          <a:p>
            <a:pPr>
              <a:spcBef>
                <a:spcPts val="500"/>
              </a:spcBef>
            </a:pPr>
            <a:endParaRPr lang="ru-RU" sz="1400" u="sng" dirty="0" smtClean="0"/>
          </a:p>
          <a:p>
            <a:pPr>
              <a:spcBef>
                <a:spcPts val="500"/>
              </a:spcBef>
            </a:pPr>
            <a:r>
              <a:rPr lang="ru-RU" sz="1400" dirty="0"/>
              <a:t>- </a:t>
            </a:r>
            <a:r>
              <a:rPr lang="ru-RU" sz="1400" dirty="0" smtClean="0"/>
              <a:t>формирование </a:t>
            </a:r>
            <a:r>
              <a:rPr lang="ru-RU" sz="1400" dirty="0"/>
              <a:t>реалистичного прогноза поступления налоговых и неналоговых доходов; </a:t>
            </a:r>
          </a:p>
          <a:p>
            <a:pPr>
              <a:spcBef>
                <a:spcPts val="500"/>
              </a:spcBef>
              <a:spcAft>
                <a:spcPts val="100"/>
              </a:spcAft>
            </a:pPr>
            <a:r>
              <a:rPr lang="ru-RU" sz="1400" dirty="0"/>
              <a:t>- </a:t>
            </a:r>
            <a:r>
              <a:rPr lang="ru-RU" sz="1400" dirty="0" smtClean="0"/>
              <a:t>обеспечение </a:t>
            </a:r>
            <a:r>
              <a:rPr lang="ru-RU" sz="1400" dirty="0"/>
              <a:t>финансовыми ресурсами в первую очередь действующих расходных обязательств, </a:t>
            </a:r>
            <a:r>
              <a:rPr lang="ru-RU" sz="1400" dirty="0" smtClean="0"/>
              <a:t>гарантированное исполнение </a:t>
            </a:r>
            <a:r>
              <a:rPr lang="ru-RU" sz="1400" dirty="0"/>
              <a:t>социальных обязательств, </a:t>
            </a:r>
            <a:r>
              <a:rPr lang="ru-RU" sz="1400" dirty="0" smtClean="0"/>
              <a:t>осуществление </a:t>
            </a:r>
            <a:r>
              <a:rPr lang="ru-RU" sz="1400" dirty="0"/>
              <a:t>взвешенного подхода к принятию новых расходных обязательств;</a:t>
            </a:r>
          </a:p>
          <a:p>
            <a:pPr>
              <a:spcBef>
                <a:spcPts val="500"/>
              </a:spcBef>
              <a:spcAft>
                <a:spcPts val="100"/>
              </a:spcAft>
            </a:pPr>
            <a:r>
              <a:rPr lang="ru-RU" sz="1400" dirty="0"/>
              <a:t>- </a:t>
            </a:r>
            <a:r>
              <a:rPr lang="ru-RU" sz="1400" dirty="0" smtClean="0"/>
              <a:t>проведение </a:t>
            </a:r>
            <a:r>
              <a:rPr lang="ru-RU" sz="1400" dirty="0"/>
              <a:t>взвешенной долговой политики, </a:t>
            </a:r>
            <a:r>
              <a:rPr lang="ru-RU" sz="1400" dirty="0" smtClean="0"/>
              <a:t>реализация </a:t>
            </a:r>
            <a:r>
              <a:rPr lang="ru-RU" sz="1400" dirty="0"/>
              <a:t>мер, направленных на обеспечение безопасного уровня долговой нагрузки на бюджет </a:t>
            </a:r>
            <a:r>
              <a:rPr lang="ru-RU" sz="1400" dirty="0" smtClean="0"/>
              <a:t>округа;</a:t>
            </a:r>
            <a:endParaRPr lang="ru-RU" sz="1400" dirty="0"/>
          </a:p>
          <a:p>
            <a:pPr>
              <a:spcBef>
                <a:spcPts val="500"/>
              </a:spcBef>
              <a:spcAft>
                <a:spcPts val="100"/>
              </a:spcAft>
            </a:pPr>
            <a:r>
              <a:rPr lang="ru-RU" sz="1400" dirty="0" smtClean="0"/>
              <a:t>- повышение </a:t>
            </a:r>
            <a:r>
              <a:rPr lang="ru-RU" sz="1400" dirty="0"/>
              <a:t>операционной эффективности использования бюджетных средств;</a:t>
            </a:r>
          </a:p>
          <a:p>
            <a:pPr>
              <a:spcBef>
                <a:spcPts val="500"/>
              </a:spcBef>
              <a:spcAft>
                <a:spcPts val="100"/>
              </a:spcAft>
            </a:pPr>
            <a:r>
              <a:rPr lang="ru-RU" sz="1400" dirty="0"/>
              <a:t>- предоставления мер социальной поддержки населению </a:t>
            </a:r>
            <a:r>
              <a:rPr lang="ru-RU" sz="1400" dirty="0" smtClean="0"/>
              <a:t>округа </a:t>
            </a:r>
            <a:r>
              <a:rPr lang="ru-RU" sz="1400" dirty="0"/>
              <a:t>с учетом изменения численности их получателей и исходя из принципа адресности и применения критериев нуждаемости;</a:t>
            </a:r>
          </a:p>
          <a:p>
            <a:pPr>
              <a:spcBef>
                <a:spcPts val="500"/>
              </a:spcBef>
              <a:spcAft>
                <a:spcPts val="100"/>
              </a:spcAft>
            </a:pPr>
            <a:r>
              <a:rPr lang="ru-RU" sz="1400" dirty="0" smtClean="0"/>
              <a:t>- повышение </a:t>
            </a:r>
            <a:r>
              <a:rPr lang="ru-RU" sz="1400" dirty="0"/>
              <a:t>качества муниципальных </a:t>
            </a:r>
            <a:r>
              <a:rPr lang="ru-RU" sz="1400" dirty="0" smtClean="0"/>
              <a:t>программ;</a:t>
            </a:r>
            <a:endParaRPr lang="ru-RU" sz="1400" dirty="0"/>
          </a:p>
          <a:p>
            <a:pPr>
              <a:spcBef>
                <a:spcPts val="500"/>
              </a:spcBef>
              <a:spcAft>
                <a:spcPts val="100"/>
              </a:spcAft>
            </a:pPr>
            <a:r>
              <a:rPr lang="ru-RU" sz="1400" dirty="0"/>
              <a:t>- </a:t>
            </a:r>
            <a:r>
              <a:rPr lang="ru-RU" sz="1400" dirty="0" smtClean="0"/>
              <a:t>повышение открытости</a:t>
            </a:r>
            <a:r>
              <a:rPr lang="ru-RU" sz="1400" dirty="0"/>
              <a:t>, прозрачности бюджетного процесса и финансовой деятельности </a:t>
            </a:r>
            <a:r>
              <a:rPr lang="ru-RU" sz="1400" dirty="0" smtClean="0"/>
              <a:t>округа;</a:t>
            </a:r>
            <a:endParaRPr lang="ru-RU" sz="1400" dirty="0"/>
          </a:p>
          <a:p>
            <a:pPr>
              <a:spcBef>
                <a:spcPts val="500"/>
              </a:spcBef>
              <a:spcAft>
                <a:spcPts val="100"/>
              </a:spcAft>
            </a:pPr>
            <a:r>
              <a:rPr lang="ru-RU" sz="1400" dirty="0"/>
              <a:t>- в целях повышения эффективности расходования бюджетных ассигнований на осуществление капитальных вложений необходимо создание условий, направленных на снижение рисков срыва сроков строительства, реконструкции, технического перевооружения объектов капитального строительства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5586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F51E-8CD2-4B82-9CA3-A306E13DEAF2}" type="slidenum">
              <a:rPr lang="ru-RU" smtClean="0"/>
              <a:t>8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27046" y="9625"/>
            <a:ext cx="10058400" cy="849313"/>
          </a:xfrm>
        </p:spPr>
        <p:txBody>
          <a:bodyPr>
            <a:norm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 основных экономических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показателей Суоярвского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муниципального округа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832593"/>
              </p:ext>
            </p:extLst>
          </p:nvPr>
        </p:nvGraphicFramePr>
        <p:xfrm>
          <a:off x="1302618" y="858938"/>
          <a:ext cx="9577400" cy="530831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87529"/>
                <a:gridCol w="702186"/>
                <a:gridCol w="582169"/>
                <a:gridCol w="582169"/>
                <a:gridCol w="718298"/>
                <a:gridCol w="582169"/>
                <a:gridCol w="579271"/>
                <a:gridCol w="579271"/>
                <a:gridCol w="582169"/>
                <a:gridCol w="582169"/>
              </a:tblGrid>
              <a:tr h="2933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Показатели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>
                    <a:solidFill>
                      <a:srgbClr val="FAED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Единицы измерения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>
                    <a:solidFill>
                      <a:srgbClr val="FAED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2022 год факт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>
                    <a:solidFill>
                      <a:srgbClr val="FAED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2023 год оценка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>
                    <a:solidFill>
                      <a:srgbClr val="FAEDE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2024 год прогноз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08" marR="5608" marT="5608" marB="0" anchor="ctr">
                    <a:solidFill>
                      <a:srgbClr val="FAED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2025 год прогноз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08" marR="5608" marT="5608" marB="0" anchor="ctr">
                    <a:solidFill>
                      <a:srgbClr val="FAED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2026 год прогноз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08" marR="5608" marT="5608" marB="0" anchor="ctr">
                    <a:solidFill>
                      <a:srgbClr val="FAED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4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вариант 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вариант 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вариант 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вариант 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вариант 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вариант 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>
                    <a:solidFill>
                      <a:srgbClr val="FAEDE7"/>
                    </a:solidFill>
                  </a:tcPr>
                </a:tc>
              </a:tr>
              <a:tr h="154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+mn-lt"/>
                        </a:rPr>
                        <a:t>Численность постоянного населения (среднегодовая)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тыс. чел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14,361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12,418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12,51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11,5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12,51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12,51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</a:tr>
              <a:tr h="154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+mn-lt"/>
                        </a:rPr>
                        <a:t>Индекс  потребительских цен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114,69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100,8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108,00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112,00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108,00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112,00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108,00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112,00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</a:tr>
              <a:tr h="154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    декабрь к декабрю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102,3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111,8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112,5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115,0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113,0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115,5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116,00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117,00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</a:tr>
              <a:tr h="2933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+mn-lt"/>
                        </a:rPr>
                        <a:t>Индекс промышленного производства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в % к пред году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102,9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81,4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90,0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100,5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90,0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90,00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</a:tr>
              <a:tr h="308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Инвестиции в основной капитал за счет всех источников финансирования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err="1">
                          <a:effectLst/>
                          <a:latin typeface="+mn-lt"/>
                        </a:rPr>
                        <a:t>млн.руб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406,515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410,2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420,0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415,0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421,0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415,00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421,00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</a:tr>
              <a:tr h="154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+mn-lt"/>
                        </a:rPr>
                        <a:t>Оборот розничной торговли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err="1">
                          <a:effectLst/>
                          <a:latin typeface="+mn-lt"/>
                        </a:rPr>
                        <a:t>тыс.руб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1019,2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1160,4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1120,2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1130,0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1120,2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1130,0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1120,2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1130,0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</a:tr>
              <a:tr h="28893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+mn-lt"/>
                        </a:rPr>
                        <a:t>Прибыль прибыльных организаций - всего (по данным  Карелиястата)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err="1">
                          <a:effectLst/>
                          <a:latin typeface="+mn-lt"/>
                        </a:rPr>
                        <a:t>млн.руб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196,8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32,951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205,0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205,0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210,0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210,0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215,00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215,00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</a:tr>
              <a:tr h="17062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+mn-lt"/>
                        </a:rPr>
                        <a:t>Налогооблагаемая прибыль (расчетно с учетом филиалов)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err="1">
                          <a:effectLst/>
                          <a:latin typeface="+mn-lt"/>
                        </a:rPr>
                        <a:t>млн.руб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66,3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66,3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66,3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66,3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66,3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66,3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66,3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66,3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</a:tr>
              <a:tr h="20533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+mn-lt"/>
                        </a:rPr>
                        <a:t>Среднегодовая остаточная стоимость облагаемого имущества - всего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err="1">
                          <a:effectLst/>
                          <a:latin typeface="+mn-lt"/>
                        </a:rPr>
                        <a:t>млн.руб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413,0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413,0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413,0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413,0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413,0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413,0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413,0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413,0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</a:tr>
              <a:tr h="308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+mn-lt"/>
                        </a:rPr>
                        <a:t>Среднесписочная численность работников (без внешних совместителей)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err="1">
                          <a:effectLst/>
                          <a:latin typeface="+mn-lt"/>
                        </a:rPr>
                        <a:t>тыс.чел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2,7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2,65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2,80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2,80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2,80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2,80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2,80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2,80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</a:tr>
              <a:tr h="308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+mn-lt"/>
                        </a:rPr>
                        <a:t>Фонд заработной платы с учетом необлагаемой его части </a:t>
                      </a:r>
                      <a:br>
                        <a:rPr lang="ru-RU" sz="1000" b="1" u="none" strike="noStrike">
                          <a:effectLst/>
                          <a:latin typeface="+mn-lt"/>
                        </a:rPr>
                      </a:br>
                      <a:r>
                        <a:rPr lang="ru-RU" sz="1000" b="1" u="none" strike="noStrike">
                          <a:effectLst/>
                          <a:latin typeface="+mn-lt"/>
                        </a:rPr>
                        <a:t>(для расчета НДФЛ)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err="1">
                          <a:effectLst/>
                          <a:latin typeface="+mn-lt"/>
                        </a:rPr>
                        <a:t>млн.руб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2057,0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2139,0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2225,0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2314,0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2314,0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2407,0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2406,00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2503,00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</a:tr>
              <a:tr h="154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+mn-lt"/>
                        </a:rPr>
                        <a:t>Фонд начисленной заработной платы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err="1">
                          <a:effectLst/>
                          <a:latin typeface="+mn-lt"/>
                        </a:rPr>
                        <a:t>млн.руб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2102,0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2186,0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2273,0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2364,0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2364,0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2459,0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2459,00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2557,00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</a:tr>
              <a:tr h="154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+mn-lt"/>
                        </a:rPr>
                        <a:t>Среднемесячная заработная плата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руб.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49359,1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52885,8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56587,81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58174,4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60549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62246,6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64787,38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66603,85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b"/>
                </a:tc>
              </a:tr>
              <a:tr h="308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+mn-lt"/>
                        </a:rPr>
                        <a:t>Среднемесячная заработная плата по крупным и средним организациям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руб.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49359,1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52885,8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56587,81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58174,4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60549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62246,6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64787,38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66603,85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</a:tr>
              <a:tr h="308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Облагаемая стоимость строений, помещений и сооружений, принадлежащих гражданам на праве собственности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err="1">
                          <a:effectLst/>
                          <a:latin typeface="+mn-lt"/>
                        </a:rPr>
                        <a:t>млн.руб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395,6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395,6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395,6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395,6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395,6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395,6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395,6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395,6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8" marR="5608" marT="560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69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Публичные слушания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Публичные слушания – это форма участия населения в осуществлении местного</a:t>
            </a:r>
            <a:br>
              <a:rPr lang="ru-RU" dirty="0"/>
            </a:br>
            <a:r>
              <a:rPr lang="ru-RU" dirty="0"/>
              <a:t>самоуправления.</a:t>
            </a:r>
            <a:br>
              <a:rPr lang="ru-RU" dirty="0"/>
            </a:br>
            <a:r>
              <a:rPr lang="ru-RU" dirty="0"/>
              <a:t>Публичные слушания по проекту бюджета </a:t>
            </a:r>
            <a:r>
              <a:rPr lang="ru-RU" dirty="0" smtClean="0"/>
              <a:t>Суоярвского муниципального округа проводятся в </a:t>
            </a:r>
            <a:r>
              <a:rPr lang="ru-RU" dirty="0"/>
              <a:t>целях всенародного обсуждения и учета мнения граждан по </a:t>
            </a:r>
            <a:r>
              <a:rPr lang="ru-RU" dirty="0" smtClean="0"/>
              <a:t>вопросам формирования </a:t>
            </a:r>
            <a:r>
              <a:rPr lang="ru-RU" dirty="0"/>
              <a:t>бюджета на очередной финансовый год и плановый период. </a:t>
            </a:r>
            <a:endParaRPr lang="ru-RU" dirty="0" smtClean="0"/>
          </a:p>
          <a:p>
            <a:r>
              <a:rPr lang="ru-RU" dirty="0" smtClean="0"/>
              <a:t>Каждый </a:t>
            </a:r>
            <a:r>
              <a:rPr lang="ru-RU" dirty="0"/>
              <a:t>неравнодушный </a:t>
            </a:r>
            <a:r>
              <a:rPr lang="ru-RU" dirty="0" smtClean="0"/>
              <a:t>житель может </a:t>
            </a:r>
            <a:r>
              <a:rPr lang="ru-RU" dirty="0"/>
              <a:t>высказать свое мнение и внести предложение по улучшению бюджета. 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F51E-8CD2-4B82-9CA3-A306E13DEAF2}" type="slidenum">
              <a:rPr lang="ru-RU" smtClean="0"/>
              <a:t>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077" y="3987301"/>
            <a:ext cx="3294970" cy="210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3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3080</TotalTime>
  <Words>2873</Words>
  <Application>Microsoft Office PowerPoint</Application>
  <PresentationFormat>Широкоэкранный</PresentationFormat>
  <Paragraphs>894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Calibri</vt:lpstr>
      <vt:lpstr>Calibri Light</vt:lpstr>
      <vt:lpstr>Times New Roman</vt:lpstr>
      <vt:lpstr>Times New Roman Cyr</vt:lpstr>
      <vt:lpstr>Ретро</vt:lpstr>
      <vt:lpstr>БЮДЖЕТ ДЛЯ ГРАЖДАН</vt:lpstr>
      <vt:lpstr>Что такое «бюджет для граждан»?                                                                 Основные понятия</vt:lpstr>
      <vt:lpstr>Презентация PowerPoint</vt:lpstr>
      <vt:lpstr>Принципы бюджетной системы</vt:lpstr>
      <vt:lpstr>Презентация PowerPoint</vt:lpstr>
      <vt:lpstr>Документы, на которых основывается проект бюджета округа</vt:lpstr>
      <vt:lpstr>Основные направления бюджетной и налоговой политики Суоярвского муниципального округа на 2024 год и плановый период 2025-2026 гг.</vt:lpstr>
      <vt:lpstr>Прогноз основных экономических показателей Суоярвского муниципального округа</vt:lpstr>
      <vt:lpstr>Публичные слушания</vt:lpstr>
      <vt:lpstr>Бюджет Суоярвского муниципального округа</vt:lpstr>
      <vt:lpstr>Источники финансирования дефицита бюджета</vt:lpstr>
      <vt:lpstr>Из чего складываются доходы местного бюджета</vt:lpstr>
      <vt:lpstr>Структура доходов бюджета Суоярвского муниципального округа 2024-2026 гг., млн. руб.</vt:lpstr>
      <vt:lpstr>Структура налоговых доходов бюджета Суоярвского муниципального, тыс. руб.</vt:lpstr>
      <vt:lpstr>Структура неналоговых доходов бюджета Суоярвского муниципального округа, тыс. руб.</vt:lpstr>
      <vt:lpstr>Структура безвозмездных поступлений бюджета Суоярвского муниципального округа, тыс. руб.</vt:lpstr>
      <vt:lpstr>Программный бюджет</vt:lpstr>
      <vt:lpstr>Презентация PowerPoint</vt:lpstr>
      <vt:lpstr>Презентация PowerPoint</vt:lpstr>
      <vt:lpstr>Презентация PowerPoint</vt:lpstr>
      <vt:lpstr>Общегосударственные расходы</vt:lpstr>
      <vt:lpstr>Презентация PowerPoint</vt:lpstr>
      <vt:lpstr>Расходы на жилищно-коммунальное хозяйство</vt:lpstr>
      <vt:lpstr>Расходы на образование</vt:lpstr>
      <vt:lpstr>Расходы на культуру</vt:lpstr>
      <vt:lpstr>Расходы на социальную политику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181</cp:revision>
  <dcterms:created xsi:type="dcterms:W3CDTF">2023-11-15T11:51:37Z</dcterms:created>
  <dcterms:modified xsi:type="dcterms:W3CDTF">2023-12-18T09:50:43Z</dcterms:modified>
</cp:coreProperties>
</file>