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/>
  <p:notesSz cx="9144000" cy="51435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0E6D62A3-A7EA-44F4-A6A3-611D806CC504}">
  <a:tblStyle styleId="{0E6D62A3-A7EA-44F4-A6A3-611D806CC504}" styleName="Table_0">
    <a:wholeTbl>
      <a:tcTxStyle>
        <a:srgbClr val="000000"/>
      </a:tcTxStyle>
      <a:tcStyle>
        <a:tcBdr>
          <a:left>
            <a:ln w="9525">
              <a:solidFill>
                <a:srgbClr val="9E9E9E"/>
              </a:solidFill>
            </a:ln>
          </a:left>
          <a:right>
            <a:ln w="9525">
              <a:solidFill>
                <a:srgbClr val="9E9E9E"/>
              </a:solidFill>
            </a:ln>
          </a:right>
          <a:top>
            <a:ln w="9525">
              <a:solidFill>
                <a:srgbClr val="9E9E9E"/>
              </a:solidFill>
            </a:ln>
          </a:top>
          <a:bottom>
            <a:ln w="9525">
              <a:solidFill>
                <a:srgbClr val="9E9E9E"/>
              </a:solidFill>
            </a:ln>
          </a:bottom>
          <a:insideH>
            <a:ln w="9525">
              <a:solidFill>
                <a:srgbClr val="9E9E9E"/>
              </a:solidFill>
            </a:ln>
          </a:insideH>
          <a:insideV>
            <a:ln w="9525">
              <a:solidFill>
                <a:srgbClr val="9E9E9E"/>
              </a:solidFill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340"/>
        <p:guide pos="5420"/>
        <p:guide/>
        <p:guide pos="5760"/>
        <p:guide orient="horz"/>
        <p:guide pos="3240" orient="horz"/>
        <p:guide pos="3991"/>
        <p:guide pos="305" orient="horz"/>
        <p:guide pos="397"/>
      </p:guideLst>
    </p:cSldViewPr>
  </p:slideViewPr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presProps" Target="presProps.xml" /><Relationship Id="rId23" Type="http://schemas.openxmlformats.org/officeDocument/2006/relationships/tableStyles" Target="tableStyles.xml" /><Relationship Id="rId24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" preserve="0" showMasterPhAnim="0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 bwMode="auto"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2"/>
          <p:cNvSpPr txBox="1"/>
          <p:nvPr>
            <p:ph type="subTitle" idx="1"/>
          </p:nvPr>
        </p:nvSpPr>
        <p:spPr bwMode="auto"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2"/>
          <p:cNvSpPr txBox="1"/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ig number" preserve="0" showMasterPhAnim="0" userDrawn="1">
  <p:cSld name="BIG_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 hasCustomPrompt="1"/>
          </p:nvPr>
        </p:nvSpPr>
        <p:spPr bwMode="auto"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46" name="Google Shape;46;p11"/>
          <p:cNvSpPr txBox="1"/>
          <p:nvPr>
            <p:ph type="body" idx="1"/>
          </p:nvPr>
        </p:nvSpPr>
        <p:spPr bwMode="auto"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11"/>
          <p:cNvSpPr txBox="1"/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" preserve="0" showMasterPhAnim="0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 bwMode="auto"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3"/>
          <p:cNvSpPr txBox="1"/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body" preserve="0" showMasterPhAnim="0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4"/>
          <p:cNvSpPr txBox="1"/>
          <p:nvPr>
            <p:ph type="body" idx="1"/>
          </p:nvPr>
        </p:nvSpPr>
        <p:spPr bwMode="auto">
          <a:xfrm>
            <a:off x="540000" y="1052300"/>
            <a:ext cx="5795399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9AF075"/>
              </a:buClr>
              <a:buSzPts val="1800"/>
              <a:buChar char="■"/>
              <a:defRPr sz="13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4"/>
          <p:cNvSpPr txBox="1"/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wo columns" preserve="0" showMasterPhAnim="0" type="twoColTx" userDrawn="1">
  <p:cSld name="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5"/>
          <p:cNvSpPr txBox="1"/>
          <p:nvPr>
            <p:ph type="body" idx="1"/>
          </p:nvPr>
        </p:nvSpPr>
        <p:spPr bwMode="auto"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5"/>
          <p:cNvSpPr txBox="1"/>
          <p:nvPr>
            <p:ph type="body" idx="2"/>
          </p:nvPr>
        </p:nvSpPr>
        <p:spPr bwMode="auto">
          <a:xfrm>
            <a:off x="4832399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5"/>
          <p:cNvSpPr txBox="1"/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only" preserve="0" showMasterPhAnim="0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6"/>
          <p:cNvSpPr txBox="1"/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One column text" preserve="0" showMasterPhAnim="0" userDrawn="1">
  <p:cSld name="ONE_COLUM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 bwMode="auto"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7"/>
          <p:cNvSpPr txBox="1"/>
          <p:nvPr>
            <p:ph type="body" idx="1"/>
          </p:nvPr>
        </p:nvSpPr>
        <p:spPr bwMode="auto"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31" name="Google Shape;31;p7"/>
          <p:cNvSpPr txBox="1"/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Main point" preserve="0" showMasterPhAnim="0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 bwMode="auto"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8"/>
          <p:cNvSpPr txBox="1"/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title and description" preserve="0" showMasterPhAnim="0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 bwMode="auto"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 bwMode="auto">
          <a:xfrm>
            <a:off x="265500" y="1233175"/>
            <a:ext cx="4045199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9"/>
          <p:cNvSpPr txBox="1"/>
          <p:nvPr>
            <p:ph type="subTitle" idx="1"/>
          </p:nvPr>
        </p:nvSpPr>
        <p:spPr bwMode="auto">
          <a:xfrm>
            <a:off x="265500" y="2803075"/>
            <a:ext cx="4045199" cy="1235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9"/>
          <p:cNvSpPr txBox="1"/>
          <p:nvPr>
            <p:ph type="body" idx="2"/>
          </p:nvPr>
        </p:nvSpPr>
        <p:spPr bwMode="auto"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9"/>
          <p:cNvSpPr txBox="1"/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Caption" preserve="0" showMasterPhAnim="0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body" idx="1"/>
          </p:nvPr>
        </p:nvSpPr>
        <p:spPr bwMode="auto"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3" name="Google Shape;43;p10"/>
          <p:cNvSpPr txBox="1"/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simple-light-2">
    <p:bg>
      <p:bgPr shadeToTitle="0">
        <a:blipFill>
          <a:blip r:embed="rId13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"/>
          <p:cNvSpPr txBox="1"/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"/>
          <p:cNvSpPr txBox="1"/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tariffs.gov.karelia.ru/news/deistv" TargetMode="Externa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dolgih@economy.onego.ru" TargetMode="Externa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 bwMode="auto">
          <a:xfrm>
            <a:off x="920999" y="2652049"/>
            <a:ext cx="8180459" cy="10976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30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Инвестиционный паспорт</a:t>
            </a:r>
            <a:endParaRPr sz="3000" b="1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0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Суоярвского муниципального округа </a:t>
            </a:r>
            <a:endParaRPr sz="3000" b="1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55" name="Google Shape;55;p13"/>
          <p:cNvPicPr/>
          <p:nvPr/>
        </p:nvPicPr>
        <p:blipFill>
          <a:blip r:embed="rId3">
            <a:alphaModFix/>
          </a:blip>
          <a:srcRect l="416" t="0" r="415" b="0"/>
          <a:stretch/>
        </p:blipFill>
        <p:spPr bwMode="auto">
          <a:xfrm>
            <a:off x="1011000" y="1040075"/>
            <a:ext cx="865625" cy="120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 bwMode="auto">
          <a:xfrm>
            <a:off x="1080000" y="658849"/>
            <a:ext cx="8064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Основные показатели социально-экономического развития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38" name="Google Shape;138;p22"/>
          <p:cNvSpPr txBox="1"/>
          <p:nvPr/>
        </p:nvSpPr>
        <p:spPr bwMode="auto">
          <a:xfrm flipH="0" flipV="0">
            <a:off x="912699" y="1215799"/>
            <a:ext cx="6794719" cy="60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Объём инвестиций в основной капитал (крупный, средний бизнес) по видам экономической деятельности</a:t>
            </a:r>
            <a:endParaRPr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39" name="Google Shape;139;p22"/>
          <p:cNvSpPr txBox="1"/>
          <p:nvPr/>
        </p:nvSpPr>
        <p:spPr bwMode="auto">
          <a:xfrm>
            <a:off x="5390174" y="4037624"/>
            <a:ext cx="2368260" cy="55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Общий объем инвестиций</a:t>
            </a:r>
            <a:endParaRPr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35 705</a:t>
            </a:r>
            <a:endParaRPr sz="1200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140" name="Google Shape;140;p22"/>
          <p:cNvPicPr/>
          <p:nvPr/>
        </p:nvPicPr>
        <p:blipFill>
          <a:blip r:embed="rId2">
            <a:alphaModFix/>
          </a:blip>
          <a:stretch/>
        </p:blipFill>
        <p:spPr bwMode="auto">
          <a:xfrm flipH="0" flipV="0">
            <a:off x="912699" y="1825729"/>
            <a:ext cx="5165352" cy="3227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type="title"/>
          </p:nvPr>
        </p:nvSpPr>
        <p:spPr bwMode="auto">
          <a:xfrm flipH="0" flipV="0">
            <a:off x="934424" y="484187"/>
            <a:ext cx="7158104" cy="457529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Основные показатели социально-экономического развития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46" name="Google Shape;146;p23"/>
          <p:cNvSpPr txBox="1"/>
          <p:nvPr/>
        </p:nvSpPr>
        <p:spPr bwMode="auto">
          <a:xfrm flipH="0" flipV="0">
            <a:off x="1039199" y="895679"/>
            <a:ext cx="4125764" cy="39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Торговля и платные услуги населению </a:t>
            </a:r>
            <a:endParaRPr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47" name="Google Shape;147;p23"/>
          <p:cNvSpPr txBox="1"/>
          <p:nvPr>
            <p:ph type="body" idx="1"/>
          </p:nvPr>
        </p:nvSpPr>
        <p:spPr bwMode="auto">
          <a:xfrm>
            <a:off x="436800" y="1541475"/>
            <a:ext cx="4480500" cy="18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88800" lvl="0" indent="-228250" algn="l"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Оборот розничной торговли — 1160,4 млн.  рублей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Оборот общественного питания — 13,8 млн рублей</a:t>
            </a:r>
            <a:b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</a:b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(без субъектов малого предпринимательства)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Количество магазинов — 118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Количество  павильонов — 9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spcBef>
                <a:spcPts val="1000"/>
              </a:spcBef>
              <a:spcAft>
                <a:spcPts val="100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Количество магазинов федеральных торговых сетей — 14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>
            <p:ph type="body" idx="1"/>
          </p:nvPr>
        </p:nvSpPr>
        <p:spPr bwMode="auto">
          <a:xfrm>
            <a:off x="903539" y="2285174"/>
            <a:ext cx="3000000" cy="16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88800" lvl="0" indent="-2282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АО «Запкареллес»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ООО  «Форест-Тревел»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ООО «Финанс Бюро»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ООО  «Суоярвский хлебозавод»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ООО  «Мама Карелия»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53" name="Google Shape;153;p24"/>
          <p:cNvSpPr txBox="1"/>
          <p:nvPr>
            <p:ph type="title"/>
          </p:nvPr>
        </p:nvSpPr>
        <p:spPr bwMode="auto">
          <a:xfrm flipH="0" flipV="0">
            <a:off x="903539" y="642949"/>
            <a:ext cx="7336919" cy="731849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Характеристика основных видов экономической деятельности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54" name="Google Shape;154;p24"/>
          <p:cNvSpPr txBox="1"/>
          <p:nvPr/>
        </p:nvSpPr>
        <p:spPr bwMode="auto">
          <a:xfrm flipH="0" flipV="0">
            <a:off x="903539" y="1800750"/>
            <a:ext cx="2641455" cy="39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Крупнейшие предприятия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155" name="Google Shape;155;p24"/>
          <p:cNvPicPr/>
          <p:nvPr/>
        </p:nvPicPr>
        <p:blipFill>
          <a:blip r:embed="rId2">
            <a:alphaModFix/>
          </a:blip>
          <a:srcRect l="0" t="0" r="0" b="5141"/>
          <a:stretch/>
        </p:blipFill>
        <p:spPr bwMode="auto">
          <a:xfrm>
            <a:off x="3420374" y="1286685"/>
            <a:ext cx="2562600" cy="1522200"/>
          </a:xfrm>
          <a:prstGeom prst="round2DiagRect">
            <a:avLst>
              <a:gd name="adj1" fmla="val 42077"/>
              <a:gd name="adj2" fmla="val 0"/>
            </a:avLst>
          </a:prstGeom>
          <a:noFill/>
          <a:ln>
            <a:noFill/>
          </a:ln>
        </p:spPr>
      </p:pic>
      <p:pic>
        <p:nvPicPr>
          <p:cNvPr id="156" name="Google Shape;156;p24"/>
          <p:cNvPicPr/>
          <p:nvPr/>
        </p:nvPicPr>
        <p:blipFill>
          <a:blip r:embed="rId3">
            <a:alphaModFix/>
          </a:blip>
          <a:stretch/>
        </p:blipFill>
        <p:spPr bwMode="auto">
          <a:xfrm flipH="0" flipV="0">
            <a:off x="6021434" y="1189185"/>
            <a:ext cx="2219024" cy="1619699"/>
          </a:xfrm>
          <a:prstGeom prst="round2DiagRect">
            <a:avLst>
              <a:gd name="adj1" fmla="val 29540"/>
              <a:gd name="adj2" fmla="val 0"/>
            </a:avLst>
          </a:prstGeom>
          <a:noFill/>
          <a:ln>
            <a:noFill/>
          </a:ln>
        </p:spPr>
      </p:pic>
      <p:pic>
        <p:nvPicPr>
          <p:cNvPr id="157" name="Google Shape;157;p2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4445975" y="2899576"/>
            <a:ext cx="2429699" cy="1522200"/>
          </a:xfrm>
          <a:prstGeom prst="round2DiagRect">
            <a:avLst>
              <a:gd name="adj1" fmla="val 29291"/>
              <a:gd name="adj2" fmla="val 0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/>
        </p:nvSpPr>
        <p:spPr bwMode="auto">
          <a:xfrm>
            <a:off x="4941600" y="3079600"/>
            <a:ext cx="4007700" cy="1194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000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Оказание услуг общественного питания — 7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60000" lvl="0" indent="0" algn="just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Сельское хозяйство — 15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60000" lvl="0" indent="0" algn="just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Операции с недвижимым имуществом, аренда и предоставление услуг</a:t>
            </a:r>
            <a:r>
              <a:rPr lang="ru" sz="1100">
                <a:solidFill>
                  <a:schemeClr val="dk1"/>
                </a:solidFill>
                <a:latin typeface="Manrope"/>
                <a:ea typeface="Manrope"/>
                <a:cs typeface="Manrope"/>
              </a:rPr>
              <a:t> 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— 12</a:t>
            </a:r>
            <a:endParaRPr sz="1100">
              <a:latin typeface="Manrope"/>
              <a:ea typeface="Manrope"/>
              <a:cs typeface="Manrope"/>
            </a:endParaRPr>
          </a:p>
        </p:txBody>
      </p:sp>
      <p:sp>
        <p:nvSpPr>
          <p:cNvPr id="163" name="Google Shape;163;p25"/>
          <p:cNvSpPr txBox="1"/>
          <p:nvPr>
            <p:ph type="body" idx="1"/>
          </p:nvPr>
        </p:nvSpPr>
        <p:spPr bwMode="auto">
          <a:xfrm flipH="0" flipV="0">
            <a:off x="630237" y="3025824"/>
            <a:ext cx="4279424" cy="1663200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marL="36000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Оптовая и розничная торговля —128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60000" lvl="0" indent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Деятельность сухопутного транспорта (деятельность легковых такси, грузовые  и пассажирские перевозки) — 9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60000" lvl="0" indent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Строительство зданий и  работы строительные специализированные — 5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60000" lvl="0" indent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Деятельность туристических агентств  и прочих организаций, предоставляющих услуги  в сфере  туризма, предоставление мест для временного проживания — 13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64" name="Google Shape;164;p25"/>
          <p:cNvSpPr txBox="1"/>
          <p:nvPr>
            <p:ph type="title"/>
          </p:nvPr>
        </p:nvSpPr>
        <p:spPr bwMode="auto">
          <a:xfrm>
            <a:off x="301875" y="126200"/>
            <a:ext cx="8064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Характеристика основных видов экономической деятельности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65" name="Google Shape;165;p25"/>
          <p:cNvSpPr txBox="1"/>
          <p:nvPr>
            <p:ph type="body" idx="1"/>
          </p:nvPr>
        </p:nvSpPr>
        <p:spPr bwMode="auto">
          <a:xfrm flipH="0" flipV="0">
            <a:off x="858299" y="1152487"/>
            <a:ext cx="3475574" cy="885861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marL="395999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Добыча полезных ископаемых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95999" lvl="0" indent="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Лесное хозяйство и предоставление услуг в этой области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95999" lvl="0" indent="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endParaRPr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66" name="Google Shape;166;p25"/>
          <p:cNvSpPr txBox="1"/>
          <p:nvPr/>
        </p:nvSpPr>
        <p:spPr bwMode="auto">
          <a:xfrm flipH="0" flipV="0">
            <a:off x="858299" y="691774"/>
            <a:ext cx="4925069" cy="39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Основные виды экономической деятельности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167" name="Google Shape;167;p25"/>
          <p:cNvPicPr/>
          <p:nvPr/>
        </p:nvPicPr>
        <p:blipFill>
          <a:blip r:embed="rId2">
            <a:alphaModFix/>
          </a:blip>
          <a:srcRect l="0" t="563" r="0" b="563"/>
          <a:stretch/>
        </p:blipFill>
        <p:spPr bwMode="auto">
          <a:xfrm>
            <a:off x="414000" y="1159413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99425" y="1478838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/>
          <p:nvPr/>
        </p:nvPicPr>
        <p:blipFill>
          <a:blip r:embed="rId4">
            <a:alphaModFix/>
          </a:blip>
          <a:srcRect l="0" t="563" r="0" b="563"/>
          <a:stretch/>
        </p:blipFill>
        <p:spPr bwMode="auto">
          <a:xfrm>
            <a:off x="5026625" y="1159400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 flipH="0" flipV="0">
            <a:off x="4744424" y="1656574"/>
            <a:ext cx="282199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>
            <p:ph type="body" idx="1"/>
          </p:nvPr>
        </p:nvSpPr>
        <p:spPr bwMode="auto">
          <a:xfrm flipH="0" flipV="0">
            <a:off x="4668975" y="1017461"/>
            <a:ext cx="3696899" cy="639112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marL="395999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Обработка древесины и производство изделий из дерева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95999" lvl="0" indent="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Производство пищевых продуктов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72" name="Google Shape;172;p25"/>
          <p:cNvSpPr txBox="1"/>
          <p:nvPr/>
        </p:nvSpPr>
        <p:spPr bwMode="auto">
          <a:xfrm flipH="0" flipV="0">
            <a:off x="1092899" y="2247487"/>
            <a:ext cx="3934444" cy="39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Малый и средний бизнес 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73" name="Google Shape;173;p25"/>
          <p:cNvSpPr txBox="1"/>
          <p:nvPr>
            <p:ph type="body" idx="1"/>
          </p:nvPr>
        </p:nvSpPr>
        <p:spPr bwMode="auto">
          <a:xfrm flipH="0" flipV="0">
            <a:off x="858299" y="2495686"/>
            <a:ext cx="8502599" cy="583912"/>
          </a:xfrm>
          <a:prstGeom prst="rect">
            <a:avLst/>
          </a:prstGeom>
        </p:spPr>
        <p:txBody>
          <a:bodyPr spcFirstLastPara="1" vertOverflow="overflow" horzOverflow="overflow" vert="horz" wrap="square" lIns="91424" tIns="91424" rIns="91424" bIns="91424" numCol="1" spcCol="0" rtlCol="0" fromWordArt="0" anchor="t" anchorCtr="0" forceAA="0" upright="0" compatLnSpc="0">
            <a:normAutofit fontScale="45000" lnSpcReduction="11000"/>
          </a:bodyPr>
          <a:lstStyle/>
          <a:p>
            <a:pPr marL="0" lvl="0" indent="0" algn="l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На 1 января 2023 года в соответствии с Единым реестром субъектов малого и среднего предпринимательства на территории </a:t>
            </a:r>
            <a:endParaRPr lang="ru"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spcBef>
                <a:spcPts val="0"/>
              </a:spcBef>
              <a:spcAft>
                <a:spcPts val="999"/>
              </a:spcAft>
              <a:buNone/>
              <a:defRPr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Суоярвского муниципального округа зарегистрировано 328 субъекта МСП,  в том числе 65 юридических лица,  263 индивидуальных предпринимателя и 519</a:t>
            </a:r>
            <a:endParaRPr lang="ru"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spcBef>
                <a:spcPts val="0"/>
              </a:spcBef>
              <a:spcAft>
                <a:spcPts val="999"/>
              </a:spcAft>
              <a:buNone/>
              <a:defRPr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Самозанятых граждан</a:t>
            </a:r>
            <a:endParaRPr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174" name="Google Shape;174;p25"/>
          <p:cNvPicPr/>
          <p:nvPr/>
        </p:nvPicPr>
        <p:blipFill>
          <a:blip r:embed="rId6">
            <a:alphaModFix/>
          </a:blip>
          <a:srcRect l="0" t="0" r="0" b="0"/>
          <a:stretch/>
        </p:blipFill>
        <p:spPr bwMode="auto">
          <a:xfrm>
            <a:off x="414000" y="3198013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/>
          <p:nvPr/>
        </p:nvPicPr>
        <p:blipFill>
          <a:blip r:embed="rId7">
            <a:alphaModFix/>
          </a:blip>
          <a:srcRect l="0" t="0" r="0" b="0"/>
          <a:stretch/>
        </p:blipFill>
        <p:spPr bwMode="auto">
          <a:xfrm>
            <a:off x="414000" y="3483763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/>
          <p:nvPr/>
        </p:nvPicPr>
        <p:blipFill>
          <a:blip r:embed="rId8">
            <a:alphaModFix/>
          </a:blip>
          <a:srcRect l="0" t="1114" r="0" b="1103"/>
          <a:stretch/>
        </p:blipFill>
        <p:spPr bwMode="auto">
          <a:xfrm>
            <a:off x="414000" y="3915613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/>
          <p:nvPr/>
        </p:nvPicPr>
        <p:blipFill>
          <a:blip r:embed="rId9">
            <a:alphaModFix/>
          </a:blip>
          <a:srcRect l="0" t="563" r="0" b="563"/>
          <a:stretch/>
        </p:blipFill>
        <p:spPr bwMode="auto">
          <a:xfrm>
            <a:off x="414000" y="4347475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/>
          <p:nvPr/>
        </p:nvPicPr>
        <p:blipFill>
          <a:blip r:embed="rId10">
            <a:alphaModFix/>
          </a:blip>
          <a:srcRect l="0" t="0" r="0" b="0"/>
          <a:stretch/>
        </p:blipFill>
        <p:spPr bwMode="auto">
          <a:xfrm>
            <a:off x="5026625" y="3155663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/>
          <p:nvPr/>
        </p:nvPicPr>
        <p:blipFill>
          <a:blip r:embed="rId11">
            <a:alphaModFix/>
          </a:blip>
          <a:srcRect l="0" t="563" r="0" b="563"/>
          <a:stretch/>
        </p:blipFill>
        <p:spPr bwMode="auto">
          <a:xfrm>
            <a:off x="5026625" y="3475013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/>
          <p:nvPr/>
        </p:nvPicPr>
        <p:blipFill>
          <a:blip r:embed="rId12">
            <a:alphaModFix/>
          </a:blip>
          <a:srcRect l="0" t="0" r="0" b="0"/>
          <a:stretch/>
        </p:blipFill>
        <p:spPr bwMode="auto">
          <a:xfrm>
            <a:off x="5026625" y="3794375"/>
            <a:ext cx="252000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 txBox="1"/>
          <p:nvPr/>
        </p:nvSpPr>
        <p:spPr bwMode="auto">
          <a:xfrm>
            <a:off x="4941600" y="4288825"/>
            <a:ext cx="185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Строительство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82" name="Google Shape;182;p25"/>
          <p:cNvSpPr txBox="1"/>
          <p:nvPr>
            <p:ph type="body" idx="1"/>
          </p:nvPr>
        </p:nvSpPr>
        <p:spPr bwMode="auto">
          <a:xfrm>
            <a:off x="4941599" y="4554349"/>
            <a:ext cx="3426359" cy="3424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В 2022 году введено 3 103 кв. м жилья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/>
          <p:nvPr>
            <p:ph type="title"/>
          </p:nvPr>
        </p:nvSpPr>
        <p:spPr bwMode="auto">
          <a:xfrm>
            <a:off x="540000" y="484400"/>
            <a:ext cx="4032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Инфраструктура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88" name="Google Shape;188;p26"/>
          <p:cNvSpPr txBox="1"/>
          <p:nvPr/>
        </p:nvSpPr>
        <p:spPr bwMode="auto">
          <a:xfrm>
            <a:off x="540000" y="946100"/>
            <a:ext cx="451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Характеристика транспортной инфраструктуры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graphicFrame>
        <p:nvGraphicFramePr>
          <p:cNvPr id="189" name="Google Shape;189;p26"/>
          <p:cNvGraphicFramePr>
            <a:graphicFrameLocks xmlns:a="http://schemas.openxmlformats.org/drawingml/2006/main"/>
          </p:cNvGraphicFramePr>
          <p:nvPr/>
        </p:nvGraphicFramePr>
        <p:xfrm>
          <a:off x="540000" y="3334070"/>
          <a:ext cx="3000000" cy="3000000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{0E6D62A3-A7EA-44F4-A6A3-611D806CC504}</a:tableStyleId>
                <a:noFill/>
              </a:tblPr>
              <a:tblGrid>
                <a:gridCol w="5558175"/>
                <a:gridCol w="835275"/>
                <a:gridCol w="835275"/>
                <a:gridCol w="835275"/>
              </a:tblGrid>
              <a:tr h="499175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300" b="1">
                          <a:solidFill>
                            <a:srgbClr val="95DF00"/>
                          </a:solidFill>
                          <a:latin typeface="Manrope"/>
                          <a:ea typeface="Manrope"/>
                          <a:cs typeface="Manrope"/>
                        </a:rPr>
                        <a:t>Пассажирские перевозки</a:t>
                      </a:r>
                      <a:endParaRPr sz="1300" b="1">
                        <a:solidFill>
                          <a:srgbClr val="95DF00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0000" anchor="ctr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9E9E9E">
                          <a:alpha val="0"/>
                        </a:srgbClr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300" b="1">
                          <a:solidFill>
                            <a:srgbClr val="95DF00"/>
                          </a:solidFill>
                          <a:latin typeface="Manrope"/>
                          <a:ea typeface="Manrope"/>
                          <a:cs typeface="Manrope"/>
                        </a:rPr>
                        <a:t>2018</a:t>
                      </a:r>
                      <a:endParaRPr sz="1300" b="1">
                        <a:solidFill>
                          <a:srgbClr val="95DF00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0000" anchor="ctr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9E9E9E">
                          <a:alpha val="0"/>
                        </a:srgbClr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300" b="1">
                          <a:solidFill>
                            <a:srgbClr val="95DF00"/>
                          </a:solidFill>
                          <a:latin typeface="Manrope"/>
                          <a:ea typeface="Manrope"/>
                          <a:cs typeface="Manrope"/>
                        </a:rPr>
                        <a:t>2019</a:t>
                      </a:r>
                      <a:endParaRPr sz="1300" b="1">
                        <a:solidFill>
                          <a:srgbClr val="95DF00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0000" anchor="ctr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9E9E9E">
                          <a:alpha val="0"/>
                        </a:srgbClr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300" b="1">
                          <a:solidFill>
                            <a:srgbClr val="95DF00"/>
                          </a:solidFill>
                          <a:latin typeface="Manrope"/>
                          <a:ea typeface="Manrope"/>
                          <a:cs typeface="Manrope"/>
                        </a:rPr>
                        <a:t>2020 </a:t>
                      </a:r>
                      <a:endParaRPr sz="1300" b="1">
                        <a:solidFill>
                          <a:srgbClr val="95DF00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0000" anchor="ctr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9E9E9E">
                          <a:alpha val="0"/>
                        </a:srgbClr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327175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Количество пассажиров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0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81,1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0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95,4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0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79,1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0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190" name="Google Shape;190;p26"/>
          <p:cNvSpPr txBox="1"/>
          <p:nvPr>
            <p:ph type="body" idx="1"/>
          </p:nvPr>
        </p:nvSpPr>
        <p:spPr bwMode="auto">
          <a:xfrm>
            <a:off x="1006075" y="1438074"/>
            <a:ext cx="5795399" cy="748800"/>
          </a:xfrm>
          <a:prstGeom prst="rect">
            <a:avLst/>
          </a:prstGeom>
        </p:spPr>
        <p:txBody>
          <a:bodyPr spcFirstLastPara="1" wrap="square" lIns="91425" tIns="90000" rIns="91425" bIns="91425" anchor="t" anchorCtr="0">
            <a:normAutofit/>
          </a:bodyPr>
          <a:lstStyle/>
          <a:p>
            <a:pPr marL="0" lvl="0" indent="0" algn="l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Осуществляются ежедневные рейсы по междугородному маршруту Суоярви – Петрозаводск - Суоярви, а также пассажирские 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перевозки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в границах Суоярвского района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191" name="Google Shape;191;p2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30000" y="1507950"/>
            <a:ext cx="304625" cy="30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type="title"/>
          </p:nvPr>
        </p:nvSpPr>
        <p:spPr bwMode="auto">
          <a:xfrm flipH="0" flipV="0">
            <a:off x="1080000" y="285749"/>
            <a:ext cx="8064720" cy="457529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Инфраструктура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97" name="Google Shape;197;p27"/>
          <p:cNvSpPr txBox="1"/>
          <p:nvPr/>
        </p:nvSpPr>
        <p:spPr bwMode="auto">
          <a:xfrm flipH="0" flipV="0">
            <a:off x="1080000" y="809624"/>
            <a:ext cx="5796119" cy="39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Основные поставщики услуг связи на территории района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98" name="Google Shape;198;p27"/>
          <p:cNvSpPr txBox="1"/>
          <p:nvPr>
            <p:ph type="body" idx="1"/>
          </p:nvPr>
        </p:nvSpPr>
        <p:spPr bwMode="auto">
          <a:xfrm>
            <a:off x="1568899" y="1283400"/>
            <a:ext cx="2914200" cy="1654500"/>
          </a:xfrm>
          <a:prstGeom prst="rect">
            <a:avLst/>
          </a:prstGeom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ПАО «Ростелеком»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ПАО «МТС»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ПАО «МегаФон»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ООО «Теле2 Мобайл»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ПАО «Вымпелком»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99" name="Google Shape;199;p27"/>
          <p:cNvSpPr txBox="1"/>
          <p:nvPr/>
        </p:nvSpPr>
        <p:spPr bwMode="auto">
          <a:xfrm>
            <a:off x="1311525" y="2885299"/>
            <a:ext cx="403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Виды оказываемых услуг связи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00" name="Google Shape;200;p27"/>
          <p:cNvSpPr txBox="1"/>
          <p:nvPr>
            <p:ph type="body" idx="1"/>
          </p:nvPr>
        </p:nvSpPr>
        <p:spPr bwMode="auto">
          <a:xfrm flipH="0" flipV="0">
            <a:off x="1011150" y="3228424"/>
            <a:ext cx="4504799" cy="1014750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М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естная телефонная связь, универсальная телематическая связь, услуги связи для цели эфирного вещания, междугородная и международная связь, услуги по передаче данных, Интернет. 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just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Радиовещательные каналы: Русское Радио.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01" name="Google Shape;201;p27"/>
          <p:cNvSpPr/>
          <p:nvPr/>
        </p:nvSpPr>
        <p:spPr bwMode="auto">
          <a:xfrm>
            <a:off x="5583600" y="4014500"/>
            <a:ext cx="3020400" cy="581700"/>
          </a:xfrm>
          <a:prstGeom prst="roundRect">
            <a:avLst>
              <a:gd name="adj" fmla="val 16667"/>
            </a:avLst>
          </a:prstGeom>
          <a:solidFill>
            <a:srgbClr val="1538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000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 u="sng">
                <a:solidFill>
                  <a:srgbClr val="91E6B3"/>
                </a:solidFill>
                <a:hlinkClick r:id="rId2" tooltip="https://tariffs.gov.karelia.ru/news/deistv"/>
              </a:rPr>
              <a:t>Действующие тарифы и нормативы на коммунальные услуги для населения</a:t>
            </a:r>
            <a:endParaRPr sz="1000" u="sng">
              <a:solidFill>
                <a:srgbClr val="91E6B3"/>
              </a:solidFill>
            </a:endParaRPr>
          </a:p>
        </p:txBody>
      </p:sp>
      <p:pic>
        <p:nvPicPr>
          <p:cNvPr id="202" name="Google Shape;202;p27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733750" y="4150025"/>
            <a:ext cx="186300" cy="1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7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11150" y="1283400"/>
            <a:ext cx="1377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011150" y="1600200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/>
          <p:nvPr/>
        </p:nvPicPr>
        <p:blipFill>
          <a:blip r:embed="rId6">
            <a:alphaModFix/>
          </a:blip>
          <a:srcRect l="0" t="288" r="0" b="278"/>
          <a:stretch/>
        </p:blipFill>
        <p:spPr bwMode="auto">
          <a:xfrm>
            <a:off x="972000" y="1894649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/>
          <p:nvPr/>
        </p:nvPicPr>
        <p:blipFill>
          <a:blip r:embed="rId7">
            <a:alphaModFix/>
          </a:blip>
          <a:srcRect l="0" t="0" r="0" b="0"/>
          <a:stretch/>
        </p:blipFill>
        <p:spPr bwMode="auto">
          <a:xfrm>
            <a:off x="932850" y="2233575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/>
          <p:nvPr/>
        </p:nvPicPr>
        <p:blipFill>
          <a:blip r:embed="rId8">
            <a:alphaModFix/>
          </a:blip>
          <a:srcRect l="1257" t="0" r="1247" b="0"/>
          <a:stretch/>
        </p:blipFill>
        <p:spPr bwMode="auto">
          <a:xfrm>
            <a:off x="972000" y="2571750"/>
            <a:ext cx="216000" cy="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>
            <p:ph type="title"/>
          </p:nvPr>
        </p:nvSpPr>
        <p:spPr bwMode="auto">
          <a:xfrm>
            <a:off x="450000" y="249449"/>
            <a:ext cx="19074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Образование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13" name="Google Shape;213;p28"/>
          <p:cNvSpPr txBox="1"/>
          <p:nvPr>
            <p:ph type="body" idx="1"/>
          </p:nvPr>
        </p:nvSpPr>
        <p:spPr bwMode="auto">
          <a:xfrm>
            <a:off x="450000" y="711150"/>
            <a:ext cx="3570900" cy="666300"/>
          </a:xfrm>
          <a:prstGeom prst="rect">
            <a:avLst/>
          </a:prstGeom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388800" lvl="0" indent="-2282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3 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учреждений дошкольного образования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7 общих общеобразовательных школ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endParaRPr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14" name="Google Shape;214;p28"/>
          <p:cNvSpPr txBox="1"/>
          <p:nvPr/>
        </p:nvSpPr>
        <p:spPr bwMode="auto">
          <a:xfrm>
            <a:off x="455950" y="1377450"/>
            <a:ext cx="403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Уровень образованности населения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15" name="Google Shape;215;p28"/>
          <p:cNvSpPr txBox="1"/>
          <p:nvPr/>
        </p:nvSpPr>
        <p:spPr bwMode="auto">
          <a:xfrm>
            <a:off x="455950" y="4133475"/>
            <a:ext cx="350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Численность учащихся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16" name="Google Shape;216;p28"/>
          <p:cNvSpPr txBox="1"/>
          <p:nvPr>
            <p:ph type="body" idx="1"/>
          </p:nvPr>
        </p:nvSpPr>
        <p:spPr bwMode="auto">
          <a:xfrm>
            <a:off x="540000" y="4422000"/>
            <a:ext cx="2505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1674 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учащихся средних общеобразовательных школ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graphicFrame>
        <p:nvGraphicFramePr>
          <p:cNvPr id="217" name="Google Shape;217;p28"/>
          <p:cNvGraphicFramePr>
            <a:graphicFrameLocks xmlns:a="http://schemas.openxmlformats.org/drawingml/2006/main"/>
          </p:cNvGraphicFramePr>
          <p:nvPr/>
        </p:nvGraphicFramePr>
        <p:xfrm>
          <a:off x="4826025" y="1250588"/>
          <a:ext cx="3000000" cy="3000000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{0E6D62A3-A7EA-44F4-A6A3-611D806CC504}</a:tableStyleId>
                <a:noFill/>
              </a:tblPr>
              <a:tblGrid>
                <a:gridCol w="3452025"/>
                <a:gridCol w="728275"/>
              </a:tblGrid>
              <a:tr h="48610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300" b="1">
                        <a:solidFill>
                          <a:srgbClr val="9AF075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 anchor="ctr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9E9E9E">
                          <a:alpha val="0"/>
                        </a:srgbClr>
                      </a:solidFill>
                    </a:lnT>
                    <a:lnB w="19050" algn="ctr">
                      <a:solidFill>
                        <a:srgbClr val="15384A">
                          <a:alpha val="0"/>
                        </a:srgbClr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300" b="1">
                          <a:solidFill>
                            <a:srgbClr val="9AF075"/>
                          </a:solidFill>
                          <a:latin typeface="Manrope"/>
                          <a:ea typeface="Manrope"/>
                          <a:cs typeface="Manrope"/>
                        </a:rPr>
                        <a:t> </a:t>
                      </a:r>
                      <a:endParaRPr sz="1300" b="1">
                        <a:solidFill>
                          <a:srgbClr val="9AF075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 anchor="ctr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9E9E9E">
                          <a:alpha val="0"/>
                        </a:srgbClr>
                      </a:solidFill>
                    </a:lnT>
                    <a:lnB w="19050" algn="ctr">
                      <a:solidFill>
                        <a:srgbClr val="15384A">
                          <a:alpha val="0"/>
                        </a:srgbClr>
                      </a:solidFill>
                    </a:lnB>
                  </a:tcPr>
                </a:tc>
              </a:tr>
              <a:tr h="4196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Стационаров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>
                          <a:alpha val="0"/>
                        </a:srgbClr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1</a:t>
                      </a: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 шт.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>
                          <a:alpha val="0"/>
                        </a:srgbClr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4196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Койко-мест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46</a:t>
                      </a: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 шт.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4196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Врачебных амбулаторий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1</a:t>
                      </a: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 шт.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4196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Фельдшерско-акушерских пунктов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 anchor="ctr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9</a:t>
                      </a: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 шт.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 anchor="ctr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4196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Отделений скорой медицинской помощи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1 шт.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587275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Среднесписочная численность врачей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 anchor="ctr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22</a:t>
                      </a: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 чел.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 anchor="ctr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612425">
                <a:tc>
                  <a:txBody>
                    <a:bodyPr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Среднесписочная численность среднего медицинского персонала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>
                          <a:alpha val="0"/>
                        </a:srgbClr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89</a:t>
                      </a:r>
                      <a:r>
                        <a:rPr lang="ru" sz="11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 чел.</a:t>
                      </a:r>
                      <a:endParaRPr sz="11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126000" marB="126000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>
                          <a:alpha val="0"/>
                        </a:srgbClr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18" name="Google Shape;218;p28"/>
          <p:cNvSpPr txBox="1"/>
          <p:nvPr>
            <p:ph type="title"/>
          </p:nvPr>
        </p:nvSpPr>
        <p:spPr bwMode="auto">
          <a:xfrm>
            <a:off x="4794175" y="1346700"/>
            <a:ext cx="2262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Здравоохранение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cxnSp>
        <p:nvCxnSpPr>
          <p:cNvPr id="219" name="Google Shape;219;p28"/>
          <p:cNvCxnSpPr>
            <a:cxnSpLocks/>
          </p:cNvCxnSpPr>
          <p:nvPr/>
        </p:nvCxnSpPr>
        <p:spPr bwMode="auto">
          <a:xfrm>
            <a:off x="4572000" y="255300"/>
            <a:ext cx="0" cy="4632900"/>
          </a:xfrm>
          <a:prstGeom prst="straightConnector1">
            <a:avLst/>
          </a:prstGeom>
          <a:noFill/>
          <a:ln w="19050" cap="flat" cmpd="sng">
            <a:solidFill>
              <a:srgbClr val="15384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0" name="Google Shape;220;p2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993582" y="0"/>
            <a:ext cx="2150442" cy="1433700"/>
          </a:xfrm>
          <a:prstGeom prst="flowChartDocument">
            <a:avLst/>
          </a:prstGeom>
          <a:noFill/>
          <a:ln>
            <a:noFill/>
          </a:ln>
        </p:spPr>
      </p:pic>
      <p:pic>
        <p:nvPicPr>
          <p:cNvPr id="221" name="Google Shape;221;p28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285975" y="3077663"/>
            <a:ext cx="4032000" cy="1014300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pic>
      <p:pic>
        <p:nvPicPr>
          <p:cNvPr id="222" name="Google Shape;222;p28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618800" y="1656050"/>
            <a:ext cx="3178601" cy="161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/>
          <p:nvPr>
            <p:ph type="title"/>
          </p:nvPr>
        </p:nvSpPr>
        <p:spPr bwMode="auto">
          <a:xfrm>
            <a:off x="995000" y="408199"/>
            <a:ext cx="4032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Финансовая инфраструктура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28" name="Google Shape;228;p29"/>
          <p:cNvSpPr txBox="1"/>
          <p:nvPr>
            <p:ph type="body" idx="1"/>
          </p:nvPr>
        </p:nvSpPr>
        <p:spPr bwMode="auto">
          <a:xfrm flipH="0" flipV="0">
            <a:off x="1347799" y="1270099"/>
            <a:ext cx="3139449" cy="1210096"/>
          </a:xfrm>
          <a:prstGeom prst="rect">
            <a:avLst/>
          </a:prstGeom>
        </p:spPr>
        <p:txBody>
          <a:bodyPr spcFirstLastPara="1" wrap="square" lIns="91424" tIns="90000" rIns="91424" bIns="91424" anchor="t" anchorCtr="0">
            <a:noAutofit/>
          </a:bodyPr>
          <a:lstStyle/>
          <a:p>
            <a:pPr marL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Крупнейшие кредитные организации:</a:t>
            </a:r>
            <a:endParaRPr sz="10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457200" lvl="0" indent="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ПАО «Сбербанк России»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457200" lvl="0" indent="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АО «Почта Банк»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457200" lvl="0" indent="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endParaRPr sz="10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29" name="Google Shape;229;p29"/>
          <p:cNvSpPr txBox="1"/>
          <p:nvPr/>
        </p:nvSpPr>
        <p:spPr bwMode="auto">
          <a:xfrm>
            <a:off x="1073399" y="803224"/>
            <a:ext cx="403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Кредитные организации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30" name="Google Shape;230;p29"/>
          <p:cNvSpPr txBox="1"/>
          <p:nvPr>
            <p:ph type="body" idx="1"/>
          </p:nvPr>
        </p:nvSpPr>
        <p:spPr bwMode="auto">
          <a:xfrm flipH="0" flipV="0">
            <a:off x="4831549" y="1182396"/>
            <a:ext cx="3008324" cy="1297799"/>
          </a:xfrm>
          <a:prstGeom prst="rect">
            <a:avLst/>
          </a:prstGeom>
        </p:spPr>
        <p:txBody>
          <a:bodyPr spcFirstLastPara="1" wrap="square" lIns="91424" tIns="90000" rIns="91424" bIns="91424" anchor="t" anchorCtr="0">
            <a:noAutofit/>
          </a:bodyPr>
          <a:lstStyle/>
          <a:p>
            <a:pPr marL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Виды оказываемых услуг: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Банковское обслуживание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Депозит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Кредитование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31" name="Google Shape;231;p29"/>
          <p:cNvSpPr txBox="1"/>
          <p:nvPr>
            <p:ph type="body" idx="1"/>
          </p:nvPr>
        </p:nvSpPr>
        <p:spPr bwMode="auto">
          <a:xfrm flipH="0" flipV="0">
            <a:off x="830374" y="2678939"/>
            <a:ext cx="3656874" cy="1268719"/>
          </a:xfrm>
          <a:prstGeom prst="rect">
            <a:avLst/>
          </a:prstGeom>
        </p:spPr>
        <p:txBody>
          <a:bodyPr spcFirstLastPara="1" wrap="square" lIns="91424" tIns="90000" rIns="91424" bIns="91424" anchor="t" anchorCtr="0">
            <a:noAutofit/>
          </a:bodyPr>
          <a:lstStyle/>
          <a:p>
            <a:pPr marL="45720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ПАО «Росгосстрах»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457200" lvl="0" indent="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ПАО «САК Энергорагант”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457200" lvl="0" indent="0" algn="l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СМК «РЕСО-Мед»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457200" lvl="0" indent="0" algn="l">
              <a:lnSpc>
                <a:spcPct val="114999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endParaRPr sz="10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32" name="Google Shape;232;p29"/>
          <p:cNvSpPr txBox="1"/>
          <p:nvPr/>
        </p:nvSpPr>
        <p:spPr bwMode="auto">
          <a:xfrm>
            <a:off x="1159124" y="2341690"/>
            <a:ext cx="403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Крупные страховые компании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33" name="Google Shape;233;p29"/>
          <p:cNvSpPr txBox="1"/>
          <p:nvPr>
            <p:ph type="body" idx="1"/>
          </p:nvPr>
        </p:nvSpPr>
        <p:spPr bwMode="auto">
          <a:xfrm flipH="0" flipV="0">
            <a:off x="4487249" y="2541790"/>
            <a:ext cx="3551249" cy="1494686"/>
          </a:xfrm>
          <a:prstGeom prst="rect">
            <a:avLst/>
          </a:prstGeom>
        </p:spPr>
        <p:txBody>
          <a:bodyPr spcFirstLastPara="1" wrap="square" lIns="91424" tIns="90000" rIns="91424" bIns="91424" anchor="t" anchorCtr="0">
            <a:noAutofit/>
          </a:bodyPr>
          <a:lstStyle/>
          <a:p>
            <a:pPr marL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Виды оказываемых услуг: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Страхование имущества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Добровольное медицинское страхование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ОСАГО и КАСКО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Страхование жизни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Комплексное обслуживание юридических лиц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234" name="Google Shape;234;p2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404949" y="1615296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404949" y="2012299"/>
            <a:ext cx="297601" cy="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54199" y="2817999"/>
            <a:ext cx="319199" cy="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/>
          <p:nvPr/>
        </p:nvPicPr>
        <p:blipFill>
          <a:blip r:embed="rId5">
            <a:alphaModFix/>
          </a:blip>
          <a:srcRect l="19" t="0" r="28" b="0"/>
          <a:stretch/>
        </p:blipFill>
        <p:spPr bwMode="auto">
          <a:xfrm>
            <a:off x="1005799" y="3385712"/>
            <a:ext cx="216000" cy="2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954199" y="3094364"/>
            <a:ext cx="297601" cy="194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 txBox="1"/>
          <p:nvPr>
            <p:ph type="title"/>
          </p:nvPr>
        </p:nvSpPr>
        <p:spPr bwMode="auto">
          <a:xfrm>
            <a:off x="1282949" y="331999"/>
            <a:ext cx="4032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Культура и туризм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44" name="Google Shape;244;p30"/>
          <p:cNvSpPr txBox="1"/>
          <p:nvPr>
            <p:ph type="body" idx="1"/>
          </p:nvPr>
        </p:nvSpPr>
        <p:spPr bwMode="auto">
          <a:xfrm>
            <a:off x="911474" y="1193899"/>
            <a:ext cx="2664000" cy="1670700"/>
          </a:xfrm>
          <a:prstGeom prst="rect">
            <a:avLst/>
          </a:prstGeom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388800" lvl="0" indent="-2282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Храм Рождества Христова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Кинотеатр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«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Космос»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Историко-краеведческий музей Суоярвского района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Парк 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«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Сувилахти»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45" name="Google Shape;245;p30"/>
          <p:cNvSpPr txBox="1"/>
          <p:nvPr/>
        </p:nvSpPr>
        <p:spPr bwMode="auto">
          <a:xfrm>
            <a:off x="1188000" y="793699"/>
            <a:ext cx="403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Основные достопримечательности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46" name="Google Shape;246;p30"/>
          <p:cNvSpPr txBox="1"/>
          <p:nvPr/>
        </p:nvSpPr>
        <p:spPr bwMode="auto">
          <a:xfrm>
            <a:off x="5365249" y="2157199"/>
            <a:ext cx="2808720" cy="54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Численность учреждений культурно-досугового типа — 2</a:t>
            </a:r>
            <a:endParaRPr sz="12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47" name="Google Shape;247;p30"/>
          <p:cNvSpPr txBox="1"/>
          <p:nvPr>
            <p:ph type="body" idx="1"/>
          </p:nvPr>
        </p:nvSpPr>
        <p:spPr bwMode="auto">
          <a:xfrm flipH="0" flipV="0">
            <a:off x="3575475" y="1193899"/>
            <a:ext cx="2664000" cy="1240349"/>
          </a:xfrm>
          <a:prstGeom prst="rect">
            <a:avLst/>
          </a:prstGeom>
        </p:spPr>
        <p:txBody>
          <a:bodyPr spcFirstLastPara="1" wrap="square" lIns="91424" tIns="90000" rIns="91424" bIns="91424" anchor="t" anchorCtr="0">
            <a:noAutofit/>
          </a:bodyPr>
          <a:lstStyle/>
          <a:p>
            <a:pPr marL="388800" lvl="0" indent="-2282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Мемориал Славы (скульптура 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«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Солдат»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Аллея Славы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457200" lvl="0" indent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endParaRPr sz="10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48" name="Google Shape;248;p30"/>
          <p:cNvSpPr txBox="1"/>
          <p:nvPr>
            <p:ph type="body" idx="1"/>
          </p:nvPr>
        </p:nvSpPr>
        <p:spPr bwMode="auto">
          <a:xfrm>
            <a:off x="6172800" y="1193900"/>
            <a:ext cx="2507400" cy="963300"/>
          </a:xfrm>
          <a:prstGeom prst="rect">
            <a:avLst/>
          </a:prstGeom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388800" lvl="0" indent="-2282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Ландшафтный заказник 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«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Толвоярви»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Военно-мемориальный комплекс Колласъярви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49" name="Google Shape;249;p30"/>
          <p:cNvSpPr txBox="1"/>
          <p:nvPr>
            <p:ph type="body" idx="1"/>
          </p:nvPr>
        </p:nvSpPr>
        <p:spPr bwMode="auto">
          <a:xfrm>
            <a:off x="579800" y="4406750"/>
            <a:ext cx="21819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ru" sz="12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Храм Рождества Христова</a:t>
            </a:r>
            <a:endParaRPr sz="1200" b="1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50" name="Google Shape;250;p30"/>
          <p:cNvSpPr txBox="1"/>
          <p:nvPr>
            <p:ph type="body" idx="1"/>
          </p:nvPr>
        </p:nvSpPr>
        <p:spPr bwMode="auto">
          <a:xfrm>
            <a:off x="3500150" y="4435025"/>
            <a:ext cx="1865099" cy="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ru" sz="12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Аллея Славы</a:t>
            </a:r>
            <a:endParaRPr sz="1200" b="1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51" name="Google Shape;251;p30"/>
          <p:cNvSpPr txBox="1"/>
          <p:nvPr>
            <p:ph type="body" idx="1"/>
          </p:nvPr>
        </p:nvSpPr>
        <p:spPr bwMode="auto">
          <a:xfrm>
            <a:off x="5993100" y="4433725"/>
            <a:ext cx="21210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ru" sz="12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Ландшафтный заказник «Толвоярви»</a:t>
            </a:r>
            <a:endParaRPr sz="1200" b="1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252" name="Google Shape;252;p30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835175" y="2886875"/>
            <a:ext cx="2245200" cy="1497600"/>
          </a:xfrm>
          <a:prstGeom prst="flowChartInputOutput">
            <a:avLst/>
          </a:prstGeom>
          <a:noFill/>
          <a:ln>
            <a:noFill/>
          </a:ln>
        </p:spPr>
      </p:pic>
      <p:pic>
        <p:nvPicPr>
          <p:cNvPr id="253" name="Google Shape;253;p30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175550" y="2898300"/>
            <a:ext cx="2245200" cy="1497000"/>
          </a:xfrm>
          <a:prstGeom prst="flowChartInputOutput">
            <a:avLst/>
          </a:prstGeom>
          <a:noFill/>
          <a:ln>
            <a:noFill/>
          </a:ln>
        </p:spPr>
      </p:pic>
      <p:pic>
        <p:nvPicPr>
          <p:cNvPr id="254" name="Google Shape;254;p30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3510588" y="2886875"/>
            <a:ext cx="2245200" cy="1500300"/>
          </a:xfrm>
          <a:prstGeom prst="flowChartInputOutpu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/>
          <p:nvPr>
            <p:ph type="title"/>
          </p:nvPr>
        </p:nvSpPr>
        <p:spPr bwMode="auto">
          <a:xfrm>
            <a:off x="540000" y="484400"/>
            <a:ext cx="4032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Контактная информация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60" name="Google Shape;260;p31"/>
          <p:cNvSpPr txBox="1"/>
          <p:nvPr/>
        </p:nvSpPr>
        <p:spPr bwMode="auto">
          <a:xfrm flipH="0" flipV="0">
            <a:off x="1048124" y="1327099"/>
            <a:ext cx="3294839" cy="157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Глава  Суоярвского</a:t>
            </a:r>
            <a:endParaRPr sz="12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муниципального округа</a:t>
            </a:r>
            <a:endParaRPr sz="12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3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Петров Роман Витальевич</a:t>
            </a:r>
            <a:endParaRPr sz="1300" b="1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        8 (814-57) 5-14-50   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                       </a:t>
            </a:r>
            <a:endParaRPr lang="ru"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        suodistrict@onego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61" name="Google Shape;261;p31"/>
          <p:cNvSpPr txBox="1"/>
          <p:nvPr/>
        </p:nvSpPr>
        <p:spPr bwMode="auto">
          <a:xfrm>
            <a:off x="4344119" y="1339669"/>
            <a:ext cx="4035960" cy="129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Инвестиционный уполномоченный </a:t>
            </a:r>
            <a:endParaRPr sz="12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округа</a:t>
            </a:r>
            <a:endParaRPr sz="12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3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Циблакова Надежда Александровна</a:t>
            </a:r>
            <a:endParaRPr sz="1300" b="1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300" b="1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        8  (814-57) 5-14-72             ekonom_suo3@mail.ru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262" name="Google Shape;262;p31"/>
          <p:cNvSpPr txBox="1"/>
          <p:nvPr/>
        </p:nvSpPr>
        <p:spPr bwMode="auto">
          <a:xfrm flipH="0" flipV="0">
            <a:off x="4482000" y="2902230"/>
            <a:ext cx="4378019" cy="145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Начальник отдела инвестиционной политики Министерства экономического развития и промышленности Республики Карелия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ru" sz="13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Долгих Артем Сергеевич</a:t>
            </a:r>
            <a:endParaRPr sz="1300" b="1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        8 (8142) 55-98-09                   </a:t>
            </a:r>
            <a:r>
              <a:rPr lang="ru" sz="1100" u="sng">
                <a:solidFill>
                  <a:schemeClr val="lt1"/>
                </a:solidFill>
                <a:latin typeface="Manrope"/>
                <a:ea typeface="Manrope"/>
                <a:cs typeface="Manrope"/>
                <a:hlinkClick r:id="rId2" tooltip="mailto:dolgih@economy.onego.ru"/>
              </a:rPr>
              <a:t>dolgih@economy.onego.ru</a:t>
            </a:r>
            <a:b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</a:b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        </a:t>
            </a:r>
            <a:r>
              <a:rPr lang="ru" sz="10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доб. 405</a:t>
            </a:r>
            <a:endParaRPr sz="10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263" name="Google Shape;263;p3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172949" y="2635399"/>
            <a:ext cx="180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4482000" y="2329149"/>
            <a:ext cx="180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181200" y="2329149"/>
            <a:ext cx="180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4662000" y="3990175"/>
            <a:ext cx="180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361200" y="3990175"/>
            <a:ext cx="180000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1"/>
          <p:cNvSpPr txBox="1"/>
          <p:nvPr/>
        </p:nvSpPr>
        <p:spPr bwMode="auto">
          <a:xfrm>
            <a:off x="540000" y="2950174"/>
            <a:ext cx="4039920" cy="130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    Генеральный директор </a:t>
            </a:r>
            <a:endParaRPr sz="12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АО  «Корпорация развития Республики Карелия»</a:t>
            </a:r>
            <a:endParaRPr sz="12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 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ru" sz="13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   Климчук Елена Николаевна</a:t>
            </a:r>
            <a:endParaRPr sz="1300" b="1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        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8 (8142) 44-54-00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                  </a:t>
            </a: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info@kr-rk.ru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270" name="Google Shape;270;p3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304000" y="3991800"/>
            <a:ext cx="165801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19999" y="3991799"/>
            <a:ext cx="165801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6187330" name="Google Shape;265;p3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172949" y="2329149"/>
            <a:ext cx="180000" cy="1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 bwMode="auto">
          <a:xfrm>
            <a:off x="1018919" y="1626174"/>
            <a:ext cx="3001079" cy="56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Административный центр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г. Суоярви</a:t>
            </a:r>
            <a:endParaRPr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61" name="Google Shape;61;p14"/>
          <p:cNvSpPr txBox="1"/>
          <p:nvPr/>
        </p:nvSpPr>
        <p:spPr bwMode="auto">
          <a:xfrm>
            <a:off x="854325" y="2269674"/>
            <a:ext cx="3002879" cy="56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Общая численность населения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12 418</a:t>
            </a: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  человек</a:t>
            </a:r>
            <a:endParaRPr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62" name="Google Shape;62;p14"/>
          <p:cNvSpPr txBox="1"/>
          <p:nvPr/>
        </p:nvSpPr>
        <p:spPr bwMode="auto">
          <a:xfrm>
            <a:off x="857205" y="2856024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Площадь муниципального образования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 13 713 </a:t>
            </a: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кв. км</a:t>
            </a:r>
            <a:endParaRPr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63" name="Google Shape;63;p14"/>
          <p:cNvSpPr txBox="1"/>
          <p:nvPr/>
        </p:nvSpPr>
        <p:spPr bwMode="auto">
          <a:xfrm flipH="0" flipV="0">
            <a:off x="941384" y="3425424"/>
            <a:ext cx="2975084" cy="56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Градообразующее предприятие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АО «Запкареллес»</a:t>
            </a: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 </a:t>
            </a:r>
            <a:endParaRPr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64" name="Google Shape;64;p14"/>
          <p:cNvSpPr txBox="1"/>
          <p:nvPr>
            <p:ph type="title"/>
          </p:nvPr>
        </p:nvSpPr>
        <p:spPr bwMode="auto">
          <a:xfrm flipH="0" flipV="0">
            <a:off x="854325" y="893974"/>
            <a:ext cx="4864169" cy="457529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Суоярв</a:t>
            </a: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ский муниципальный округ 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 bwMode="auto">
          <a:xfrm>
            <a:off x="873374" y="712999"/>
            <a:ext cx="4033800" cy="731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Конкурентные преимущества </a:t>
            </a: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Суоярвского</a:t>
            </a: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 округ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70" name="Google Shape;70;p15"/>
          <p:cNvSpPr txBox="1"/>
          <p:nvPr>
            <p:ph type="body" idx="1"/>
          </p:nvPr>
        </p:nvSpPr>
        <p:spPr bwMode="auto">
          <a:xfrm>
            <a:off x="873374" y="1540499"/>
            <a:ext cx="3912059" cy="258935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999" lvl="0" indent="182151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Суоярвский округ расположен вдоль границы с Финляндией, это дает возможность развития международного сотрудничества как в культурной, так и в социально-экономической сферах;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5999" lvl="0" indent="182151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Суоярвский округ располагает значительным природно-ресурсным потенциалом, использование которого позволяет организовать исключительно интересные водные туристские маршруты;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35999" lvl="0" indent="182151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Промышленный потенциал: на территории округа располагаются месторождения, на которых возможна добыча строительного камня.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endParaRPr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71" name="Google Shape;71;p15"/>
          <p:cNvPicPr/>
          <p:nvPr/>
        </p:nvPicPr>
        <p:blipFill>
          <a:blip r:embed="rId2">
            <a:alphaModFix/>
          </a:blip>
          <a:srcRect l="1695" t="2247" r="1414" b="2112"/>
          <a:stretch/>
        </p:blipFill>
        <p:spPr bwMode="auto">
          <a:xfrm>
            <a:off x="5257299" y="504550"/>
            <a:ext cx="2976600" cy="1666800"/>
          </a:xfrm>
          <a:prstGeom prst="flowChartManualInput">
            <a:avLst/>
          </a:prstGeom>
          <a:noFill/>
          <a:ln>
            <a:noFill/>
          </a:ln>
        </p:spPr>
      </p:pic>
      <p:pic>
        <p:nvPicPr>
          <p:cNvPr id="72" name="Google Shape;72;p15"/>
          <p:cNvPicPr/>
          <p:nvPr/>
        </p:nvPicPr>
        <p:blipFill>
          <a:blip r:embed="rId3">
            <a:alphaModFix/>
          </a:blip>
          <a:srcRect l="10555" t="2857" r="10555" b="-37"/>
          <a:stretch/>
        </p:blipFill>
        <p:spPr bwMode="auto">
          <a:xfrm>
            <a:off x="5257299" y="2357450"/>
            <a:ext cx="2976588" cy="2281500"/>
          </a:xfrm>
          <a:prstGeom prst="flowChartDocumen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 bwMode="auto">
          <a:xfrm>
            <a:off x="930150" y="484187"/>
            <a:ext cx="4032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Историческая справка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78" name="Google Shape;78;p16"/>
          <p:cNvSpPr txBox="1"/>
          <p:nvPr>
            <p:ph type="body" idx="1"/>
          </p:nvPr>
        </p:nvSpPr>
        <p:spPr bwMode="auto">
          <a:xfrm>
            <a:off x="837000" y="885499"/>
            <a:ext cx="4032000" cy="4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  <a:defRPr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 XIV века территория Суоярвского района входила в состав Водской пятины, которая входила в состав Новгородской земли как Шуерецкий погост.</a:t>
            </a:r>
            <a:endParaRPr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  <a:defRPr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В 1617 году согласно Столбовскому мирному договору территория вошла в состав Шведского королевства.</a:t>
            </a:r>
            <a:endParaRPr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  <a:defRPr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В 1721 году в результате Северной войны земли вернулись в состав России. </a:t>
            </a:r>
            <a:endParaRPr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  <a:defRPr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В 1812 году территория была включена в состав Суоярвской волости княжества Финляндского Российской империи. В 1917 году княжество Финляндское стало независимым государством.</a:t>
            </a:r>
            <a:endParaRPr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  <a:defRPr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 1917 по 1940 годы Суоярвский район принадлежал Финляндии, отошел к СССР после Зимней войны.</a:t>
            </a:r>
            <a:endParaRPr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440"/>
              <a:buFont typeface="Arial"/>
              <a:buNone/>
              <a:defRPr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Суоярвский район был образован 9 июля 1940 года. В 1957 году территория Суоярвского района была увеличена за счет ликвидации Петровского района, земли которого разделили между Суоярвским и Кондопожским районами.</a:t>
            </a:r>
            <a:endParaRPr lang="ru" sz="9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just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Clr>
                <a:schemeClr val="dk1"/>
              </a:buClr>
              <a:buSzPts val="440"/>
              <a:buFont typeface="Arial"/>
              <a:buNone/>
              <a:defRPr/>
            </a:pPr>
            <a:r>
              <a:rPr sz="900" b="0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sz="900" b="0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022 год – 26</a:t>
            </a:r>
            <a:r>
              <a:rPr sz="900" b="0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900" b="0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мая 2022 года был принят Закон о преобразовании всех населенных пунктов Суоярвского муниципального района в Суоярвский муниципальнвй округ. </a:t>
            </a:r>
            <a:endParaRPr sz="900">
              <a:solidFill>
                <a:schemeClr val="bg1"/>
              </a:solidFill>
              <a:latin typeface="Manrope"/>
              <a:ea typeface="Manrope"/>
              <a:cs typeface="Manrope"/>
            </a:endParaRPr>
          </a:p>
          <a:p>
            <a:pPr marL="0" lvl="0" indent="0" algn="just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Clr>
                <a:schemeClr val="dk1"/>
              </a:buClr>
              <a:buSzPts val="440"/>
              <a:buFont typeface="Arial"/>
              <a:buNone/>
              <a:defRPr/>
            </a:pPr>
            <a:r>
              <a:rPr sz="900" b="0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11 ноября 2022 года Решением Совета Суоярвского муниципального округа № 20 был утвержден Устав Суоярвского муниципального округа.</a:t>
            </a:r>
            <a:endParaRPr sz="900">
              <a:solidFill>
                <a:schemeClr val="bg1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79" name="Google Shape;79;p16"/>
          <p:cNvPicPr/>
          <p:nvPr/>
        </p:nvPicPr>
        <p:blipFill>
          <a:blip r:embed="rId2">
            <a:alphaModFix/>
          </a:blip>
          <a:srcRect l="6283" t="0" r="5957" b="0"/>
          <a:stretch/>
        </p:blipFill>
        <p:spPr bwMode="auto">
          <a:xfrm>
            <a:off x="4962150" y="446300"/>
            <a:ext cx="1984500" cy="127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0" name="Google Shape;80;p16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737475" y="1487137"/>
            <a:ext cx="2087400" cy="127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" name="Google Shape;81;p16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5314400" y="2914700"/>
            <a:ext cx="2724600" cy="188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 bwMode="auto">
          <a:xfrm>
            <a:off x="1155299" y="639049"/>
            <a:ext cx="4032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Природно-ресурсный потенциал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87" name="Google Shape;87;p17"/>
          <p:cNvSpPr txBox="1"/>
          <p:nvPr/>
        </p:nvSpPr>
        <p:spPr bwMode="auto">
          <a:xfrm flipH="0" flipV="0">
            <a:off x="1155299" y="1022299"/>
            <a:ext cx="2204894" cy="39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Водные ресурсы</a:t>
            </a:r>
            <a:endParaRPr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88" name="Google Shape;88;p17"/>
          <p:cNvSpPr txBox="1"/>
          <p:nvPr/>
        </p:nvSpPr>
        <p:spPr bwMode="auto">
          <a:xfrm>
            <a:off x="894299" y="1360249"/>
            <a:ext cx="39825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Суоярвский район имеет хорошо развитую гидрографическую сеть, относящуюся к бассейну Балтийского моря. В районе насчитывается около 200 озер с площадью более 1 кв. км, самые крупные из которых – Суоярви, Салонъярви, Лоймоланъярви, Найстенъярви, Толвоярви и еще много более мелких озер – ламбушек.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89" name="Google Shape;89;p17"/>
          <p:cNvSpPr txBox="1"/>
          <p:nvPr/>
        </p:nvSpPr>
        <p:spPr bwMode="auto">
          <a:xfrm>
            <a:off x="4876800" y="1360250"/>
            <a:ext cx="1763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Всего порядка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490  рек</a:t>
            </a:r>
            <a:endParaRPr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90" name="Google Shape;90;p17"/>
          <p:cNvSpPr txBox="1"/>
          <p:nvPr/>
        </p:nvSpPr>
        <p:spPr bwMode="auto">
          <a:xfrm>
            <a:off x="4876800" y="1986750"/>
            <a:ext cx="1763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Всего порядка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200 озер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91" name="Google Shape;91;p17"/>
          <p:cNvSpPr txBox="1"/>
          <p:nvPr>
            <p:ph type="body" idx="1"/>
          </p:nvPr>
        </p:nvSpPr>
        <p:spPr bwMode="auto">
          <a:xfrm flipH="0" flipV="0">
            <a:off x="1258274" y="3028949"/>
            <a:ext cx="3096344" cy="1487499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оз. Суоярви  </a:t>
            </a:r>
            <a:r>
              <a:rPr lang="ru" sz="1100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(площадь  - 58,5  кв. км)</a:t>
            </a:r>
            <a:endParaRPr sz="1100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оз. Суна  </a:t>
            </a:r>
            <a:r>
              <a:rPr lang="ru" sz="1100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(площадь  - 46 кв. км)</a:t>
            </a:r>
            <a:endParaRPr sz="1100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оз. Тарасъеки </a:t>
            </a:r>
            <a:r>
              <a:rPr lang="ru" sz="1100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(площадь - 20,7  кв. км)</a:t>
            </a:r>
            <a:endParaRPr sz="1100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388800" lvl="0" indent="-22825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оз. Ирста </a:t>
            </a:r>
            <a:r>
              <a:rPr lang="ru" sz="1100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(площадь  - 4,2  кв. км)</a:t>
            </a:r>
            <a:endParaRPr sz="1100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457200" lvl="0" indent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endParaRPr sz="1100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92" name="Google Shape;92;p17"/>
          <p:cNvSpPr txBox="1"/>
          <p:nvPr/>
        </p:nvSpPr>
        <p:spPr bwMode="auto">
          <a:xfrm>
            <a:off x="1032097" y="2730049"/>
            <a:ext cx="2451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Наиболее крупные озера: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93" name="Google Shape;93;p17"/>
          <p:cNvSpPr/>
          <p:nvPr/>
        </p:nvSpPr>
        <p:spPr bwMode="auto">
          <a:xfrm>
            <a:off x="629900" y="3028950"/>
            <a:ext cx="53700" cy="1598700"/>
          </a:xfrm>
          <a:prstGeom prst="rect">
            <a:avLst/>
          </a:prstGeom>
          <a:solidFill>
            <a:srgbClr val="95D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95DF00"/>
              </a:solidFill>
              <a:highlight>
                <a:srgbClr val="95DF00"/>
              </a:highlight>
            </a:endParaRPr>
          </a:p>
        </p:txBody>
      </p:sp>
      <p:sp>
        <p:nvSpPr>
          <p:cNvPr id="94" name="Google Shape;94;p17"/>
          <p:cNvSpPr txBox="1"/>
          <p:nvPr>
            <p:ph type="body" idx="1"/>
          </p:nvPr>
        </p:nvSpPr>
        <p:spPr bwMode="auto">
          <a:xfrm flipH="0" flipV="0">
            <a:off x="5056799" y="3084049"/>
            <a:ext cx="3752869" cy="1807285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DF00"/>
              </a:buClr>
              <a:buSzPts val="1100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р. Суна  </a:t>
            </a:r>
            <a:r>
              <a:rPr lang="ru" sz="1100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(протяженность - 282  км)</a:t>
            </a:r>
            <a:endParaRPr sz="1100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457200" lvl="0" indent="-2984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р. Шуя  </a:t>
            </a:r>
            <a:r>
              <a:rPr lang="ru" sz="1100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(протяженность - 194  км)</a:t>
            </a:r>
            <a:endParaRPr sz="1100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457200" lvl="0" indent="-2984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р. Тарасъеки </a:t>
            </a:r>
            <a:r>
              <a:rPr lang="ru" sz="1100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(протяженность - 72  км)</a:t>
            </a:r>
            <a:endParaRPr sz="1100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457200" lvl="0" indent="-2984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●"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р. Ирста </a:t>
            </a:r>
            <a:r>
              <a:rPr lang="ru" sz="1100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(протяженность - 42  км)</a:t>
            </a:r>
            <a:endParaRPr sz="1100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  <a:p>
            <a:pPr marL="0" lvl="0" indent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  <a:p>
            <a:pPr marL="457200" lvl="0" indent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pPr>
            <a:endParaRPr sz="1100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95" name="Google Shape;95;p17"/>
          <p:cNvSpPr txBox="1"/>
          <p:nvPr/>
        </p:nvSpPr>
        <p:spPr bwMode="auto">
          <a:xfrm>
            <a:off x="5056799" y="2800350"/>
            <a:ext cx="2451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Наиболее крупные реки: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96" name="Google Shape;96;p17"/>
          <p:cNvSpPr/>
          <p:nvPr/>
        </p:nvSpPr>
        <p:spPr bwMode="auto">
          <a:xfrm>
            <a:off x="4652374" y="2977349"/>
            <a:ext cx="53700" cy="1598700"/>
          </a:xfrm>
          <a:prstGeom prst="rect">
            <a:avLst/>
          </a:prstGeom>
          <a:solidFill>
            <a:srgbClr val="95D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95DF00"/>
              </a:solidFill>
              <a:highlight>
                <a:srgbClr val="95D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 bwMode="auto">
          <a:xfrm>
            <a:off x="1073399" y="715249"/>
            <a:ext cx="4032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Природно-ресурсный потенциал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02" name="Google Shape;102;p18"/>
          <p:cNvSpPr txBox="1"/>
          <p:nvPr/>
        </p:nvSpPr>
        <p:spPr bwMode="auto">
          <a:xfrm flipH="0" flipV="0">
            <a:off x="1073399" y="1176949"/>
            <a:ext cx="5071919" cy="60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Земельные</a:t>
            </a: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 ресурсы (состав земель муниципального образования)</a:t>
            </a:r>
            <a:endParaRPr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103" name="Google Shape;103;p18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2175" y="1732600"/>
            <a:ext cx="8411251" cy="323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 bwMode="auto">
          <a:xfrm flipH="0" flipV="0">
            <a:off x="1051514" y="172474"/>
            <a:ext cx="7040970" cy="731849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Основные показатели социально-экономического развития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graphicFrame>
        <p:nvGraphicFramePr>
          <p:cNvPr id="109" name="Google Shape;109;p19"/>
          <p:cNvGraphicFramePr>
            <a:graphicFrameLocks xmlns:a="http://schemas.openxmlformats.org/drawingml/2006/main"/>
          </p:cNvGraphicFramePr>
          <p:nvPr/>
        </p:nvGraphicFramePr>
        <p:xfrm>
          <a:off x="896324" y="981348"/>
          <a:ext cx="8073524" cy="3950849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{0E6D62A3-A7EA-44F4-A6A3-611D806CC504}</a:tableStyleId>
                <a:noFill/>
              </a:tblPr>
              <a:tblGrid>
                <a:gridCol w="3780000"/>
                <a:gridCol w="4099124"/>
              </a:tblGrid>
              <a:tr h="361744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 b="1">
                          <a:solidFill>
                            <a:srgbClr val="95DF00"/>
                          </a:solidFill>
                          <a:latin typeface="Manrope"/>
                          <a:ea typeface="Manrope"/>
                          <a:cs typeface="Manrope"/>
                        </a:rPr>
                        <a:t>      Общая численность населения</a:t>
                      </a:r>
                      <a:endParaRPr sz="1000" b="1">
                        <a:solidFill>
                          <a:srgbClr val="95DF00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522000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12 412 </a:t>
                      </a: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человек</a:t>
                      </a:r>
                      <a:endParaRPr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871603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 b="1">
                          <a:solidFill>
                            <a:srgbClr val="95DF00"/>
                          </a:solidFill>
                          <a:latin typeface="Manrope"/>
                          <a:ea typeface="Manrope"/>
                          <a:cs typeface="Manrope"/>
                        </a:rPr>
                        <a:t>      Национальный состав населения</a:t>
                      </a:r>
                      <a:endParaRPr sz="1000" b="1">
                        <a:solidFill>
                          <a:srgbClr val="95DF00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522000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352799" lvl="0" indent="-1859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DF00"/>
                        </a:buClr>
                        <a:buSzPts val="1000"/>
                        <a:buFont typeface="Manrope"/>
                        <a:buChar char="●"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русские — 72%</a:t>
                      </a:r>
                      <a:endParaRPr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  <a:p>
                      <a:pPr marL="352799" lvl="0" indent="-1859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DF00"/>
                        </a:buClr>
                        <a:buSzPts val="1000"/>
                        <a:buFont typeface="Manrope"/>
                        <a:buChar char="●"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белорусы — 10%</a:t>
                      </a:r>
                      <a:endParaRPr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  <a:p>
                      <a:pPr marL="352799" lvl="0" indent="-1859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DF00"/>
                        </a:buClr>
                        <a:buSzPts val="1000"/>
                        <a:buFont typeface="Manrope"/>
                        <a:buChar char="●"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карелы — 8%</a:t>
                      </a:r>
                      <a:endParaRPr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  <a:p>
                      <a:pPr marL="352799" lvl="0" indent="-1859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DF00"/>
                        </a:buClr>
                        <a:buSzPts val="1000"/>
                        <a:buFont typeface="Manrope"/>
                        <a:buChar char="●"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украинцы — 3%</a:t>
                      </a:r>
                      <a:endParaRPr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  <a:p>
                      <a:pPr marL="352799" lvl="0" indent="-1859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5DF00"/>
                        </a:buClr>
                        <a:buSzPts val="1000"/>
                        <a:buFont typeface="Manrope"/>
                        <a:buChar char="●"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другие национальности — 7%</a:t>
                      </a:r>
                      <a:endParaRPr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422456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 b="1">
                          <a:solidFill>
                            <a:srgbClr val="95DF00"/>
                          </a:solidFill>
                          <a:latin typeface="Manrope"/>
                          <a:ea typeface="Manrope"/>
                          <a:cs typeface="Manrope"/>
                        </a:rPr>
                        <a:t>Численность экономически активного населения</a:t>
                      </a:r>
                      <a:endParaRPr sz="1000" b="1">
                        <a:solidFill>
                          <a:srgbClr val="95DF00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522000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5 524 </a:t>
                      </a: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человек</a:t>
                      </a:r>
                      <a:endParaRPr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474806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 b="1">
                          <a:solidFill>
                            <a:srgbClr val="95DF00"/>
                          </a:solidFill>
                          <a:latin typeface="Manrope"/>
                          <a:ea typeface="Manrope"/>
                          <a:cs typeface="Manrope"/>
                        </a:rPr>
                        <a:t>Движение населения (естественное и механическое движения населения)</a:t>
                      </a:r>
                      <a:endParaRPr sz="1000" b="1">
                        <a:solidFill>
                          <a:srgbClr val="95DF00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522000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з</a:t>
                      </a: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а  2022 г. естественная убыль населения составила 232 </a:t>
                      </a:r>
                      <a:endParaRPr lang="ru"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человека</a:t>
                      </a:r>
                      <a:endParaRPr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4123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 b="1">
                          <a:solidFill>
                            <a:srgbClr val="95DF00"/>
                          </a:solidFill>
                          <a:latin typeface="Manrope"/>
                          <a:ea typeface="Manrope"/>
                          <a:cs typeface="Manrope"/>
                        </a:rPr>
                        <a:t>Численность официально зарегистрированных безработных</a:t>
                      </a:r>
                      <a:endParaRPr sz="1000" b="1">
                        <a:solidFill>
                          <a:srgbClr val="95DF00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522000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п</a:t>
                      </a: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о состоянию на 1 января 2022 года — 133 человек</a:t>
                      </a:r>
                      <a:endParaRPr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361744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 b="1">
                          <a:solidFill>
                            <a:srgbClr val="95DF00"/>
                          </a:solidFill>
                          <a:latin typeface="Manrope"/>
                          <a:ea typeface="Manrope"/>
                          <a:cs typeface="Manrope"/>
                        </a:rPr>
                        <a:t>Уровень зарегистрированной безработицы</a:t>
                      </a:r>
                      <a:endParaRPr sz="1000" b="1">
                        <a:solidFill>
                          <a:srgbClr val="95DF00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522000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п</a:t>
                      </a: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о состоянию на 1 января 2023 года — 0,9 % </a:t>
                      </a:r>
                      <a:endParaRPr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361744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 b="1">
                          <a:solidFill>
                            <a:srgbClr val="95DF00"/>
                          </a:solidFill>
                          <a:latin typeface="Manrope"/>
                          <a:ea typeface="Manrope"/>
                          <a:cs typeface="Manrope"/>
                        </a:rPr>
                        <a:t>Среднемесячная оплата труда работников</a:t>
                      </a:r>
                      <a:endParaRPr sz="1000" b="1">
                        <a:solidFill>
                          <a:srgbClr val="95DF00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522000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58 120 рублей (в  2023 году)</a:t>
                      </a:r>
                      <a:endParaRPr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  <a:tr h="361744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 b="1">
                          <a:solidFill>
                            <a:srgbClr val="95DF00"/>
                          </a:solidFill>
                          <a:latin typeface="Manrope"/>
                          <a:ea typeface="Manrope"/>
                          <a:cs typeface="Manrope"/>
                        </a:rPr>
                        <a:t>Индекс промышленного производства</a:t>
                      </a:r>
                      <a:endParaRPr sz="1000" b="1">
                        <a:solidFill>
                          <a:srgbClr val="95DF00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522000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</a:rPr>
                        <a:t>96,9 %</a:t>
                      </a:r>
                      <a:endParaRPr sz="100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</a:endParaRPr>
                    </a:p>
                  </a:txBody>
                  <a:tcPr marL="91425" marR="91425" marT="91425" marB="9142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19050" algn="ctr">
                      <a:solidFill>
                        <a:srgbClr val="15384A"/>
                      </a:solidFill>
                    </a:lnT>
                    <a:lnB w="19050" algn="ctr">
                      <a:solidFill>
                        <a:srgbClr val="15384A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 bwMode="auto">
          <a:xfrm>
            <a:off x="835274" y="331999"/>
            <a:ext cx="8064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Основные показатели социально-экономического развития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15" name="Google Shape;115;p20"/>
          <p:cNvSpPr txBox="1"/>
          <p:nvPr/>
        </p:nvSpPr>
        <p:spPr bwMode="auto">
          <a:xfrm>
            <a:off x="924899" y="793699"/>
            <a:ext cx="657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Численность зарегистрированных предприятий по отраслям</a:t>
            </a:r>
            <a:endParaRPr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116" name="Google Shape;116;p20"/>
          <p:cNvPicPr/>
          <p:nvPr/>
        </p:nvPicPr>
        <p:blipFill>
          <a:blip r:embed="rId2">
            <a:alphaModFix/>
          </a:blip>
          <a:stretch/>
        </p:blipFill>
        <p:spPr bwMode="auto">
          <a:xfrm flipH="0" flipV="0">
            <a:off x="924899" y="1085849"/>
            <a:ext cx="6686550" cy="323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 bwMode="auto">
          <a:xfrm flipH="0" flipV="0">
            <a:off x="1044457" y="774319"/>
            <a:ext cx="6461769" cy="731849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Основные показатели социально-экономического развития</a:t>
            </a:r>
            <a:endParaRPr sz="18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22" name="Google Shape;122;p21"/>
          <p:cNvSpPr txBox="1"/>
          <p:nvPr/>
        </p:nvSpPr>
        <p:spPr bwMode="auto">
          <a:xfrm flipH="0" flipV="0">
            <a:off x="1045537" y="1499844"/>
            <a:ext cx="6904845" cy="60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91424" rIns="91424" bIns="91424" anchor="t" anchorCtr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Объём инвестиций в основной капитал по кругу крупных и средних предприятий по источникам финансирования</a:t>
            </a:r>
            <a:endParaRPr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23" name="Google Shape;123;p21"/>
          <p:cNvSpPr txBox="1"/>
          <p:nvPr>
            <p:ph type="body" idx="1"/>
          </p:nvPr>
        </p:nvSpPr>
        <p:spPr bwMode="auto">
          <a:xfrm>
            <a:off x="387599" y="2982072"/>
            <a:ext cx="2855219" cy="519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  <a:defRPr/>
            </a:pPr>
            <a:r>
              <a:rPr lang="ru" sz="21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9 011 ₽</a:t>
            </a:r>
            <a:endParaRPr sz="21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24" name="Google Shape;124;p21"/>
          <p:cNvSpPr txBox="1"/>
          <p:nvPr>
            <p:ph type="body" idx="1"/>
          </p:nvPr>
        </p:nvSpPr>
        <p:spPr bwMode="auto">
          <a:xfrm>
            <a:off x="387600" y="2724138"/>
            <a:ext cx="28509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Собственные средства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25" name="Google Shape;125;p21"/>
          <p:cNvSpPr txBox="1"/>
          <p:nvPr>
            <p:ph type="body" idx="1"/>
          </p:nvPr>
        </p:nvSpPr>
        <p:spPr bwMode="auto">
          <a:xfrm>
            <a:off x="3070350" y="2982072"/>
            <a:ext cx="2853059" cy="519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  <a:defRPr/>
            </a:pPr>
            <a:r>
              <a:rPr lang="ru" sz="21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26 694</a:t>
            </a:r>
            <a:r>
              <a:rPr lang="ru" sz="21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 ₽</a:t>
            </a:r>
            <a:endParaRPr sz="21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26" name="Google Shape;126;p21"/>
          <p:cNvSpPr txBox="1"/>
          <p:nvPr>
            <p:ph type="body" idx="1"/>
          </p:nvPr>
        </p:nvSpPr>
        <p:spPr bwMode="auto">
          <a:xfrm>
            <a:off x="3072510" y="2724138"/>
            <a:ext cx="28509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Привлечённые средства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27" name="Google Shape;127;p21"/>
          <p:cNvSpPr txBox="1"/>
          <p:nvPr>
            <p:ph type="body" idx="1"/>
          </p:nvPr>
        </p:nvSpPr>
        <p:spPr bwMode="auto">
          <a:xfrm>
            <a:off x="5829300" y="2982072"/>
            <a:ext cx="2853059" cy="519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  <a:defRPr/>
            </a:pPr>
            <a:r>
              <a:rPr lang="ru" sz="21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26 694</a:t>
            </a:r>
            <a:r>
              <a:rPr lang="ru" sz="2100" b="1">
                <a:solidFill>
                  <a:srgbClr val="95DF00"/>
                </a:solidFill>
                <a:latin typeface="Manrope"/>
                <a:ea typeface="Manrope"/>
                <a:cs typeface="Manrope"/>
              </a:rPr>
              <a:t> ₽</a:t>
            </a:r>
            <a:endParaRPr sz="2100" b="1">
              <a:solidFill>
                <a:srgbClr val="95DF00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28" name="Google Shape;128;p21"/>
          <p:cNvSpPr txBox="1"/>
          <p:nvPr>
            <p:ph type="body" idx="1"/>
          </p:nvPr>
        </p:nvSpPr>
        <p:spPr bwMode="auto">
          <a:xfrm>
            <a:off x="5686425" y="2724138"/>
            <a:ext cx="28509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  <a:defRPr/>
            </a:pPr>
            <a:r>
              <a:rPr lang="ru" sz="1100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В том числе бюджетные средства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sp>
        <p:nvSpPr>
          <p:cNvPr id="129" name="Google Shape;129;p21"/>
          <p:cNvSpPr txBox="1"/>
          <p:nvPr>
            <p:ph type="body" idx="1"/>
          </p:nvPr>
        </p:nvSpPr>
        <p:spPr bwMode="auto">
          <a:xfrm>
            <a:off x="2540099" y="4046788"/>
            <a:ext cx="4065959" cy="519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  <a:defRPr/>
            </a:pPr>
            <a:r>
              <a:rPr lang="ru" sz="2100" b="1">
                <a:solidFill>
                  <a:schemeClr val="lt1"/>
                </a:solidFill>
                <a:latin typeface="Manrope"/>
                <a:ea typeface="Manrope"/>
                <a:cs typeface="Manrope"/>
              </a:rPr>
              <a:t>Всего 62 399 ₽</a:t>
            </a:r>
            <a:endParaRPr sz="2100" b="1">
              <a:solidFill>
                <a:schemeClr val="lt1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130" name="Google Shape;130;p21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559099" y="2109775"/>
            <a:ext cx="507899" cy="50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/>
          <p:nvPr/>
        </p:nvPicPr>
        <p:blipFill>
          <a:blip r:embed="rId3">
            <a:alphaModFix/>
          </a:blip>
          <a:srcRect l="10000" t="0" r="10000" b="0"/>
          <a:stretch/>
        </p:blipFill>
        <p:spPr bwMode="auto">
          <a:xfrm>
            <a:off x="4241850" y="2033575"/>
            <a:ext cx="507901" cy="50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7000800" y="2109775"/>
            <a:ext cx="507899" cy="50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R7-Office/7.4.0.112</Application>
  <PresentationFormat>On-screen Show (4:3)</PresentationFormat>
  <Paragraphs>0</Paragraphs>
  <Slides>19</Slides>
  <Notes>19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/>
</cp:coreProperties>
</file>