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48" r:id="rId1"/>
  </p:sldMasterIdLst>
  <p:notesMasterIdLst>
    <p:notesMasterId r:id="rId11"/>
  </p:notesMasterIdLst>
  <p:sldIdLst>
    <p:sldId id="274" r:id="rId2"/>
    <p:sldId id="307" r:id="rId3"/>
    <p:sldId id="319" r:id="rId4"/>
    <p:sldId id="320" r:id="rId5"/>
    <p:sldId id="318" r:id="rId6"/>
    <p:sldId id="321" r:id="rId7"/>
    <p:sldId id="316" r:id="rId8"/>
    <p:sldId id="322" r:id="rId9"/>
    <p:sldId id="312" r:id="rId10"/>
  </p:sldIdLst>
  <p:sldSz cx="18288000" cy="10287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9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37C"/>
    <a:srgbClr val="8064A2"/>
    <a:srgbClr val="608CAB"/>
    <a:srgbClr val="053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67" autoAdjust="0"/>
    <p:restoredTop sz="96374" autoAdjust="0"/>
  </p:normalViewPr>
  <p:slideViewPr>
    <p:cSldViewPr>
      <p:cViewPr varScale="1">
        <p:scale>
          <a:sx n="59" d="100"/>
          <a:sy n="59" d="100"/>
        </p:scale>
        <p:origin x="389" y="48"/>
      </p:cViewPr>
      <p:guideLst>
        <p:guide orient="horz" pos="54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A55F6-F50A-4AA7-AE9A-1E1784F276C5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A309-C8A9-434B-8B1C-D158F87CD0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4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866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09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821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025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545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22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815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898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CA309-C8A9-434B-8B1C-D158F87CD047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31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228600" y="190500"/>
            <a:ext cx="7167020" cy="1003947"/>
            <a:chOff x="3810000" y="286300"/>
            <a:chExt cx="6335821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345221" cy="5388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6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919586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17B3F9-B1F2-8D24-9C84-D43D97DBE35F}"/>
              </a:ext>
            </a:extLst>
          </p:cNvPr>
          <p:cNvSpPr txBox="1"/>
          <p:nvPr/>
        </p:nvSpPr>
        <p:spPr>
          <a:xfrm>
            <a:off x="0" y="2857500"/>
            <a:ext cx="18287999" cy="65556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latin typeface="+mj-lt"/>
              </a:rPr>
              <a:t>МЕЖВЕДОМСТВЕННЫЙ КОМПЛЕКС МЕР</a:t>
            </a:r>
          </a:p>
          <a:p>
            <a:pPr algn="ctr"/>
            <a:r>
              <a:rPr lang="ru-RU" sz="6000" b="1" dirty="0">
                <a:latin typeface="+mj-lt"/>
              </a:rPr>
              <a:t>по обеспечению создания необходимых условий и доступности отдыха и оздоровления детей-инвалидов и детей с ограниченными возможностями здоровья в организациях отдыха детей и их оздоровления</a:t>
            </a:r>
          </a:p>
          <a:p>
            <a:pPr algn="ctr"/>
            <a:r>
              <a:rPr lang="ru-RU" sz="6000" b="1" dirty="0">
                <a:latin typeface="+mj-lt"/>
              </a:rPr>
              <a:t>на период до 2030 года</a:t>
            </a:r>
          </a:p>
        </p:txBody>
      </p:sp>
      <p:grpSp>
        <p:nvGrpSpPr>
          <p:cNvPr id="8" name="Группа 19"/>
          <p:cNvGrpSpPr/>
          <p:nvPr/>
        </p:nvGrpSpPr>
        <p:grpSpPr>
          <a:xfrm>
            <a:off x="10466025" y="246372"/>
            <a:ext cx="6006640" cy="1251831"/>
            <a:chOff x="10439400" y="9023783"/>
            <a:chExt cx="6006640" cy="1675950"/>
          </a:xfrm>
        </p:grpSpPr>
        <p:pic>
          <p:nvPicPr>
            <p:cNvPr id="9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1372663" y="9092734"/>
              <a:ext cx="5073377" cy="160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Центр детско-юношеского туризма, краеведения </a:t>
              </a:r>
            </a:p>
            <a:p>
              <a:r>
                <a:rPr lang="ru-RU" dirty="0"/>
                <a:t>и организации отдыха и оздоровления детей</a:t>
              </a:r>
            </a:p>
            <a:p>
              <a:r>
                <a:rPr lang="ru-RU" dirty="0"/>
                <a:t>ФГБОУ ДО ФЦДО</a:t>
              </a:r>
            </a:p>
            <a:p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304799" y="190500"/>
            <a:ext cx="6351179" cy="785859"/>
            <a:chOff x="3810000" y="286300"/>
            <a:chExt cx="6130881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140281" cy="615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1090091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I.</a:t>
            </a:r>
            <a:r>
              <a:rPr lang="ru-RU" sz="1000" b="1" dirty="0">
                <a:solidFill>
                  <a:schemeClr val="bg1"/>
                </a:solidFill>
              </a:rPr>
              <a:t>	</a:t>
            </a:r>
            <a:r>
              <a:rPr lang="ru-RU" sz="2800" b="1" dirty="0">
                <a:solidFill>
                  <a:schemeClr val="bg1"/>
                </a:solidFill>
              </a:rPr>
              <a:t>Нормативное правовое регулирование и научно-методическая поддержка организации отдыха и оздоровления </a:t>
            </a:r>
            <a:r>
              <a:rPr lang="ru-RU" sz="2800" b="1" dirty="0" smtClean="0">
                <a:solidFill>
                  <a:schemeClr val="bg1"/>
                </a:solidFill>
              </a:rPr>
              <a:t>детей-инвалидов, детей </a:t>
            </a:r>
            <a:r>
              <a:rPr lang="ru-RU" sz="2800" b="1" dirty="0">
                <a:solidFill>
                  <a:schemeClr val="bg1"/>
                </a:solidFill>
              </a:rPr>
              <a:t>с ограниченными возможностями здоровья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81078E-BC36-9FD4-0A2E-1F3EB580DDFB}"/>
              </a:ext>
            </a:extLst>
          </p:cNvPr>
          <p:cNvSpPr txBox="1"/>
          <p:nvPr/>
        </p:nvSpPr>
        <p:spPr>
          <a:xfrm>
            <a:off x="1066800" y="2918462"/>
            <a:ext cx="156972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 Актуализация нормативных актов субъектов Российской Федерации о деятельности организаций отдыха детей и их оздоровления в части создания условий доступности для инвалидов в указанных 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Июнь 2024 г. - актуализированы нормативные акты субъектов Российской Федерации о деятельности организаций отдыха детей и их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</a:t>
            </a:r>
          </a:p>
          <a:p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1.7 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внедрение программы 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отдыха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ограниченными возможностями здоровья и инвалидностью, включая аспекты психолого-педагогического 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2024 г. - в субъекты Российской Федерации направлены рекомендации по реализации программы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1.9. Мониторинг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методических рекомендаций МР 2.4.0162-19 "Особенности организации питания детей, страдающих сахарным диабетом и иными заболеваниями, 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сопровождающимися ограничениями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питании (в образовательных и оздоровительных организациях</a:t>
            </a: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)"(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Руководителем Федеральной службы в сфере защиты прав потребителей и благополучия человека, Главным государственным санитарным врачом Российской Федерации</a:t>
            </a:r>
          </a:p>
          <a:p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Поповой А.Ю. 30 декабря 2019 г.)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2023 - 2030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годы: на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ежегодной основе рекомендации по диетическому питанию применяются в организациях отдыха детей и их оздоровления, принимающих детей-инвалидов, нуждающихся в диетическом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питании</a:t>
            </a:r>
            <a:endParaRPr lang="ru-RU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19"/>
          <p:cNvGrpSpPr/>
          <p:nvPr/>
        </p:nvGrpSpPr>
        <p:grpSpPr>
          <a:xfrm>
            <a:off x="10466025" y="246375"/>
            <a:ext cx="5454181" cy="1162387"/>
            <a:chOff x="10439400" y="9023783"/>
            <a:chExt cx="5454181" cy="1473586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372663" y="9092735"/>
              <a:ext cx="4520918" cy="1404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/>
                <a:t>Центр детско-юношеского туризма, краеведения </a:t>
              </a:r>
            </a:p>
            <a:p>
              <a:r>
                <a:rPr lang="ru-RU" sz="1600" dirty="0"/>
                <a:t>и организации отдыха и оздоровления детей</a:t>
              </a:r>
            </a:p>
            <a:p>
              <a:r>
                <a:rPr lang="ru-RU" sz="1600" dirty="0"/>
                <a:t>ФГБОУ ДО ФЦДО</a:t>
              </a:r>
            </a:p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6928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304799" y="190500"/>
            <a:ext cx="6351179" cy="785859"/>
            <a:chOff x="3810000" y="286300"/>
            <a:chExt cx="6130881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140281" cy="615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1122220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II.	Развитие кадрового обеспечения организаций отдыха детей и их оздоровления с инвалидностью,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с ограниченными возможностями здоровья</a:t>
            </a:r>
          </a:p>
          <a:p>
            <a:pPr algn="ctr"/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81078E-BC36-9FD4-0A2E-1F3EB580DDFB}"/>
              </a:ext>
            </a:extLst>
          </p:cNvPr>
          <p:cNvSpPr txBox="1"/>
          <p:nvPr/>
        </p:nvSpPr>
        <p:spPr>
          <a:xfrm>
            <a:off x="533400" y="2499848"/>
            <a:ext cx="17221200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Привлечение в качестве вожатых и </a:t>
            </a:r>
            <a:r>
              <a:rPr lang="ru-RU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тьюторов</a:t>
            </a: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летние инклюзивные смены в организации отдыха и оздоровления детей студентов образовательных организаций высшего образования, обучающихся по программам </a:t>
            </a:r>
            <a:r>
              <a:rPr lang="ru-RU" sz="2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направлениям подготовки "Специальное (дефектологическое) образование", "Психолого-педагогическое образование" (профиль - "Специальная психология"), "Специальная педагогика" ("Инклюзивное образование"), в том 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со </a:t>
            </a: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знанием русского жестового языка при работе с детьми с преимущественными нарушениями сенсорных 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</a:t>
            </a:r>
          </a:p>
          <a:p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Июнь 2023 г., далее - ежегодно: подготовлен реестр организаций </a:t>
            </a:r>
            <a:r>
              <a:rPr lang="ru-RU" sz="2500" b="1" i="1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</a:t>
            </a:r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осуществляющих соответствующее обучение с контактной информацией лиц, ответственных за прохождение </a:t>
            </a:r>
            <a:r>
              <a:rPr lang="ru-RU" sz="2500" b="1" i="1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практики. Реестр </a:t>
            </a:r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 в установленном порядке </a:t>
            </a:r>
            <a:r>
              <a:rPr lang="ru-RU" sz="2500" b="1" i="1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субъекты </a:t>
            </a:r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для организации работы с организациями отдыха детей и </a:t>
            </a:r>
            <a:r>
              <a:rPr lang="ru-RU" sz="2500" b="1" i="1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оздоровления</a:t>
            </a:r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	Актуализация и внедрение модуля 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</a:t>
            </a: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вожатской 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деятельности»</a:t>
            </a:r>
          </a:p>
          <a:p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2023 - 2030 </a:t>
            </a:r>
            <a:r>
              <a:rPr lang="ru-RU" sz="2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годы: на </a:t>
            </a:r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ежегодной основе модуль "Основы вожатской деятельности", содержащий в том числе тему </a:t>
            </a:r>
            <a:r>
              <a:rPr lang="ru-RU" sz="2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особенностям </a:t>
            </a:r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детьми-инвалидами и детьми с ограниченными возможностями здоровья, внедрен во всех образовательных организациях, осуществляющих подготовку вожатых</a:t>
            </a:r>
          </a:p>
          <a:p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	Организация медицинского сопровождения детей- инвалидов и детей с 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ограниченными возможностями </a:t>
            </a: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в организациях отдыха детей и их 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</a:t>
            </a:r>
          </a:p>
          <a:p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2023 - 2030 </a:t>
            </a:r>
            <a:r>
              <a:rPr lang="ru-RU" sz="2500" b="1" i="1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годы: ежегодно </a:t>
            </a:r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обучение медицинских работников в загородных стационарных детских</a:t>
            </a:r>
          </a:p>
          <a:p>
            <a:r>
              <a:rPr lang="ru-RU" sz="250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лагерях по вопросам оказания первичной медико- санитарной помощи детям в экстренной и неотложной формах, в том числе детям-инвалидам и детям с ограниченными возможностями </a:t>
            </a:r>
            <a:r>
              <a:rPr lang="ru-RU" sz="2500" b="1" i="1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endParaRPr lang="ru-RU" sz="2500" b="1" i="1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19"/>
          <p:cNvGrpSpPr/>
          <p:nvPr/>
        </p:nvGrpSpPr>
        <p:grpSpPr>
          <a:xfrm>
            <a:off x="10466025" y="246375"/>
            <a:ext cx="5454181" cy="1162387"/>
            <a:chOff x="10439400" y="9023783"/>
            <a:chExt cx="5454181" cy="1473586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372663" y="9092735"/>
              <a:ext cx="4520918" cy="1404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/>
                <a:t>Центр детско-юношеского туризма, краеведения </a:t>
              </a:r>
            </a:p>
            <a:p>
              <a:r>
                <a:rPr lang="ru-RU" sz="1600" dirty="0"/>
                <a:t>и организации отдыха и оздоровления детей</a:t>
              </a:r>
            </a:p>
            <a:p>
              <a:r>
                <a:rPr lang="ru-RU" sz="1600" dirty="0"/>
                <a:t>ФГБОУ ДО ФЦДО</a:t>
              </a:r>
            </a:p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5523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304799" y="190500"/>
            <a:ext cx="6351179" cy="785859"/>
            <a:chOff x="3810000" y="286300"/>
            <a:chExt cx="6130881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140281" cy="615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286441"/>
            <a:ext cx="18288000" cy="919586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III.	Развитие инфраструктуры организаций отдыха и оздоровления и совершенствование механизмов обеспечения доступности для детей-инвалидов и детей с ОВЗ организованного детского отдыха и туризма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pSp>
        <p:nvGrpSpPr>
          <p:cNvPr id="7" name="Группа 19"/>
          <p:cNvGrpSpPr/>
          <p:nvPr/>
        </p:nvGrpSpPr>
        <p:grpSpPr>
          <a:xfrm>
            <a:off x="10466025" y="246375"/>
            <a:ext cx="5454181" cy="1162387"/>
            <a:chOff x="10439400" y="9023783"/>
            <a:chExt cx="5454181" cy="1473586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372663" y="9092735"/>
              <a:ext cx="4520918" cy="1404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/>
                <a:t>Центр детско-юношеского туризма, краеведения </a:t>
              </a:r>
            </a:p>
            <a:p>
              <a:r>
                <a:rPr lang="ru-RU" sz="1600" dirty="0"/>
                <a:t>и организации отдыха и оздоровления детей</a:t>
              </a:r>
            </a:p>
            <a:p>
              <a:r>
                <a:rPr lang="ru-RU" sz="1600" dirty="0"/>
                <a:t>ФГБОУ ДО ФЦДО</a:t>
              </a:r>
            </a:p>
            <a:p>
              <a:endParaRPr lang="ru-RU" dirty="0"/>
            </a:p>
          </p:txBody>
        </p:sp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45932"/>
              </p:ext>
            </p:extLst>
          </p:nvPr>
        </p:nvGraphicFramePr>
        <p:xfrm>
          <a:off x="914400" y="2628900"/>
          <a:ext cx="15925800" cy="6761056"/>
        </p:xfrm>
        <a:graphic>
          <a:graphicData uri="http://schemas.openxmlformats.org/drawingml/2006/table">
            <a:tbl>
              <a:tblPr/>
              <a:tblGrid>
                <a:gridCol w="15925800">
                  <a:extLst>
                    <a:ext uri="{9D8B030D-6E8A-4147-A177-3AD203B41FA5}">
                      <a16:colId xmlns:a16="http://schemas.microsoft.com/office/drawing/2014/main" val="4088335009"/>
                    </a:ext>
                  </a:extLst>
                </a:gridCol>
              </a:tblGrid>
              <a:tr h="6761056">
                <a:tc>
                  <a:txBody>
                    <a:bodyPr/>
                    <a:lstStyle/>
                    <a:p>
                      <a:r>
                        <a:rPr lang="ru-RU" sz="2600" b="1" i="0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	Паспортизация состояния доступности объектов организаций отдыха детей и их оздоровления и услуг для детей с ограниченными возможностями здоровья и детей-инвалидов</a:t>
                      </a:r>
                    </a:p>
                    <a:p>
                      <a:r>
                        <a:rPr lang="ru-RU" sz="2600" b="0" i="0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 г. - июнь 2024 г.:</a:t>
                      </a:r>
                      <a:r>
                        <a:rPr lang="ru-RU" sz="2600" b="1" i="1" baseline="0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организации отдыха детей и их оздоровления сформировали паспорта доступности объектов</a:t>
                      </a:r>
                      <a:r>
                        <a:rPr lang="ru-RU" sz="2600" b="1" i="1" baseline="0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 отдыха детей и их оздоровления и услуг для детей с ограниченными возможностями здоровья и детей-инвалидов</a:t>
                      </a:r>
                    </a:p>
                    <a:p>
                      <a:r>
                        <a:rPr lang="ru-RU" sz="2600" b="1" i="0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	Разработка "дорожных карт" по обеспечению</a:t>
                      </a:r>
                      <a:r>
                        <a:rPr lang="ru-RU" sz="2600" b="1" i="0" baseline="0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0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доступности объектов организаций отдыха детей и их оздоровления и услуг для детей с ограниченными возможностями здоровья и детей- инвалидов</a:t>
                      </a:r>
                    </a:p>
                    <a:p>
                      <a:r>
                        <a:rPr lang="ru-RU" sz="2600" b="1" i="1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 г. - июнь 2024 г.:</a:t>
                      </a:r>
                      <a:r>
                        <a:rPr lang="ru-RU" sz="2600" b="1" i="1" baseline="0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организации отдыха детей и их оздоровления разработали "дорожные карты" по обеспечению</a:t>
                      </a:r>
                      <a:r>
                        <a:rPr lang="ru-RU" sz="2600" b="1" i="1" baseline="0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smtClean="0">
                          <a:solidFill>
                            <a:srgbClr val="4040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доступности объектов организаций отдыха детей и их оздоровления и услуг для детей с ограниченными возможностями здоровья и детей-инвалидов</a:t>
                      </a:r>
                    </a:p>
                    <a:p>
                      <a:r>
                        <a:rPr lang="ru-RU" sz="2600" b="1" i="0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	Мониторинг исполнения "дорожных карт" по обеспечению доступности объектов организаций отдыха детей и их оздоровления и услуг для детей с ограниченными возможностями здоровья и детей- инвалидов</a:t>
                      </a:r>
                    </a:p>
                    <a:p>
                      <a:r>
                        <a:rPr lang="ru-RU" altLang="ru-RU" sz="2600" b="1" i="1" dirty="0" smtClean="0">
                          <a:solidFill>
                            <a:srgbClr val="40404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 г., далее – ежегодно:</a:t>
                      </a:r>
                      <a:r>
                        <a:rPr lang="ru-RU" altLang="ru-RU" sz="2600" b="1" i="1" baseline="0" dirty="0" smtClean="0">
                          <a:solidFill>
                            <a:srgbClr val="40404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2600" b="1" i="1" dirty="0" smtClean="0">
                          <a:solidFill>
                            <a:srgbClr val="40404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подготовлена информационная справка о результатах мониторинга</a:t>
                      </a:r>
                    </a:p>
                    <a:p>
                      <a:r>
                        <a:rPr lang="ru-RU" altLang="ru-RU" sz="2200" dirty="0" smtClean="0">
                          <a:solidFill>
                            <a:srgbClr val="40404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altLang="ru-RU" sz="2200" dirty="0" smtClean="0">
                          <a:solidFill>
                            <a:srgbClr val="40404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936" marR="85936" marT="42968" marB="42968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962837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38250" y="125481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9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304799" y="190500"/>
            <a:ext cx="6351179" cy="785859"/>
            <a:chOff x="3810000" y="286300"/>
            <a:chExt cx="6130881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140281" cy="615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919586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III.	Развитие инфраструктуры организаций отдыха и оздоровления и совершенствование механизмов обеспечения доступности для детей-инвалидов и детей с ОВЗ организованного детского отдыха и туризма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81078E-BC36-9FD4-0A2E-1F3EB580DDFB}"/>
              </a:ext>
            </a:extLst>
          </p:cNvPr>
          <p:cNvSpPr txBox="1"/>
          <p:nvPr/>
        </p:nvSpPr>
        <p:spPr>
          <a:xfrm>
            <a:off x="1263210" y="2400300"/>
            <a:ext cx="1565319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3.4. Оснащение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организаций отдыха детей и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их оздоровления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оборудованием, необходимым для реализации программ отдыха детей с ограниченными возможностями здоровья и инвалидностью и их оздоровления, проведения досуга (в соответствии с примерным перечнем оборудования, утвержденным </a:t>
            </a:r>
            <a:r>
              <a:rPr lang="ru-RU" sz="24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России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Ежегодно: организации отдыха детей и их оздоровления оснащены оборудованием,</a:t>
            </a:r>
          </a:p>
          <a:p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необходимым для реализации программ отдыха детей с ограниченными возможностями здоровья и инвалидностью и их оздоровления</a:t>
            </a:r>
          </a:p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3.6. Организация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отдыха и оздоровления детей, находящихся в трудной жизненной ситуации, в том числе детей-инвалидов и детей с ограниченными возможностями здоровья, за счет средств консолидированных бюджетов субъектов Российской Федерации (в том числе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путем внедрения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сертификата на отдых либо компенсации затраченных родителями (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законными представителями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средств в параметрах, установленных субъектом Российской Федерации)</a:t>
            </a:r>
          </a:p>
          <a:p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2024-2025 годы - в 85 субъектах Российской</a:t>
            </a:r>
          </a:p>
          <a:p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Федерации обеспечивается отдых и оздоровление</a:t>
            </a:r>
          </a:p>
          <a:p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детей, находящихся в трудной жизненной ситуации, в том числе детей-инвалидов и детей с ограниченными возможностями здоровья, за счет средств консолидированных бюджетов субъектов Российской Федерации</a:t>
            </a:r>
          </a:p>
          <a:p>
            <a:endParaRPr lang="ru-RU" sz="24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2026 год - во всех субъектах Российской Федерации обеспечивается отдых и оздоровление детей- инвалидов и детей с ограниченными возможностями здоровья за счет средств консолидированных</a:t>
            </a:r>
          </a:p>
          <a:p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бюджетов субъектов Российской 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2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19"/>
          <p:cNvGrpSpPr/>
          <p:nvPr/>
        </p:nvGrpSpPr>
        <p:grpSpPr>
          <a:xfrm>
            <a:off x="10466025" y="246375"/>
            <a:ext cx="5454181" cy="1162387"/>
            <a:chOff x="10439400" y="9023783"/>
            <a:chExt cx="5454181" cy="1473586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372663" y="9092735"/>
              <a:ext cx="4520918" cy="1404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/>
                <a:t>Центр детско-юношеского туризма, краеведения </a:t>
              </a:r>
            </a:p>
            <a:p>
              <a:r>
                <a:rPr lang="ru-RU" sz="1600" dirty="0"/>
                <a:t>и организации отдыха и оздоровления детей</a:t>
              </a:r>
            </a:p>
            <a:p>
              <a:r>
                <a:rPr lang="ru-RU" sz="1600" dirty="0"/>
                <a:t>ФГБОУ ДО ФЦДО</a:t>
              </a:r>
            </a:p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3068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304799" y="190500"/>
            <a:ext cx="6351179" cy="785859"/>
            <a:chOff x="3810000" y="286300"/>
            <a:chExt cx="6130881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140281" cy="615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919586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III.	Развитие инфраструктуры организаций отдыха и оздоровления и совершенствование механизмов обеспечения доступности для детей-инвалидов и детей с ОВЗ организованного детского отдыха и туризма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81078E-BC36-9FD4-0A2E-1F3EB580DDFB}"/>
              </a:ext>
            </a:extLst>
          </p:cNvPr>
          <p:cNvSpPr txBox="1"/>
          <p:nvPr/>
        </p:nvSpPr>
        <p:spPr>
          <a:xfrm>
            <a:off x="784004" y="2933700"/>
            <a:ext cx="16611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3.7. 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проведения инклюзивных смен для детей-инвалидов и детей с ограниченными возможностями здоровья в организациях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отдыха детей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 их оздоровления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2023 - 2025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годы: ежегодно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проводится не менее 200 инклюзивных смен в организациях отдыха детей и их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оздоровления, в том числе в рамках государственной программы Российской Федерации "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Доступная среда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2026 - 2029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годы: ежегодно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проводится не менее 500 инклюзивных смен в организациях отдыха детей и их оздоровления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2030 год: проводится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не менее 2 000 инклюзивных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смен в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организациях отдыха детей и их оздоровления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Реализуются мероприятия по обеспечению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условий доступности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вновь создаваемых и реконструируемых объектов отдыха детей и их оздоровления для детей с ограниченными возможностями здоровья и детей- инвалидов в рамках федерального проекта "Создание условий для обучения, отдыха и оздоровления детей и молодёжи" государственной программы Российской Федерации "Развитие образования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".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 2030 году созданы условия для организации отдыха и оздоровления не менее 30%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детей-инвалидов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и детей с ограниченными возможностями здоровья от общего числа детей данной категории школьного возраста</a:t>
            </a:r>
          </a:p>
          <a:p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3.8.	Создание </a:t>
            </a:r>
            <a:r>
              <a:rPr lang="ru-RU" sz="24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среды на туристских маршрутах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Туристские маршруты доступны для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детей-инвалидов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и детей с ограниченными возможностями здоровья (от общего числа туристических маршрутов)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2023 год - не менее 10%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2027 год - не менее 25%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2030 год - не менее 35%</a:t>
            </a:r>
          </a:p>
          <a:p>
            <a:endParaRPr lang="ru-RU" sz="24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19"/>
          <p:cNvGrpSpPr/>
          <p:nvPr/>
        </p:nvGrpSpPr>
        <p:grpSpPr>
          <a:xfrm>
            <a:off x="10466025" y="246375"/>
            <a:ext cx="5454181" cy="1162387"/>
            <a:chOff x="10439400" y="9023783"/>
            <a:chExt cx="5454181" cy="1473586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372663" y="9092735"/>
              <a:ext cx="4520918" cy="1404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/>
                <a:t>Центр детско-юношеского туризма, краеведения </a:t>
              </a:r>
            </a:p>
            <a:p>
              <a:r>
                <a:rPr lang="ru-RU" sz="1600" dirty="0"/>
                <a:t>и организации отдыха и оздоровления детей</a:t>
              </a:r>
            </a:p>
            <a:p>
              <a:r>
                <a:rPr lang="ru-RU" sz="1600" dirty="0"/>
                <a:t>ФГБОУ ДО ФЦДО</a:t>
              </a:r>
            </a:p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71831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457201" y="190500"/>
            <a:ext cx="7010399" cy="1003947"/>
            <a:chOff x="3810000" y="286300"/>
            <a:chExt cx="6399453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4088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919586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IV.	Развитие информационного пространства отдыха и оздоровления детей-инвалидов и детей с ограниченными возможностями здоровья</a:t>
            </a:r>
          </a:p>
          <a:p>
            <a:pPr algn="ctr"/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3946" y="2400300"/>
            <a:ext cx="16409654" cy="7909858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500" b="1" dirty="0" smtClean="0">
                <a:solidFill>
                  <a:schemeClr val="accent2"/>
                </a:solidFill>
              </a:rPr>
              <a:t>4.1. Обеспечение </a:t>
            </a:r>
            <a:r>
              <a:rPr lang="ru-RU" sz="2500" b="1" dirty="0">
                <a:solidFill>
                  <a:schemeClr val="accent2"/>
                </a:solidFill>
              </a:rPr>
              <a:t>размещения на сайтах организаций отдыха детей и их оздоровления в сети "Интернет" информации об условиях, которые созданы </a:t>
            </a:r>
            <a:r>
              <a:rPr lang="ru-RU" sz="2500" b="1" dirty="0" smtClean="0">
                <a:solidFill>
                  <a:schemeClr val="accent2"/>
                </a:solidFill>
              </a:rPr>
              <a:t>для детей-инвалидов </a:t>
            </a:r>
            <a:r>
              <a:rPr lang="ru-RU" sz="2500" b="1" dirty="0">
                <a:solidFill>
                  <a:schemeClr val="accent2"/>
                </a:solidFill>
              </a:rPr>
              <a:t>и детей с ограниченными возможностями </a:t>
            </a:r>
            <a:r>
              <a:rPr lang="ru-RU" sz="2500" b="1" dirty="0" smtClean="0">
                <a:solidFill>
                  <a:schemeClr val="accent2"/>
                </a:solidFill>
              </a:rPr>
              <a:t>здоровья</a:t>
            </a:r>
            <a:endParaRPr lang="ru-RU" sz="2500" i="1" dirty="0"/>
          </a:p>
          <a:p>
            <a:pPr>
              <a:spcBef>
                <a:spcPts val="600"/>
              </a:spcBef>
            </a:pPr>
            <a:r>
              <a:rPr lang="ru-RU" sz="2500" b="1" i="1" dirty="0"/>
              <a:t>2024 - 2030 </a:t>
            </a:r>
            <a:r>
              <a:rPr lang="ru-RU" sz="2500" b="1" i="1" dirty="0" smtClean="0"/>
              <a:t>годы: ежегодно </a:t>
            </a:r>
            <a:r>
              <a:rPr lang="ru-RU" sz="2500" b="1" i="1" dirty="0"/>
              <a:t>организациями отдыха детей и </a:t>
            </a:r>
            <a:r>
              <a:rPr lang="ru-RU" sz="2500" b="1" i="1" dirty="0" smtClean="0"/>
              <a:t>их оздоровления </a:t>
            </a:r>
            <a:r>
              <a:rPr lang="ru-RU" sz="2500" b="1" i="1" dirty="0"/>
              <a:t>размещаются сведения об условиях, которые созданы для детей-инвалидов и детей с ограниченными возможностями </a:t>
            </a:r>
            <a:r>
              <a:rPr lang="ru-RU" sz="2500" b="1" i="1" dirty="0" smtClean="0"/>
              <a:t>здоровья</a:t>
            </a:r>
            <a:endParaRPr lang="ru-RU" sz="2500" i="1" dirty="0"/>
          </a:p>
          <a:p>
            <a:pPr>
              <a:spcBef>
                <a:spcPts val="600"/>
              </a:spcBef>
            </a:pPr>
            <a:r>
              <a:rPr lang="ru-RU" sz="2500" b="1" dirty="0" smtClean="0">
                <a:solidFill>
                  <a:schemeClr val="accent2"/>
                </a:solidFill>
              </a:rPr>
              <a:t>4.2. Разработка </a:t>
            </a:r>
            <a:r>
              <a:rPr lang="ru-RU" sz="2500" b="1" dirty="0">
                <a:solidFill>
                  <a:schemeClr val="accent2"/>
                </a:solidFill>
              </a:rPr>
              <a:t>единого реестра организаций отдыха детей и их оздоровления, в которых созданы</a:t>
            </a:r>
          </a:p>
          <a:p>
            <a:pPr>
              <a:spcBef>
                <a:spcPts val="600"/>
              </a:spcBef>
            </a:pPr>
            <a:r>
              <a:rPr lang="ru-RU" sz="2500" b="1" dirty="0">
                <a:solidFill>
                  <a:schemeClr val="accent2"/>
                </a:solidFill>
              </a:rPr>
              <a:t>необходимые материально-технические и кадровые условия для отдыха и оздоровления детей с ограниченными возможностями здоровья, </a:t>
            </a:r>
            <a:r>
              <a:rPr lang="ru-RU" sz="2500" b="1" dirty="0" smtClean="0">
                <a:solidFill>
                  <a:schemeClr val="accent2"/>
                </a:solidFill>
              </a:rPr>
              <a:t>инвалидностью</a:t>
            </a:r>
            <a:endParaRPr lang="ru-RU" sz="2500" i="1" dirty="0"/>
          </a:p>
          <a:p>
            <a:pPr>
              <a:spcBef>
                <a:spcPts val="600"/>
              </a:spcBef>
            </a:pPr>
            <a:r>
              <a:rPr lang="ru-RU" sz="2500" b="1" i="1" dirty="0" smtClean="0"/>
              <a:t>Июнь </a:t>
            </a:r>
            <a:r>
              <a:rPr lang="ru-RU" sz="2500" b="1" i="1" dirty="0"/>
              <a:t>2023 года - разработан единый реестр организаций отдыха детей и их </a:t>
            </a:r>
            <a:r>
              <a:rPr lang="ru-RU" sz="2500" b="1" i="1" dirty="0" smtClean="0"/>
              <a:t>оздоровления, в </a:t>
            </a:r>
            <a:r>
              <a:rPr lang="ru-RU" sz="2500" b="1" i="1" dirty="0"/>
              <a:t>которых созданы технические и кадровые условия для отдыха и оздоровления детей с ограниченными возможностями здоровья, </a:t>
            </a:r>
            <a:r>
              <a:rPr lang="ru-RU" sz="2500" b="1" i="1" dirty="0" smtClean="0"/>
              <a:t>инвалидностью</a:t>
            </a:r>
            <a:endParaRPr lang="ru-RU" sz="2500" b="1" i="1" dirty="0"/>
          </a:p>
          <a:p>
            <a:pPr>
              <a:spcBef>
                <a:spcPts val="600"/>
              </a:spcBef>
            </a:pPr>
            <a:r>
              <a:rPr lang="ru-RU" sz="2500" b="1" i="1" dirty="0"/>
              <a:t>2024 - 2030 </a:t>
            </a:r>
            <a:r>
              <a:rPr lang="ru-RU" sz="2500" b="1" i="1" dirty="0" smtClean="0"/>
              <a:t>годы: ежегодная </a:t>
            </a:r>
            <a:r>
              <a:rPr lang="ru-RU" sz="2500" b="1" i="1" dirty="0"/>
              <a:t>актуализация единого реестра, размещение на сайте детскийотдых.рф в сети </a:t>
            </a:r>
            <a:r>
              <a:rPr lang="ru-RU" sz="2500" b="1" i="1" dirty="0" smtClean="0"/>
              <a:t>«Интернет»</a:t>
            </a:r>
            <a:r>
              <a:rPr lang="ru-RU" sz="2500" b="1" dirty="0">
                <a:solidFill>
                  <a:schemeClr val="accent2"/>
                </a:solidFill>
              </a:rPr>
              <a:t> </a:t>
            </a:r>
            <a:endParaRPr lang="ru-RU" sz="2500" b="1" dirty="0" smtClean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2500" b="1" dirty="0" smtClean="0">
                <a:solidFill>
                  <a:schemeClr val="accent2"/>
                </a:solidFill>
              </a:rPr>
              <a:t>4.3</a:t>
            </a:r>
            <a:r>
              <a:rPr lang="ru-RU" sz="2500" b="1" dirty="0">
                <a:solidFill>
                  <a:schemeClr val="accent2"/>
                </a:solidFill>
              </a:rPr>
              <a:t>. Проведение Всероссийского конкурса "Лучшая программа детского отдыха" с отдельной номинацией "Программа инклюзивной смены" для последующего распространения лучших практик</a:t>
            </a:r>
          </a:p>
          <a:p>
            <a:pPr>
              <a:spcBef>
                <a:spcPts val="600"/>
              </a:spcBef>
            </a:pPr>
            <a:r>
              <a:rPr lang="ru-RU" sz="2500" b="1" i="1" dirty="0" smtClean="0"/>
              <a:t>2023 </a:t>
            </a:r>
            <a:r>
              <a:rPr lang="ru-RU" sz="2500" b="1" i="1" dirty="0"/>
              <a:t>- 2030 </a:t>
            </a:r>
            <a:r>
              <a:rPr lang="ru-RU" sz="2500" b="1" i="1" dirty="0" smtClean="0"/>
              <a:t>годы: ежегодное </a:t>
            </a:r>
            <a:r>
              <a:rPr lang="ru-RU" sz="2500" b="1" i="1" dirty="0"/>
              <a:t>проведение конкурса.</a:t>
            </a:r>
          </a:p>
          <a:p>
            <a:pPr>
              <a:spcBef>
                <a:spcPts val="600"/>
              </a:spcBef>
            </a:pPr>
            <a:r>
              <a:rPr lang="ru-RU" sz="2500" b="1" i="1" dirty="0"/>
              <a:t>Отобраны лучшие программы и практики для работы с детьми-инвалидами и детьми с ограниченными возможностями здоровья для последующего распространения и </a:t>
            </a:r>
            <a:r>
              <a:rPr lang="ru-RU" sz="2500" b="1" i="1" dirty="0" smtClean="0"/>
              <a:t>реализации</a:t>
            </a:r>
            <a:endParaRPr lang="ru-RU" sz="2500" b="1" i="1" dirty="0"/>
          </a:p>
        </p:txBody>
      </p:sp>
      <p:grpSp>
        <p:nvGrpSpPr>
          <p:cNvPr id="7" name="Группа 19"/>
          <p:cNvGrpSpPr/>
          <p:nvPr/>
        </p:nvGrpSpPr>
        <p:grpSpPr>
          <a:xfrm>
            <a:off x="10466025" y="246374"/>
            <a:ext cx="6006640" cy="948074"/>
            <a:chOff x="10439400" y="9023783"/>
            <a:chExt cx="6006640" cy="1269280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372663" y="9092734"/>
              <a:ext cx="507337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Центр детско-юношеского туризма, краеведения </a:t>
              </a:r>
            </a:p>
            <a:p>
              <a:r>
                <a:rPr lang="ru-RU" dirty="0"/>
                <a:t>и организации отдыха и оздоровления детей</a:t>
              </a:r>
            </a:p>
            <a:p>
              <a:r>
                <a:rPr lang="ru-RU" dirty="0"/>
                <a:t>ФГБОУ ДО ФЦДО</a:t>
              </a:r>
            </a:p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6810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457201" y="190500"/>
            <a:ext cx="7010399" cy="1003947"/>
            <a:chOff x="3810000" y="286300"/>
            <a:chExt cx="6399453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4088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919586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IV.	Развитие информационного пространства отдыха и оздоровления детей-инвалидов и детей с ограниченными возможностями здоровья</a:t>
            </a:r>
          </a:p>
          <a:p>
            <a:pPr algn="ctr"/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3946" y="2400300"/>
            <a:ext cx="16409654" cy="7109639"/>
          </a:xfrm>
          <a:prstGeom prst="rect">
            <a:avLst/>
          </a:prstGeom>
          <a:solidFill>
            <a:schemeClr val="bg1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600" b="1" dirty="0" smtClean="0">
                <a:solidFill>
                  <a:schemeClr val="accent2"/>
                </a:solidFill>
              </a:rPr>
              <a:t>4.4. Проведение </a:t>
            </a:r>
            <a:r>
              <a:rPr lang="ru-RU" sz="2600" b="1" dirty="0">
                <a:solidFill>
                  <a:schemeClr val="accent2"/>
                </a:solidFill>
              </a:rPr>
              <a:t>Всероссийского конкурса "Лучшая инклюзивная школа" с отдельной номинацией "Лучшая инклюзивная организация отдыха детей и их оздоровления"</a:t>
            </a:r>
          </a:p>
          <a:p>
            <a:pPr>
              <a:spcBef>
                <a:spcPts val="600"/>
              </a:spcBef>
            </a:pPr>
            <a:r>
              <a:rPr lang="ru-RU" sz="2600" i="1" dirty="0"/>
              <a:t> </a:t>
            </a:r>
            <a:r>
              <a:rPr lang="ru-RU" sz="2600" b="1" i="1" dirty="0" smtClean="0"/>
              <a:t>2023 </a:t>
            </a:r>
            <a:r>
              <a:rPr lang="ru-RU" sz="2600" b="1" i="1" dirty="0"/>
              <a:t>- 2030 </a:t>
            </a:r>
            <a:r>
              <a:rPr lang="ru-RU" sz="2600" b="1" i="1" dirty="0" smtClean="0"/>
              <a:t>годы: ежегодное </a:t>
            </a:r>
            <a:r>
              <a:rPr lang="ru-RU" sz="2600" b="1" i="1" dirty="0"/>
              <a:t>проведение конкурса.</a:t>
            </a:r>
          </a:p>
          <a:p>
            <a:pPr>
              <a:spcBef>
                <a:spcPts val="600"/>
              </a:spcBef>
            </a:pPr>
            <a:r>
              <a:rPr lang="ru-RU" sz="2600" b="1" i="1" dirty="0"/>
              <a:t>Привлечено внимание общественности к развитию инклюзивного подхода в организации отдыха</a:t>
            </a:r>
          </a:p>
          <a:p>
            <a:pPr>
              <a:spcBef>
                <a:spcPts val="600"/>
              </a:spcBef>
            </a:pPr>
            <a:r>
              <a:rPr lang="ru-RU" sz="2600" b="1" i="1" dirty="0"/>
              <a:t>и оздоровления детей</a:t>
            </a:r>
          </a:p>
          <a:p>
            <a:pPr>
              <a:spcBef>
                <a:spcPts val="600"/>
              </a:spcBef>
            </a:pPr>
            <a:r>
              <a:rPr lang="ru-RU" sz="2600" i="1" dirty="0"/>
              <a:t> </a:t>
            </a:r>
            <a:r>
              <a:rPr lang="ru-RU" sz="2600" b="1" dirty="0" smtClean="0">
                <a:solidFill>
                  <a:schemeClr val="accent2"/>
                </a:solidFill>
              </a:rPr>
              <a:t>4.5. Привлечение </a:t>
            </a:r>
            <a:r>
              <a:rPr lang="ru-RU" sz="2600" b="1" dirty="0">
                <a:solidFill>
                  <a:schemeClr val="accent2"/>
                </a:solidFill>
              </a:rPr>
              <a:t>представителей </a:t>
            </a:r>
            <a:r>
              <a:rPr lang="ru-RU" sz="2600" b="1" dirty="0" smtClean="0">
                <a:solidFill>
                  <a:schemeClr val="accent2"/>
                </a:solidFill>
              </a:rPr>
              <a:t>проекта "Вдохновители</a:t>
            </a:r>
            <a:r>
              <a:rPr lang="ru-RU" sz="2600" b="1" dirty="0">
                <a:solidFill>
                  <a:schemeClr val="accent2"/>
                </a:solidFill>
              </a:rPr>
              <a:t>" в качестве "послов" инклюзивных смен в организациях отдыха детей и </a:t>
            </a:r>
            <a:r>
              <a:rPr lang="ru-RU" sz="2600" b="1" dirty="0" smtClean="0">
                <a:solidFill>
                  <a:schemeClr val="accent2"/>
                </a:solidFill>
              </a:rPr>
              <a:t>их оздоровления</a:t>
            </a:r>
            <a:endParaRPr lang="ru-RU" sz="2600" b="1" dirty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2600" i="1" dirty="0"/>
              <a:t> </a:t>
            </a:r>
            <a:r>
              <a:rPr lang="ru-RU" sz="2600" b="1" i="1" dirty="0" smtClean="0"/>
              <a:t>2023 </a:t>
            </a:r>
            <a:r>
              <a:rPr lang="ru-RU" sz="2600" b="1" i="1" dirty="0"/>
              <a:t>- 2030 </a:t>
            </a:r>
            <a:r>
              <a:rPr lang="ru-RU" sz="2600" b="1" i="1" dirty="0" smtClean="0"/>
              <a:t>годы: Ежегодное </a:t>
            </a:r>
            <a:r>
              <a:rPr lang="ru-RU" sz="2600" b="1" i="1" dirty="0"/>
              <a:t>проведение представителями проекта "Вдохновители" мотивационных встреч в рамках проведения инклюзивных смен в организациях отдыха детей и их оздоровления</a:t>
            </a:r>
          </a:p>
          <a:p>
            <a:pPr>
              <a:spcBef>
                <a:spcPts val="600"/>
              </a:spcBef>
            </a:pPr>
            <a:r>
              <a:rPr lang="ru-RU" sz="2600" i="1" dirty="0"/>
              <a:t> </a:t>
            </a:r>
            <a:r>
              <a:rPr lang="ru-RU" sz="2600" b="1" dirty="0" smtClean="0">
                <a:solidFill>
                  <a:schemeClr val="accent2"/>
                </a:solidFill>
              </a:rPr>
              <a:t>4.6. Создание </a:t>
            </a:r>
            <a:r>
              <a:rPr lang="ru-RU" sz="2600" b="1" dirty="0">
                <a:solidFill>
                  <a:schemeClr val="accent2"/>
                </a:solidFill>
              </a:rPr>
              <a:t>методической библиотеки инклюзивных игр, моделей организации детского отдыха, конкурсов и спортивных соревнований для проведения инклюзивных смен</a:t>
            </a:r>
          </a:p>
          <a:p>
            <a:pPr>
              <a:spcBef>
                <a:spcPts val="600"/>
              </a:spcBef>
            </a:pPr>
            <a:r>
              <a:rPr lang="ru-RU" sz="2600" i="1" dirty="0"/>
              <a:t> </a:t>
            </a:r>
            <a:r>
              <a:rPr lang="ru-RU" sz="2600" b="1" i="1" dirty="0" smtClean="0"/>
              <a:t>Июнь </a:t>
            </a:r>
            <a:r>
              <a:rPr lang="ru-RU" sz="2600" b="1" i="1" dirty="0"/>
              <a:t>2023 года - методическая библиотека создана и размещена на сайте детскийотдых.рф в сети "Интернет"</a:t>
            </a:r>
          </a:p>
          <a:p>
            <a:pPr>
              <a:spcBef>
                <a:spcPts val="600"/>
              </a:spcBef>
            </a:pPr>
            <a:r>
              <a:rPr lang="ru-RU" sz="2600" b="1" i="1" dirty="0"/>
              <a:t>2024 - 2027 </a:t>
            </a:r>
            <a:r>
              <a:rPr lang="ru-RU" sz="2600" b="1" i="1" dirty="0" smtClean="0"/>
              <a:t>годы: ежегодное </a:t>
            </a:r>
            <a:r>
              <a:rPr lang="ru-RU" sz="2600" b="1" i="1" dirty="0"/>
              <a:t>обновление методической библиотеки. Отобраны лучшие программы и практики для работы с детьми-инвалидами и детьми с ограниченными возможностями здоровья для последующего распространения и реализации</a:t>
            </a:r>
            <a:endParaRPr lang="ru-RU" sz="2600" b="1" i="1" dirty="0"/>
          </a:p>
        </p:txBody>
      </p:sp>
      <p:grpSp>
        <p:nvGrpSpPr>
          <p:cNvPr id="7" name="Группа 19"/>
          <p:cNvGrpSpPr/>
          <p:nvPr/>
        </p:nvGrpSpPr>
        <p:grpSpPr>
          <a:xfrm>
            <a:off x="10466025" y="246374"/>
            <a:ext cx="6006640" cy="948074"/>
            <a:chOff x="10439400" y="9023783"/>
            <a:chExt cx="6006640" cy="1269280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1372663" y="9092734"/>
              <a:ext cx="507337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Центр детско-юношеского туризма, краеведения </a:t>
              </a:r>
            </a:p>
            <a:p>
              <a:r>
                <a:rPr lang="ru-RU" dirty="0"/>
                <a:t>и организации отдыха и оздоровления детей</a:t>
              </a:r>
            </a:p>
            <a:p>
              <a:r>
                <a:rPr lang="ru-RU" dirty="0"/>
                <a:t>ФГБОУ ДО ФЦДО</a:t>
              </a:r>
            </a:p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3402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60E2B25-16C3-4E11-B768-F7C365F4A861}"/>
              </a:ext>
            </a:extLst>
          </p:cNvPr>
          <p:cNvGrpSpPr/>
          <p:nvPr/>
        </p:nvGrpSpPr>
        <p:grpSpPr>
          <a:xfrm>
            <a:off x="533401" y="190500"/>
            <a:ext cx="7467599" cy="1003947"/>
            <a:chOff x="3810000" y="286300"/>
            <a:chExt cx="6399453" cy="925167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D9F095A-0695-473B-A737-88A022BEE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9E4296D-0344-4D2A-BC62-04DF4F0DB8A3}"/>
                </a:ext>
              </a:extLst>
            </p:cNvPr>
            <p:cNvSpPr txBox="1"/>
            <p:nvPr/>
          </p:nvSpPr>
          <p:spPr>
            <a:xfrm>
              <a:off x="4800600" y="487273"/>
              <a:ext cx="54088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14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sp>
        <p:nvSpPr>
          <p:cNvPr id="15" name="AutoShape 4">
            <a:extLst>
              <a:ext uri="{FF2B5EF4-FFF2-40B4-BE49-F238E27FC236}">
                <a16:creationId xmlns:a16="http://schemas.microsoft.com/office/drawing/2014/main" id="{00AFDE26-4D93-FC45-92B8-29212320EB7D}"/>
              </a:ext>
            </a:extLst>
          </p:cNvPr>
          <p:cNvSpPr/>
          <p:nvPr/>
        </p:nvSpPr>
        <p:spPr>
          <a:xfrm>
            <a:off x="0" y="1370008"/>
            <a:ext cx="18288000" cy="919586"/>
          </a:xfrm>
          <a:prstGeom prst="rect">
            <a:avLst/>
          </a:prstGeom>
          <a:solidFill>
            <a:srgbClr val="053D57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V.	Мониторинг и контроль реализации прав детей-инвалидов и детей с ограниченными возможностями здоровья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F3442A-1803-A6A8-B87F-50F23F9DD2B4}"/>
              </a:ext>
            </a:extLst>
          </p:cNvPr>
          <p:cNvSpPr txBox="1"/>
          <p:nvPr/>
        </p:nvSpPr>
        <p:spPr>
          <a:xfrm>
            <a:off x="914400" y="2483188"/>
            <a:ext cx="16230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</a:rPr>
              <a:t>5.1.</a:t>
            </a:r>
            <a:r>
              <a:rPr lang="ru-RU" sz="2000" b="1" dirty="0">
                <a:solidFill>
                  <a:srgbClr val="FF0000"/>
                </a:solidFill>
              </a:rPr>
              <a:t>	</a:t>
            </a:r>
            <a:r>
              <a:rPr lang="ru-RU" sz="2800" b="1" dirty="0">
                <a:solidFill>
                  <a:srgbClr val="FF0000"/>
                </a:solidFill>
              </a:rPr>
              <a:t>Проведение мониторинга оздоровительной кампании в Российской </a:t>
            </a:r>
            <a:r>
              <a:rPr lang="ru-RU" sz="2800" b="1" dirty="0" smtClean="0">
                <a:solidFill>
                  <a:srgbClr val="FF0000"/>
                </a:solidFill>
              </a:rPr>
              <a:t>Федерации</a:t>
            </a:r>
          </a:p>
          <a:p>
            <a:pPr algn="just"/>
            <a:r>
              <a:rPr lang="ru-RU" sz="2800" b="1" i="1" dirty="0"/>
              <a:t>2023-2030 </a:t>
            </a:r>
            <a:r>
              <a:rPr lang="ru-RU" sz="2800" b="1" i="1" dirty="0" smtClean="0"/>
              <a:t>годы: ежегодное </a:t>
            </a:r>
            <a:r>
              <a:rPr lang="ru-RU" sz="2800" b="1" i="1" dirty="0"/>
              <a:t>проведение мониторинга летней оздоровительной кампании.</a:t>
            </a:r>
          </a:p>
          <a:p>
            <a:pPr algn="just"/>
            <a:r>
              <a:rPr lang="ru-RU" sz="2800" b="1" i="1" dirty="0"/>
              <a:t>Подготовлен отчет в динамике по годам, содержащий в том числе оценку положения дел в сфере </a:t>
            </a:r>
            <a:r>
              <a:rPr lang="ru-RU" sz="2800" b="1" i="1" dirty="0" smtClean="0"/>
              <a:t>отдыха и </a:t>
            </a:r>
            <a:r>
              <a:rPr lang="ru-RU" sz="2800" b="1" i="1" dirty="0"/>
              <a:t>оздоровления детей-инвалидов и детей с ограниченными возможностями здоровья, позволяющий вырабатывать предложения по совершенствованию сферы организации отдыха и оздоровления </a:t>
            </a:r>
            <a:r>
              <a:rPr lang="ru-RU" sz="2800" b="1" i="1" dirty="0" smtClean="0"/>
              <a:t>детей</a:t>
            </a:r>
          </a:p>
          <a:p>
            <a:pPr algn="just"/>
            <a:r>
              <a:rPr lang="ru-RU" sz="2800" b="1" dirty="0">
                <a:solidFill>
                  <a:schemeClr val="accent2"/>
                </a:solidFill>
              </a:rPr>
              <a:t>5.2	Разработка и принятие региональных Межведомственных комплексов мер по</a:t>
            </a:r>
          </a:p>
          <a:p>
            <a:pPr algn="just"/>
            <a:r>
              <a:rPr lang="ru-RU" sz="2800" b="1" dirty="0">
                <a:solidFill>
                  <a:schemeClr val="accent2"/>
                </a:solidFill>
              </a:rPr>
              <a:t>обеспечению создания необходимых условий и доступности отдыха и оздоровления детей- инвалидов и детей с ограниченными возможностями здоровья в организациях отдыха детей и их оздоровления на период до 2030 года</a:t>
            </a:r>
          </a:p>
          <a:p>
            <a:pPr algn="just"/>
            <a:r>
              <a:rPr lang="ru-RU" sz="2800" b="1" i="1" dirty="0"/>
              <a:t> 2023-2030 годы:</a:t>
            </a:r>
          </a:p>
          <a:p>
            <a:pPr algn="just"/>
            <a:r>
              <a:rPr lang="ru-RU" sz="2800" b="1" i="1" dirty="0"/>
              <a:t>ежегодный отчет об исполнении </a:t>
            </a:r>
            <a:r>
              <a:rPr lang="ru-RU" sz="2800" b="1" i="1" dirty="0" smtClean="0"/>
              <a:t>региональных межведомственных </a:t>
            </a:r>
            <a:r>
              <a:rPr lang="ru-RU" sz="2800" b="1" i="1" dirty="0"/>
              <a:t>комплексов мер по обеспечению создания необходимых условий и </a:t>
            </a:r>
            <a:r>
              <a:rPr lang="ru-RU" sz="2800" b="1" i="1" dirty="0" smtClean="0"/>
              <a:t>доступности отдыха </a:t>
            </a:r>
            <a:r>
              <a:rPr lang="ru-RU" sz="2800" b="1" i="1" dirty="0"/>
              <a:t>и оздоровления детей-инвалидов и детей с ограниченными возможностями здоровья в организациях отдыха детей и их </a:t>
            </a:r>
            <a:r>
              <a:rPr lang="ru-RU" sz="2800" b="1" i="1" dirty="0" smtClean="0"/>
              <a:t>оздоровления на </a:t>
            </a:r>
            <a:r>
              <a:rPr lang="ru-RU" sz="2800" b="1" i="1" dirty="0"/>
              <a:t>период до 2030 года представляется субъектами </a:t>
            </a:r>
            <a:r>
              <a:rPr lang="ru-RU" sz="2800" b="1" i="1" dirty="0" smtClean="0"/>
              <a:t>Российской </a:t>
            </a:r>
            <a:r>
              <a:rPr lang="ru-RU" sz="2800" b="1" i="1" dirty="0"/>
              <a:t>Федерации в </a:t>
            </a:r>
            <a:r>
              <a:rPr lang="ru-RU" sz="2800" b="1" i="1" dirty="0" err="1" smtClean="0"/>
              <a:t>Минпросвещения</a:t>
            </a:r>
            <a:r>
              <a:rPr lang="ru-RU" sz="2800" b="1" i="1" dirty="0" smtClean="0"/>
              <a:t> России, </a:t>
            </a:r>
            <a:r>
              <a:rPr lang="ru-RU" sz="2800" b="1" i="1" dirty="0"/>
              <a:t>начиная с I квартала 2024 г</a:t>
            </a:r>
            <a:r>
              <a:rPr lang="ru-RU" sz="2800" b="1" i="1" dirty="0" smtClean="0"/>
              <a:t>.</a:t>
            </a:r>
            <a:endParaRPr lang="ru-RU" sz="2800" b="1" i="1" dirty="0"/>
          </a:p>
        </p:txBody>
      </p:sp>
      <p:grpSp>
        <p:nvGrpSpPr>
          <p:cNvPr id="9" name="Группа 19"/>
          <p:cNvGrpSpPr/>
          <p:nvPr/>
        </p:nvGrpSpPr>
        <p:grpSpPr>
          <a:xfrm>
            <a:off x="10466025" y="246373"/>
            <a:ext cx="6006640" cy="1001227"/>
            <a:chOff x="10439400" y="9023783"/>
            <a:chExt cx="6006640" cy="1269280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10439400" y="9023783"/>
              <a:ext cx="739974" cy="1001227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1372663" y="9092734"/>
              <a:ext cx="507337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Центр детско-юношеского туризма, краеведения </a:t>
              </a:r>
            </a:p>
            <a:p>
              <a:r>
                <a:rPr lang="ru-RU" dirty="0"/>
                <a:t>и организации отдыха и оздоровления детей</a:t>
              </a:r>
            </a:p>
            <a:p>
              <a:r>
                <a:rPr lang="ru-RU" dirty="0"/>
                <a:t>ФГБОУ ДО ФЦДО</a:t>
              </a:r>
            </a:p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02623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9294</TotalTime>
  <Words>1174</Words>
  <Application>Microsoft Office PowerPoint</Application>
  <PresentationFormat>Произвольный</PresentationFormat>
  <Paragraphs>135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Roboto</vt:lpstr>
      <vt:lpstr>Arial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Синяя Профессиональная Презентация Сельское Хозяйство</dc:title>
  <dc:creator>Сергей</dc:creator>
  <cp:lastModifiedBy>User</cp:lastModifiedBy>
  <cp:revision>266</cp:revision>
  <cp:lastPrinted>2022-01-21T11:20:02Z</cp:lastPrinted>
  <dcterms:created xsi:type="dcterms:W3CDTF">2006-08-16T00:00:00Z</dcterms:created>
  <dcterms:modified xsi:type="dcterms:W3CDTF">2023-10-10T11:00:43Z</dcterms:modified>
  <dc:identifier>DAExZNJOcpc</dc:identifier>
</cp:coreProperties>
</file>