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300700" cy="10293350"/>
  <p:notesSz cx="18300700" cy="1029335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294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2076" y="3190938"/>
            <a:ext cx="15550198" cy="21616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1B5E42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4152" y="5764276"/>
            <a:ext cx="12806045" cy="2573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1B5E42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1B5E42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717" y="2367470"/>
            <a:ext cx="7958042" cy="67936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887647" y="3727644"/>
            <a:ext cx="6760209" cy="52279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1B5E42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4" y="77"/>
            <a:ext cx="18287998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8068" y="461173"/>
            <a:ext cx="16485235" cy="17214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1B5E42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89145" y="3266235"/>
            <a:ext cx="9945369" cy="3258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20079" y="9572816"/>
            <a:ext cx="5854192" cy="5146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717" y="9572816"/>
            <a:ext cx="4207700" cy="5146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71933" y="9572816"/>
            <a:ext cx="4207700" cy="5146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4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g"/><Relationship Id="rId4" Type="http://schemas.openxmlformats.org/officeDocument/2006/relationships/image" Target="../media/image10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3" Type="http://schemas.openxmlformats.org/officeDocument/2006/relationships/image" Target="../media/image61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g"/><Relationship Id="rId3" Type="http://schemas.openxmlformats.org/officeDocument/2006/relationships/image" Target="../media/image122.png"/><Relationship Id="rId7" Type="http://schemas.openxmlformats.org/officeDocument/2006/relationships/image" Target="../media/image126.jp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9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jpg"/><Relationship Id="rId5" Type="http://schemas.openxmlformats.org/officeDocument/2006/relationships/image" Target="../media/image12.png"/><Relationship Id="rId10" Type="http://schemas.openxmlformats.org/officeDocument/2006/relationships/image" Target="../media/image17.jp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jpg"/><Relationship Id="rId2" Type="http://schemas.openxmlformats.org/officeDocument/2006/relationships/image" Target="../media/image20.png"/><Relationship Id="rId16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jp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jp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jp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71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3" Type="http://schemas.openxmlformats.org/officeDocument/2006/relationships/image" Target="../media/image87.png"/><Relationship Id="rId7" Type="http://schemas.openxmlformats.org/officeDocument/2006/relationships/image" Target="../media/image91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g"/><Relationship Id="rId5" Type="http://schemas.openxmlformats.org/officeDocument/2006/relationships/image" Target="../media/image89.jpg"/><Relationship Id="rId4" Type="http://schemas.openxmlformats.org/officeDocument/2006/relationships/image" Target="../media/image88.jpg"/><Relationship Id="rId9" Type="http://schemas.openxmlformats.org/officeDocument/2006/relationships/image" Target="../media/image9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76"/>
            <a:ext cx="18291113" cy="1028875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100126" y="-76"/>
            <a:ext cx="8191500" cy="10288905"/>
            <a:chOff x="10100126" y="-76"/>
            <a:chExt cx="8191500" cy="1028890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08560" y="1923983"/>
              <a:ext cx="6909815" cy="69098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31702" y="-76"/>
              <a:ext cx="4059411" cy="1028875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00126" y="2495580"/>
              <a:ext cx="8190987" cy="5806439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0" y="-76"/>
            <a:ext cx="3159760" cy="2691765"/>
            <a:chOff x="0" y="-76"/>
            <a:chExt cx="3159760" cy="2691765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-76"/>
              <a:ext cx="3159180" cy="269159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-76"/>
              <a:ext cx="2824717" cy="2386084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29394" y="7620903"/>
            <a:ext cx="3803903" cy="2386583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15950" y="3129524"/>
            <a:ext cx="11353800" cy="30037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106930">
              <a:lnSpc>
                <a:spcPct val="108400"/>
              </a:lnSpc>
              <a:spcBef>
                <a:spcPts val="95"/>
              </a:spcBef>
            </a:pPr>
            <a:r>
              <a:rPr sz="4500" b="1" dirty="0" smtClean="0">
                <a:solidFill>
                  <a:srgbClr val="1B5E42"/>
                </a:solidFill>
                <a:latin typeface="Arial"/>
                <a:cs typeface="Arial"/>
              </a:rPr>
              <a:t>МЕРЫ</a:t>
            </a:r>
            <a:r>
              <a:rPr lang="en-US" sz="4500" b="1" dirty="0" smtClean="0">
                <a:solidFill>
                  <a:srgbClr val="1B5E42"/>
                </a:solidFill>
                <a:latin typeface="Arial"/>
                <a:cs typeface="Arial"/>
              </a:rPr>
              <a:t> </a:t>
            </a:r>
            <a:r>
              <a:rPr sz="4500" b="1" dirty="0" smtClean="0">
                <a:solidFill>
                  <a:srgbClr val="1B5E42"/>
                </a:solidFill>
                <a:latin typeface="Arial"/>
                <a:cs typeface="Arial"/>
              </a:rPr>
              <a:t>ГОСУДАРСТВЕННОЙ ПОДДЕРЖКИ</a:t>
            </a:r>
            <a:r>
              <a:rPr lang="en-US" sz="4500" dirty="0">
                <a:latin typeface="Arial"/>
                <a:cs typeface="Arial"/>
              </a:rPr>
              <a:t> </a:t>
            </a:r>
            <a:r>
              <a:rPr sz="4500" b="1" dirty="0" smtClean="0">
                <a:solidFill>
                  <a:srgbClr val="1B5E42"/>
                </a:solidFill>
                <a:latin typeface="Arial"/>
                <a:cs typeface="Arial"/>
              </a:rPr>
              <a:t>МАЛЫХ </a:t>
            </a:r>
            <a:r>
              <a:rPr sz="4500" b="1" dirty="0">
                <a:solidFill>
                  <a:srgbClr val="1B5E42"/>
                </a:solidFill>
                <a:latin typeface="Arial"/>
                <a:cs typeface="Arial"/>
              </a:rPr>
              <a:t>ФОРМ ХОЗЯЙСТВОВАНИЯ, ЗАНЯТЫХ В СЕЛЬСКОМ ХОЗЯЙСТВЕ</a:t>
            </a:r>
            <a:endParaRPr sz="45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597150" y="193675"/>
            <a:ext cx="11987857" cy="1874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8000"/>
              </a:lnSpc>
              <a:spcBef>
                <a:spcPts val="100"/>
              </a:spcBef>
            </a:pPr>
            <a:r>
              <a:rPr sz="2800" b="1" spc="100" dirty="0">
                <a:solidFill>
                  <a:srgbClr val="000000"/>
                </a:solidFill>
                <a:latin typeface="Lucida Sans Unicode"/>
                <a:cs typeface="Lucida Sans Unicode"/>
              </a:rPr>
              <a:t>Министерство сельского и рыбного </a:t>
            </a:r>
            <a:r>
              <a:rPr sz="2800" b="1" spc="100" dirty="0" err="1">
                <a:solidFill>
                  <a:srgbClr val="000000"/>
                </a:solidFill>
                <a:latin typeface="Lucida Sans Unicode"/>
                <a:cs typeface="Lucida Sans Unicode"/>
              </a:rPr>
              <a:t>хозяйства</a:t>
            </a:r>
            <a:r>
              <a:rPr sz="2800" b="1" spc="100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lang="en-US" sz="2800" b="1" spc="100" dirty="0" smtClean="0">
                <a:solidFill>
                  <a:srgbClr val="000000"/>
                </a:solidFill>
                <a:latin typeface="Lucida Sans Unicode"/>
                <a:cs typeface="Lucida Sans Unicode"/>
              </a:rPr>
              <a:t/>
            </a:r>
            <a:br>
              <a:rPr lang="en-US" sz="2800" b="1" spc="100" dirty="0" smtClean="0">
                <a:solidFill>
                  <a:srgbClr val="000000"/>
                </a:solidFill>
                <a:latin typeface="Lucida Sans Unicode"/>
                <a:cs typeface="Lucida Sans Unicode"/>
              </a:rPr>
            </a:br>
            <a:r>
              <a:rPr sz="2800" b="1" spc="100" dirty="0" err="1" smtClean="0">
                <a:solidFill>
                  <a:srgbClr val="000000"/>
                </a:solidFill>
                <a:latin typeface="Lucida Sans Unicode"/>
                <a:cs typeface="Lucida Sans Unicode"/>
              </a:rPr>
              <a:t>Республики</a:t>
            </a:r>
            <a:r>
              <a:rPr sz="2800" b="1" spc="100" dirty="0" smtClean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2800" b="1" spc="100" dirty="0" err="1">
                <a:solidFill>
                  <a:srgbClr val="000000"/>
                </a:solidFill>
                <a:latin typeface="Lucida Sans Unicode"/>
                <a:cs typeface="Lucida Sans Unicode"/>
              </a:rPr>
              <a:t>Карелия</a:t>
            </a:r>
            <a:r>
              <a:rPr sz="2800" b="1" spc="100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lang="en-US" sz="2800" b="1" spc="100" dirty="0" smtClean="0">
                <a:solidFill>
                  <a:srgbClr val="000000"/>
                </a:solidFill>
                <a:latin typeface="Lucida Sans Unicode"/>
                <a:cs typeface="Lucida Sans Unicode"/>
              </a:rPr>
              <a:t/>
            </a:r>
            <a:br>
              <a:rPr lang="en-US" sz="2800" b="1" spc="100" dirty="0" smtClean="0">
                <a:solidFill>
                  <a:srgbClr val="000000"/>
                </a:solidFill>
                <a:latin typeface="Lucida Sans Unicode"/>
                <a:cs typeface="Lucida Sans Unicode"/>
              </a:rPr>
            </a:br>
            <a:r>
              <a:rPr lang="en-US" sz="2800" b="1" spc="100" dirty="0" smtClean="0">
                <a:solidFill>
                  <a:srgbClr val="000000"/>
                </a:solidFill>
                <a:latin typeface="Lucida Sans Unicode"/>
                <a:cs typeface="Lucida Sans Unicode"/>
              </a:rPr>
              <a:t/>
            </a:r>
            <a:br>
              <a:rPr lang="en-US" sz="2800" b="1" spc="100" dirty="0" smtClean="0">
                <a:solidFill>
                  <a:srgbClr val="000000"/>
                </a:solidFill>
                <a:latin typeface="Lucida Sans Unicode"/>
                <a:cs typeface="Lucida Sans Unicode"/>
              </a:rPr>
            </a:br>
            <a:r>
              <a:rPr sz="2800" b="1" spc="100" dirty="0" err="1" smtClean="0">
                <a:solidFill>
                  <a:srgbClr val="000000"/>
                </a:solidFill>
                <a:latin typeface="Lucida Sans Unicode"/>
                <a:cs typeface="Lucida Sans Unicode"/>
              </a:rPr>
              <a:t>Центр</a:t>
            </a:r>
            <a:r>
              <a:rPr sz="2800" b="1" spc="100" dirty="0" smtClean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2800" b="1" spc="100" dirty="0">
                <a:solidFill>
                  <a:srgbClr val="000000"/>
                </a:solidFill>
                <a:latin typeface="Lucida Sans Unicode"/>
                <a:cs typeface="Lucida Sans Unicode"/>
              </a:rPr>
              <a:t>компетенции в сфере агропромышленного комплекса</a:t>
            </a:r>
            <a:endParaRPr sz="2800" b="1" spc="100" dirty="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21322" y="8311870"/>
            <a:ext cx="1481455" cy="5765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600" spc="-475" dirty="0">
                <a:latin typeface="Lucida Sans Unicode"/>
                <a:cs typeface="Lucida Sans Unicode"/>
              </a:rPr>
              <a:t>Карелия</a:t>
            </a:r>
            <a:endParaRPr sz="36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" y="0"/>
            <a:ext cx="18291075" cy="1028872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1219405"/>
            <a:ext cx="5716270" cy="28575"/>
          </a:xfrm>
          <a:custGeom>
            <a:avLst/>
            <a:gdLst/>
            <a:ahLst/>
            <a:cxnLst/>
            <a:rect l="l" t="t" r="r" b="b"/>
            <a:pathLst>
              <a:path w="5716270" h="28575">
                <a:moveTo>
                  <a:pt x="5716075" y="28579"/>
                </a:moveTo>
                <a:lnTo>
                  <a:pt x="0" y="28579"/>
                </a:lnTo>
                <a:lnTo>
                  <a:pt x="0" y="0"/>
                </a:lnTo>
                <a:lnTo>
                  <a:pt x="5716075" y="0"/>
                </a:lnTo>
                <a:lnTo>
                  <a:pt x="5716075" y="28579"/>
                </a:lnTo>
                <a:close/>
              </a:path>
            </a:pathLst>
          </a:custGeom>
          <a:solidFill>
            <a:srgbClr val="1B5E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8291810" cy="7936865"/>
            <a:chOff x="0" y="0"/>
            <a:chExt cx="18291810" cy="793686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29413" y="560412"/>
              <a:ext cx="7261901" cy="73670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90396" y="0"/>
              <a:ext cx="8110727" cy="793657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75471" y="1039975"/>
              <a:ext cx="7150607" cy="605332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565176"/>
              <a:ext cx="7418230" cy="736701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907428" y="1225744"/>
              <a:ext cx="6383886" cy="604418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030449"/>
              <a:ext cx="6705266" cy="6053327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2495843" y="635108"/>
            <a:ext cx="5944235" cy="688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30900" algn="l"/>
              </a:tabLst>
            </a:pPr>
            <a:r>
              <a:rPr sz="4350" u="sng" dirty="0">
                <a:solidFill>
                  <a:srgbClr val="1B5E42"/>
                </a:solidFill>
                <a:uFill>
                  <a:solidFill>
                    <a:srgbClr val="1B5E42"/>
                  </a:solidFill>
                </a:uFill>
                <a:latin typeface="Times New Roman"/>
                <a:cs typeface="Times New Roman"/>
              </a:rPr>
              <a:t>	</a:t>
            </a:r>
            <a:endParaRPr sz="43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483350" y="583664"/>
            <a:ext cx="5319285" cy="10598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81330">
              <a:lnSpc>
                <a:spcPct val="107800"/>
              </a:lnSpc>
              <a:spcBef>
                <a:spcPts val="95"/>
              </a:spcBef>
            </a:pPr>
            <a:r>
              <a:rPr sz="3300" b="1" dirty="0"/>
              <a:t>ОБЯЗАТЕЛЬСТВА ГРАНТОПОЛУЧАТЕЛЯ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727433" y="3097650"/>
            <a:ext cx="2529840" cy="20467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2300"/>
              </a:lnSpc>
              <a:spcBef>
                <a:spcPts val="100"/>
              </a:spcBef>
            </a:pPr>
            <a:r>
              <a:rPr sz="2950" dirty="0">
                <a:solidFill>
                  <a:srgbClr val="FFFFFF"/>
                </a:solidFill>
                <a:latin typeface="Lucida Sans Unicode"/>
                <a:cs typeface="Lucida Sans Unicode"/>
              </a:rPr>
              <a:t>освоение гранта в течение 18 месяцев</a:t>
            </a:r>
            <a:endParaRPr sz="2950" dirty="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19206" y="3405939"/>
            <a:ext cx="3272154" cy="15382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4465">
              <a:lnSpc>
                <a:spcPct val="112300"/>
              </a:lnSpc>
              <a:spcBef>
                <a:spcPts val="100"/>
              </a:spcBef>
            </a:pPr>
            <a:r>
              <a:rPr sz="2950" dirty="0">
                <a:solidFill>
                  <a:srgbClr val="FFFFFF"/>
                </a:solidFill>
                <a:latin typeface="Lucida Sans Unicode"/>
                <a:cs typeface="Lucida Sans Unicode"/>
              </a:rPr>
              <a:t>софинансирование в </a:t>
            </a:r>
            <a:r>
              <a:rPr sz="2950" dirty="0" err="1">
                <a:solidFill>
                  <a:srgbClr val="FFFFFF"/>
                </a:solidFill>
                <a:latin typeface="Lucida Sans Unicode"/>
                <a:cs typeface="Lucida Sans Unicode"/>
              </a:rPr>
              <a:t>размере</a:t>
            </a:r>
            <a:r>
              <a:rPr sz="29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endParaRPr lang="ru-RU" sz="2950" dirty="0" smtClean="0">
              <a:solidFill>
                <a:srgbClr val="FFFFFF"/>
              </a:solidFill>
              <a:latin typeface="Lucida Sans Unicode"/>
              <a:cs typeface="Lucida Sans Unicode"/>
            </a:endParaRPr>
          </a:p>
          <a:p>
            <a:pPr marL="12700" marR="5080" indent="164465">
              <a:lnSpc>
                <a:spcPct val="112300"/>
              </a:lnSpc>
              <a:spcBef>
                <a:spcPts val="100"/>
              </a:spcBef>
            </a:pPr>
            <a:r>
              <a:rPr sz="2950" dirty="0" err="1" smtClean="0">
                <a:solidFill>
                  <a:srgbClr val="FFFFFF"/>
                </a:solidFill>
                <a:latin typeface="Lucida Sans Unicode"/>
                <a:cs typeface="Lucida Sans Unicode"/>
              </a:rPr>
              <a:t>не</a:t>
            </a:r>
            <a:r>
              <a:rPr sz="2950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950" dirty="0">
                <a:solidFill>
                  <a:srgbClr val="FFFFFF"/>
                </a:solidFill>
                <a:latin typeface="Lucida Sans Unicode"/>
                <a:cs typeface="Lucida Sans Unicode"/>
              </a:rPr>
              <a:t>менее 10%</a:t>
            </a:r>
            <a:endParaRPr sz="2950" dirty="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232661" y="3220562"/>
            <a:ext cx="2534920" cy="20467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2300"/>
              </a:lnSpc>
              <a:spcBef>
                <a:spcPts val="100"/>
              </a:spcBef>
            </a:pPr>
            <a:r>
              <a:rPr sz="2950" dirty="0">
                <a:solidFill>
                  <a:srgbClr val="FFFFFF"/>
                </a:solidFill>
                <a:latin typeface="Lucida Sans Unicode"/>
                <a:cs typeface="Lucida Sans Unicode"/>
              </a:rPr>
              <a:t>создание рабочих мест (и их сохранение)</a:t>
            </a:r>
            <a:endParaRPr sz="2950" dirty="0">
              <a:latin typeface="Lucida Sans Unicode"/>
              <a:cs typeface="Lucida Sans Unicode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8" y="5469845"/>
            <a:ext cx="18291810" cy="4819015"/>
            <a:chOff x="48" y="5469845"/>
            <a:chExt cx="18291810" cy="4819015"/>
          </a:xfrm>
        </p:grpSpPr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" y="5469845"/>
              <a:ext cx="6714743" cy="481898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802635" y="5484135"/>
              <a:ext cx="6488679" cy="4804693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1791140" y="7918412"/>
            <a:ext cx="2638391" cy="10297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715">
              <a:lnSpc>
                <a:spcPct val="112300"/>
              </a:lnSpc>
              <a:spcBef>
                <a:spcPts val="100"/>
              </a:spcBef>
            </a:pPr>
            <a:r>
              <a:rPr sz="2950" dirty="0">
                <a:solidFill>
                  <a:srgbClr val="FFFFFF"/>
                </a:solidFill>
                <a:latin typeface="Lucida Sans Unicode"/>
                <a:cs typeface="Lucida Sans Unicode"/>
              </a:rPr>
              <a:t>выполнение показателей</a:t>
            </a:r>
            <a:endParaRPr sz="2950" dirty="0"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12315" y="7575198"/>
            <a:ext cx="3076575" cy="15646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12300"/>
              </a:lnSpc>
              <a:spcBef>
                <a:spcPts val="125"/>
              </a:spcBef>
            </a:pPr>
            <a:r>
              <a:rPr sz="2950" spc="-450" dirty="0">
                <a:solidFill>
                  <a:srgbClr val="FFFFFF"/>
                </a:solidFill>
                <a:latin typeface="Lucida Sans Unicode"/>
                <a:cs typeface="Lucida Sans Unicode"/>
              </a:rPr>
              <a:t>запрет</a:t>
            </a:r>
            <a:r>
              <a:rPr sz="2950" spc="-2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950" spc="-440" dirty="0">
                <a:solidFill>
                  <a:srgbClr val="FFFFFF"/>
                </a:solidFill>
                <a:latin typeface="Lucida Sans Unicode"/>
                <a:cs typeface="Lucida Sans Unicode"/>
              </a:rPr>
              <a:t>на</a:t>
            </a:r>
            <a:r>
              <a:rPr sz="2950" spc="-25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950" spc="-470" dirty="0">
                <a:solidFill>
                  <a:srgbClr val="FFFFFF"/>
                </a:solidFill>
                <a:latin typeface="Lucida Sans Unicode"/>
                <a:cs typeface="Lucida Sans Unicode"/>
              </a:rPr>
              <a:t>отчуждение </a:t>
            </a:r>
            <a:r>
              <a:rPr sz="2950" spc="-535" dirty="0">
                <a:solidFill>
                  <a:srgbClr val="FFFFFF"/>
                </a:solidFill>
                <a:latin typeface="Lucida Sans Unicode"/>
                <a:cs typeface="Lucida Sans Unicode"/>
              </a:rPr>
              <a:t>приобретенного </a:t>
            </a:r>
            <a:r>
              <a:rPr sz="2950" spc="-470" dirty="0">
                <a:solidFill>
                  <a:srgbClr val="FFFFFF"/>
                </a:solidFill>
                <a:latin typeface="Lucida Sans Unicode"/>
                <a:cs typeface="Lucida Sans Unicode"/>
              </a:rPr>
              <a:t>имущества</a:t>
            </a:r>
            <a:endParaRPr sz="295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4405480" y="7664331"/>
            <a:ext cx="2188845" cy="1533112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R="77470" algn="ctr">
              <a:lnSpc>
                <a:spcPct val="100000"/>
              </a:lnSpc>
              <a:spcBef>
                <a:spcPts val="535"/>
              </a:spcBef>
            </a:pPr>
            <a:r>
              <a:rPr sz="2950" dirty="0">
                <a:solidFill>
                  <a:srgbClr val="FFFFFF"/>
                </a:solidFill>
                <a:latin typeface="Lucida Sans Unicode"/>
                <a:cs typeface="Lucida Sans Unicode"/>
              </a:rPr>
              <a:t>отчетность</a:t>
            </a:r>
            <a:endParaRPr sz="2950" dirty="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  <a:spcBef>
                <a:spcPts val="434"/>
              </a:spcBef>
            </a:pPr>
            <a:r>
              <a:rPr sz="2950" dirty="0">
                <a:solidFill>
                  <a:srgbClr val="FFFFFF"/>
                </a:solidFill>
                <a:latin typeface="Lucida Sans Unicode"/>
                <a:cs typeface="Lucida Sans Unicode"/>
              </a:rPr>
              <a:t>в </a:t>
            </a:r>
            <a:r>
              <a:rPr sz="2950" dirty="0" err="1">
                <a:solidFill>
                  <a:srgbClr val="FFFFFF"/>
                </a:solidFill>
                <a:latin typeface="Lucida Sans Unicode"/>
                <a:cs typeface="Lucida Sans Unicode"/>
              </a:rPr>
              <a:t>течение</a:t>
            </a:r>
            <a:r>
              <a:rPr sz="29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endParaRPr lang="ru-RU" sz="2950" dirty="0" smtClean="0">
              <a:solidFill>
                <a:srgbClr val="FFFFFF"/>
              </a:solidFill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  <a:spcBef>
                <a:spcPts val="434"/>
              </a:spcBef>
            </a:pPr>
            <a:r>
              <a:rPr sz="2950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5 </a:t>
            </a:r>
            <a:r>
              <a:rPr sz="2950" dirty="0">
                <a:solidFill>
                  <a:srgbClr val="FFFFFF"/>
                </a:solidFill>
                <a:latin typeface="Lucida Sans Unicode"/>
                <a:cs typeface="Lucida Sans Unicode"/>
              </a:rPr>
              <a:t>лет</a:t>
            </a:r>
            <a:endParaRPr sz="2950" dirty="0">
              <a:latin typeface="Lucida Sans Unicode"/>
              <a:cs typeface="Lucida Sans Unicode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548420" y="5479371"/>
            <a:ext cx="7187183" cy="4809456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7631238" y="7452130"/>
            <a:ext cx="3082290" cy="196233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algn="ctr">
              <a:lnSpc>
                <a:spcPct val="108900"/>
              </a:lnSpc>
              <a:spcBef>
                <a:spcPts val="130"/>
              </a:spcBef>
            </a:pPr>
            <a:r>
              <a:rPr sz="2900" dirty="0">
                <a:solidFill>
                  <a:srgbClr val="FFFFFF"/>
                </a:solidFill>
                <a:latin typeface="Lucida Sans Unicode"/>
                <a:cs typeface="Lucida Sans Unicode"/>
              </a:rPr>
              <a:t>запрет на отчуждение приобретенного имущества</a:t>
            </a:r>
            <a:endParaRPr sz="2900" dirty="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" y="76"/>
            <a:ext cx="17578196" cy="10286999"/>
            <a:chOff x="114" y="76"/>
            <a:chExt cx="17578196" cy="1028699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3264" y="543001"/>
              <a:ext cx="9048749" cy="28193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6550" y="361644"/>
              <a:ext cx="6528815" cy="357530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17263" y="256870"/>
              <a:ext cx="6861047" cy="98054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43264" y="3657676"/>
              <a:ext cx="9048749" cy="28193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34270" y="3476320"/>
              <a:ext cx="6327647" cy="357530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43264" y="6743776"/>
              <a:ext cx="9048749" cy="28193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" y="6562419"/>
              <a:ext cx="6051803" cy="357530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" y="76"/>
              <a:ext cx="1014983" cy="102869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06089" y="4619701"/>
              <a:ext cx="695324" cy="52387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706088" y="4619701"/>
              <a:ext cx="695325" cy="523875"/>
            </a:xfrm>
            <a:custGeom>
              <a:avLst/>
              <a:gdLst/>
              <a:ahLst/>
              <a:cxnLst/>
              <a:rect l="l" t="t" r="r" b="b"/>
              <a:pathLst>
                <a:path w="695325" h="523875">
                  <a:moveTo>
                    <a:pt x="695324" y="523874"/>
                  </a:moveTo>
                  <a:lnTo>
                    <a:pt x="0" y="523874"/>
                  </a:lnTo>
                  <a:lnTo>
                    <a:pt x="0" y="0"/>
                  </a:lnTo>
                  <a:lnTo>
                    <a:pt x="695324" y="0"/>
                  </a:lnTo>
                  <a:lnTo>
                    <a:pt x="695324" y="5238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010639" y="1571701"/>
              <a:ext cx="695324" cy="52387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010639" y="1571701"/>
              <a:ext cx="695325" cy="523875"/>
            </a:xfrm>
            <a:custGeom>
              <a:avLst/>
              <a:gdLst/>
              <a:ahLst/>
              <a:cxnLst/>
              <a:rect l="l" t="t" r="r" b="b"/>
              <a:pathLst>
                <a:path w="695325" h="523875">
                  <a:moveTo>
                    <a:pt x="695324" y="523874"/>
                  </a:moveTo>
                  <a:lnTo>
                    <a:pt x="0" y="523874"/>
                  </a:lnTo>
                  <a:lnTo>
                    <a:pt x="0" y="0"/>
                  </a:lnTo>
                  <a:lnTo>
                    <a:pt x="695324" y="0"/>
                  </a:lnTo>
                  <a:lnTo>
                    <a:pt x="695324" y="5238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81864" y="7886776"/>
              <a:ext cx="695324" cy="52387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381863" y="7886776"/>
              <a:ext cx="695325" cy="523875"/>
            </a:xfrm>
            <a:custGeom>
              <a:avLst/>
              <a:gdLst/>
              <a:ahLst/>
              <a:cxnLst/>
              <a:rect l="l" t="t" r="r" b="b"/>
              <a:pathLst>
                <a:path w="695325" h="523875">
                  <a:moveTo>
                    <a:pt x="695324" y="523874"/>
                  </a:moveTo>
                  <a:lnTo>
                    <a:pt x="0" y="523874"/>
                  </a:lnTo>
                  <a:lnTo>
                    <a:pt x="0" y="0"/>
                  </a:lnTo>
                  <a:lnTo>
                    <a:pt x="695324" y="0"/>
                  </a:lnTo>
                  <a:lnTo>
                    <a:pt x="695324" y="5238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1741150" y="2959175"/>
            <a:ext cx="5105400" cy="30044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300"/>
              </a:lnSpc>
              <a:spcBef>
                <a:spcPts val="100"/>
              </a:spcBef>
            </a:pPr>
            <a:r>
              <a:rPr sz="6000" b="1" dirty="0">
                <a:latin typeface="Arial"/>
                <a:cs typeface="Arial"/>
              </a:rPr>
              <a:t>КАКИЕ НУЖНЫ ДОКУМЕНТЫ</a:t>
            </a:r>
            <a:endParaRPr sz="60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568814" y="1078940"/>
            <a:ext cx="4441825" cy="130478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113900"/>
              </a:lnSpc>
              <a:spcBef>
                <a:spcPts val="120"/>
              </a:spcBef>
            </a:pPr>
            <a:r>
              <a:rPr sz="2450" dirty="0">
                <a:solidFill>
                  <a:srgbClr val="FFFFFF"/>
                </a:solidFill>
                <a:latin typeface="Trebuchet MS"/>
                <a:cs typeface="Trebuchet MS"/>
              </a:rPr>
              <a:t>Заявка, план расходов по форме, утвержденной </a:t>
            </a:r>
            <a:r>
              <a:rPr sz="2450" dirty="0" err="1">
                <a:solidFill>
                  <a:srgbClr val="FFFFFF"/>
                </a:solidFill>
                <a:latin typeface="Trebuchet MS"/>
                <a:cs typeface="Trebuchet MS"/>
              </a:rPr>
              <a:t>приказом</a:t>
            </a:r>
            <a:r>
              <a:rPr sz="24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2450" dirty="0" smtClean="0">
                <a:solidFill>
                  <a:srgbClr val="FFFFFF"/>
                </a:solidFill>
                <a:latin typeface="Trebuchet MS"/>
                <a:cs typeface="Trebuchet MS"/>
              </a:rPr>
              <a:t>МСХ РК</a:t>
            </a:r>
            <a:endParaRPr sz="2450" dirty="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568689" y="7359725"/>
            <a:ext cx="2542540" cy="1535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100"/>
              </a:spcBef>
            </a:pPr>
            <a:r>
              <a:rPr sz="3000" dirty="0">
                <a:solidFill>
                  <a:srgbClr val="FFFFFF"/>
                </a:solidFill>
                <a:latin typeface="Trebuchet MS"/>
                <a:cs typeface="Trebuchet MS"/>
              </a:rPr>
              <a:t>Проект создания и развития КФХ</a:t>
            </a:r>
            <a:endParaRPr sz="3000" dirty="0">
              <a:latin typeface="Trebuchet MS"/>
              <a:cs typeface="Trebuchet M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896720" y="361645"/>
            <a:ext cx="7452995" cy="9700260"/>
            <a:chOff x="7896720" y="361645"/>
            <a:chExt cx="7452995" cy="9700260"/>
          </a:xfrm>
        </p:grpSpPr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20645" y="361645"/>
              <a:ext cx="6528815" cy="357530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96720" y="6486219"/>
              <a:ext cx="6528815" cy="3575303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5330938" y="4435550"/>
            <a:ext cx="3074797" cy="10561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100"/>
              </a:spcBef>
            </a:pPr>
            <a:r>
              <a:rPr sz="3000" dirty="0">
                <a:solidFill>
                  <a:srgbClr val="FFFFFF"/>
                </a:solidFill>
                <a:latin typeface="Trebuchet MS"/>
                <a:cs typeface="Trebuchet MS"/>
              </a:rPr>
              <a:t>Копия паспорта заявителя</a:t>
            </a:r>
            <a:endParaRPr sz="3000" dirty="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617063" y="7063072"/>
            <a:ext cx="2458720" cy="130478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113900"/>
              </a:lnSpc>
              <a:spcBef>
                <a:spcPts val="120"/>
              </a:spcBef>
            </a:pPr>
            <a:r>
              <a:rPr sz="2450" dirty="0">
                <a:solidFill>
                  <a:srgbClr val="FFFFFF"/>
                </a:solidFill>
                <a:latin typeface="Trebuchet MS"/>
                <a:cs typeface="Trebuchet MS"/>
              </a:rPr>
              <a:t>другие док-ты, </a:t>
            </a:r>
            <a:r>
              <a:rPr sz="2450" dirty="0" err="1">
                <a:solidFill>
                  <a:srgbClr val="FFFFFF"/>
                </a:solidFill>
                <a:latin typeface="Trebuchet MS"/>
                <a:cs typeface="Trebuchet MS"/>
              </a:rPr>
              <a:t>утвержденные</a:t>
            </a:r>
            <a:r>
              <a:rPr sz="24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2450" dirty="0" smtClean="0">
                <a:solidFill>
                  <a:srgbClr val="FFFFFF"/>
                </a:solidFill>
                <a:latin typeface="Trebuchet MS"/>
                <a:cs typeface="Trebuchet MS"/>
              </a:rPr>
              <a:t>МСХ РК</a:t>
            </a:r>
            <a:endParaRPr sz="245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76"/>
            <a:ext cx="18290825" cy="1028858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4364" y="2524903"/>
            <a:ext cx="7711439" cy="776360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-76"/>
            <a:ext cx="18319750" cy="8121650"/>
            <a:chOff x="-14287" y="-14364"/>
            <a:chExt cx="18319750" cy="8121650"/>
          </a:xfrm>
        </p:grpSpPr>
        <p:sp>
          <p:nvSpPr>
            <p:cNvPr id="5" name="object 5"/>
            <p:cNvSpPr/>
            <p:nvPr/>
          </p:nvSpPr>
          <p:spPr>
            <a:xfrm>
              <a:off x="6549449" y="5887266"/>
              <a:ext cx="11336655" cy="2205990"/>
            </a:xfrm>
            <a:custGeom>
              <a:avLst/>
              <a:gdLst/>
              <a:ahLst/>
              <a:cxnLst/>
              <a:rect l="l" t="t" r="r" b="b"/>
              <a:pathLst>
                <a:path w="11336655" h="2205990">
                  <a:moveTo>
                    <a:pt x="11198384" y="0"/>
                  </a:moveTo>
                  <a:lnTo>
                    <a:pt x="11229465" y="34285"/>
                  </a:lnTo>
                  <a:lnTo>
                    <a:pt x="11257028" y="71458"/>
                  </a:lnTo>
                  <a:lnTo>
                    <a:pt x="11280824" y="111148"/>
                  </a:lnTo>
                  <a:lnTo>
                    <a:pt x="11300604" y="152985"/>
                  </a:lnTo>
                  <a:lnTo>
                    <a:pt x="11316200" y="196555"/>
                  </a:lnTo>
                  <a:lnTo>
                    <a:pt x="11327439" y="241446"/>
                  </a:lnTo>
                  <a:lnTo>
                    <a:pt x="11334235" y="287221"/>
                  </a:lnTo>
                  <a:lnTo>
                    <a:pt x="11336501" y="333443"/>
                  </a:lnTo>
                  <a:lnTo>
                    <a:pt x="11336501" y="1733834"/>
                  </a:lnTo>
                  <a:lnTo>
                    <a:pt x="11335934" y="1757001"/>
                  </a:lnTo>
                  <a:lnTo>
                    <a:pt x="11331404" y="1802999"/>
                  </a:lnTo>
                  <a:lnTo>
                    <a:pt x="11322364" y="1848442"/>
                  </a:lnTo>
                  <a:lnTo>
                    <a:pt x="11308946" y="1892673"/>
                  </a:lnTo>
                  <a:lnTo>
                    <a:pt x="11291216" y="1935479"/>
                  </a:lnTo>
                  <a:lnTo>
                    <a:pt x="11269428" y="1976242"/>
                  </a:lnTo>
                  <a:lnTo>
                    <a:pt x="11243686" y="2014767"/>
                  </a:lnTo>
                  <a:lnTo>
                    <a:pt x="11214365" y="2050496"/>
                  </a:lnTo>
                  <a:lnTo>
                    <a:pt x="11198384" y="2067278"/>
                  </a:lnTo>
                </a:path>
                <a:path w="11336655" h="2205990">
                  <a:moveTo>
                    <a:pt x="11198384" y="2067278"/>
                  </a:moveTo>
                  <a:lnTo>
                    <a:pt x="11164098" y="2098360"/>
                  </a:lnTo>
                  <a:lnTo>
                    <a:pt x="11126925" y="2125922"/>
                  </a:lnTo>
                  <a:lnTo>
                    <a:pt x="11087234" y="2149718"/>
                  </a:lnTo>
                  <a:lnTo>
                    <a:pt x="11045398" y="2169499"/>
                  </a:lnTo>
                  <a:lnTo>
                    <a:pt x="11001828" y="2185095"/>
                  </a:lnTo>
                  <a:lnTo>
                    <a:pt x="10956936" y="2196334"/>
                  </a:lnTo>
                  <a:lnTo>
                    <a:pt x="10911162" y="2203129"/>
                  </a:lnTo>
                  <a:lnTo>
                    <a:pt x="10864940" y="2205395"/>
                  </a:lnTo>
                  <a:lnTo>
                    <a:pt x="471560" y="2205395"/>
                  </a:lnTo>
                  <a:lnTo>
                    <a:pt x="448393" y="2204828"/>
                  </a:lnTo>
                  <a:lnTo>
                    <a:pt x="402395" y="2200298"/>
                  </a:lnTo>
                  <a:lnTo>
                    <a:pt x="356952" y="2191259"/>
                  </a:lnTo>
                  <a:lnTo>
                    <a:pt x="312721" y="2177841"/>
                  </a:lnTo>
                  <a:lnTo>
                    <a:pt x="269915" y="2160111"/>
                  </a:lnTo>
                  <a:lnTo>
                    <a:pt x="229152" y="2138322"/>
                  </a:lnTo>
                  <a:lnTo>
                    <a:pt x="190627" y="2112581"/>
                  </a:lnTo>
                  <a:lnTo>
                    <a:pt x="154898" y="2083259"/>
                  </a:lnTo>
                  <a:lnTo>
                    <a:pt x="138116" y="2067278"/>
                  </a:lnTo>
                </a:path>
                <a:path w="11336655" h="2205990">
                  <a:moveTo>
                    <a:pt x="138116" y="2067278"/>
                  </a:moveTo>
                  <a:lnTo>
                    <a:pt x="107035" y="2032992"/>
                  </a:lnTo>
                  <a:lnTo>
                    <a:pt x="79472" y="1995819"/>
                  </a:lnTo>
                  <a:lnTo>
                    <a:pt x="55676" y="1956129"/>
                  </a:lnTo>
                  <a:lnTo>
                    <a:pt x="35895" y="1914292"/>
                  </a:lnTo>
                  <a:lnTo>
                    <a:pt x="20299" y="1870722"/>
                  </a:lnTo>
                  <a:lnTo>
                    <a:pt x="9060" y="1825831"/>
                  </a:lnTo>
                  <a:lnTo>
                    <a:pt x="2265" y="1780056"/>
                  </a:lnTo>
                  <a:lnTo>
                    <a:pt x="0" y="1733834"/>
                  </a:lnTo>
                  <a:lnTo>
                    <a:pt x="0" y="333443"/>
                  </a:lnTo>
                  <a:lnTo>
                    <a:pt x="566" y="310276"/>
                  </a:lnTo>
                  <a:lnTo>
                    <a:pt x="5096" y="264278"/>
                  </a:lnTo>
                  <a:lnTo>
                    <a:pt x="14135" y="218835"/>
                  </a:lnTo>
                  <a:lnTo>
                    <a:pt x="27553" y="174604"/>
                  </a:lnTo>
                  <a:lnTo>
                    <a:pt x="45284" y="131798"/>
                  </a:lnTo>
                  <a:lnTo>
                    <a:pt x="67072" y="91035"/>
                  </a:lnTo>
                  <a:lnTo>
                    <a:pt x="92813" y="52510"/>
                  </a:lnTo>
                  <a:lnTo>
                    <a:pt x="122136" y="16781"/>
                  </a:lnTo>
                  <a:lnTo>
                    <a:pt x="138116" y="0"/>
                  </a:lnTo>
                </a:path>
              </a:pathLst>
            </a:custGeom>
            <a:ln w="28579">
              <a:solidFill>
                <a:srgbClr val="1B5E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-76"/>
              <a:ext cx="18281299" cy="715438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464549" y="-76"/>
              <a:ext cx="8826500" cy="2282190"/>
            </a:xfrm>
            <a:custGeom>
              <a:avLst/>
              <a:gdLst/>
              <a:ahLst/>
              <a:cxnLst/>
              <a:rect l="l" t="t" r="r" b="b"/>
              <a:pathLst>
                <a:path w="8826500" h="2282190">
                  <a:moveTo>
                    <a:pt x="8826275" y="2281589"/>
                  </a:moveTo>
                  <a:lnTo>
                    <a:pt x="471560" y="2281589"/>
                  </a:lnTo>
                  <a:lnTo>
                    <a:pt x="425338" y="2279324"/>
                  </a:lnTo>
                  <a:lnTo>
                    <a:pt x="379563" y="2272528"/>
                  </a:lnTo>
                  <a:lnTo>
                    <a:pt x="334672" y="2261290"/>
                  </a:lnTo>
                  <a:lnTo>
                    <a:pt x="291102" y="2245694"/>
                  </a:lnTo>
                  <a:lnTo>
                    <a:pt x="249265" y="2225913"/>
                  </a:lnTo>
                  <a:lnTo>
                    <a:pt x="209575" y="2202117"/>
                  </a:lnTo>
                  <a:lnTo>
                    <a:pt x="172402" y="2174554"/>
                  </a:lnTo>
                  <a:lnTo>
                    <a:pt x="154898" y="2159453"/>
                  </a:lnTo>
                  <a:lnTo>
                    <a:pt x="138116" y="2143473"/>
                  </a:lnTo>
                </a:path>
                <a:path w="8826500" h="2282190">
                  <a:moveTo>
                    <a:pt x="138116" y="2143473"/>
                  </a:moveTo>
                  <a:lnTo>
                    <a:pt x="107035" y="2109187"/>
                  </a:lnTo>
                  <a:lnTo>
                    <a:pt x="79472" y="2072014"/>
                  </a:lnTo>
                  <a:lnTo>
                    <a:pt x="55676" y="2032324"/>
                  </a:lnTo>
                  <a:lnTo>
                    <a:pt x="35895" y="1990488"/>
                  </a:lnTo>
                  <a:lnTo>
                    <a:pt x="20299" y="1946917"/>
                  </a:lnTo>
                  <a:lnTo>
                    <a:pt x="9060" y="1902026"/>
                  </a:lnTo>
                  <a:lnTo>
                    <a:pt x="2265" y="1856251"/>
                  </a:lnTo>
                  <a:lnTo>
                    <a:pt x="0" y="1810029"/>
                  </a:lnTo>
                  <a:lnTo>
                    <a:pt x="0" y="247688"/>
                  </a:lnTo>
                  <a:lnTo>
                    <a:pt x="566" y="224521"/>
                  </a:lnTo>
                  <a:lnTo>
                    <a:pt x="5096" y="178523"/>
                  </a:lnTo>
                  <a:lnTo>
                    <a:pt x="14135" y="133080"/>
                  </a:lnTo>
                  <a:lnTo>
                    <a:pt x="27553" y="88849"/>
                  </a:lnTo>
                  <a:lnTo>
                    <a:pt x="45284" y="46043"/>
                  </a:lnTo>
                  <a:lnTo>
                    <a:pt x="67072" y="5280"/>
                  </a:lnTo>
                  <a:lnTo>
                    <a:pt x="70416" y="0"/>
                  </a:lnTo>
                </a:path>
              </a:pathLst>
            </a:custGeom>
            <a:ln w="2857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-75"/>
              <a:ext cx="7249795" cy="2219960"/>
            </a:xfrm>
            <a:custGeom>
              <a:avLst/>
              <a:gdLst/>
              <a:ahLst/>
              <a:cxnLst/>
              <a:rect l="l" t="t" r="r" b="b"/>
              <a:pathLst>
                <a:path w="7249795" h="2219960">
                  <a:moveTo>
                    <a:pt x="7235355" y="0"/>
                  </a:moveTo>
                  <a:lnTo>
                    <a:pt x="7235355" y="2219667"/>
                  </a:lnTo>
                </a:path>
                <a:path w="7249795" h="2219960">
                  <a:moveTo>
                    <a:pt x="7249645" y="2205378"/>
                  </a:moveTo>
                  <a:lnTo>
                    <a:pt x="0" y="2205378"/>
                  </a:lnTo>
                </a:path>
              </a:pathLst>
            </a:custGeom>
            <a:ln w="2857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76468" y="356226"/>
            <a:ext cx="6925431" cy="15359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8000"/>
              </a:lnSpc>
              <a:spcBef>
                <a:spcPts val="95"/>
              </a:spcBef>
            </a:pPr>
            <a:r>
              <a:rPr b="1" dirty="0">
                <a:solidFill>
                  <a:srgbClr val="FFFFFF"/>
                </a:solidFill>
              </a:rPr>
              <a:t>ГРАНТ "АГРОМОТИВАТОР"</a:t>
            </a:r>
            <a:endParaRPr b="1" dirty="0"/>
          </a:p>
        </p:txBody>
      </p:sp>
      <p:sp>
        <p:nvSpPr>
          <p:cNvPr id="10" name="object 10"/>
          <p:cNvSpPr txBox="1"/>
          <p:nvPr/>
        </p:nvSpPr>
        <p:spPr>
          <a:xfrm>
            <a:off x="9864222" y="498475"/>
            <a:ext cx="8015087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FFFFFF"/>
                </a:solidFill>
                <a:latin typeface="Lucida Sans Unicode"/>
                <a:cs typeface="Lucida Sans Unicode"/>
              </a:rPr>
              <a:t>Отличия от гранта "Агростартап"</a:t>
            </a:r>
            <a:endParaRPr sz="4800" dirty="0">
              <a:latin typeface="Lucida Sans Unicode"/>
              <a:cs typeface="Lucida Sans Unicode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71644" y="2648282"/>
            <a:ext cx="17533620" cy="5354320"/>
            <a:chOff x="771644" y="2648282"/>
            <a:chExt cx="17533620" cy="5354320"/>
          </a:xfrm>
        </p:grpSpPr>
        <p:sp>
          <p:nvSpPr>
            <p:cNvPr id="12" name="object 12"/>
            <p:cNvSpPr/>
            <p:nvPr/>
          </p:nvSpPr>
          <p:spPr>
            <a:xfrm>
              <a:off x="5548217" y="3094121"/>
              <a:ext cx="640715" cy="640715"/>
            </a:xfrm>
            <a:custGeom>
              <a:avLst/>
              <a:gdLst/>
              <a:ahLst/>
              <a:cxnLst/>
              <a:rect l="l" t="t" r="r" b="b"/>
              <a:pathLst>
                <a:path w="640714" h="640714">
                  <a:moveTo>
                    <a:pt x="320089" y="640178"/>
                  </a:moveTo>
                  <a:lnTo>
                    <a:pt x="280904" y="637771"/>
                  </a:lnTo>
                  <a:lnTo>
                    <a:pt x="242313" y="630586"/>
                  </a:lnTo>
                  <a:lnTo>
                    <a:pt x="204892" y="618731"/>
                  </a:lnTo>
                  <a:lnTo>
                    <a:pt x="169200" y="602383"/>
                  </a:lnTo>
                  <a:lnTo>
                    <a:pt x="135777" y="581788"/>
                  </a:lnTo>
                  <a:lnTo>
                    <a:pt x="105130" y="557260"/>
                  </a:lnTo>
                  <a:lnTo>
                    <a:pt x="77716" y="529164"/>
                  </a:lnTo>
                  <a:lnTo>
                    <a:pt x="53944" y="497921"/>
                  </a:lnTo>
                  <a:lnTo>
                    <a:pt x="34176" y="464003"/>
                  </a:lnTo>
                  <a:lnTo>
                    <a:pt x="18710" y="427924"/>
                  </a:lnTo>
                  <a:lnTo>
                    <a:pt x="7777" y="390223"/>
                  </a:lnTo>
                  <a:lnTo>
                    <a:pt x="1541" y="351463"/>
                  </a:lnTo>
                  <a:lnTo>
                    <a:pt x="0" y="320089"/>
                  </a:lnTo>
                  <a:lnTo>
                    <a:pt x="96" y="312231"/>
                  </a:lnTo>
                  <a:lnTo>
                    <a:pt x="3464" y="273122"/>
                  </a:lnTo>
                  <a:lnTo>
                    <a:pt x="11594" y="234719"/>
                  </a:lnTo>
                  <a:lnTo>
                    <a:pt x="24365" y="197596"/>
                  </a:lnTo>
                  <a:lnTo>
                    <a:pt x="41584" y="162315"/>
                  </a:lnTo>
                  <a:lnTo>
                    <a:pt x="62990" y="129412"/>
                  </a:lnTo>
                  <a:lnTo>
                    <a:pt x="88263" y="99376"/>
                  </a:lnTo>
                  <a:lnTo>
                    <a:pt x="117026" y="72656"/>
                  </a:lnTo>
                  <a:lnTo>
                    <a:pt x="148844" y="49659"/>
                  </a:lnTo>
                  <a:lnTo>
                    <a:pt x="183233" y="30731"/>
                  </a:lnTo>
                  <a:lnTo>
                    <a:pt x="219680" y="16156"/>
                  </a:lnTo>
                  <a:lnTo>
                    <a:pt x="257643" y="6150"/>
                  </a:lnTo>
                  <a:lnTo>
                    <a:pt x="296544" y="866"/>
                  </a:lnTo>
                  <a:lnTo>
                    <a:pt x="320089" y="0"/>
                  </a:lnTo>
                  <a:lnTo>
                    <a:pt x="327947" y="96"/>
                  </a:lnTo>
                  <a:lnTo>
                    <a:pt x="367056" y="3464"/>
                  </a:lnTo>
                  <a:lnTo>
                    <a:pt x="405459" y="11594"/>
                  </a:lnTo>
                  <a:lnTo>
                    <a:pt x="442582" y="24365"/>
                  </a:lnTo>
                  <a:lnTo>
                    <a:pt x="477863" y="41584"/>
                  </a:lnTo>
                  <a:lnTo>
                    <a:pt x="510766" y="62990"/>
                  </a:lnTo>
                  <a:lnTo>
                    <a:pt x="540802" y="88263"/>
                  </a:lnTo>
                  <a:lnTo>
                    <a:pt x="567521" y="117026"/>
                  </a:lnTo>
                  <a:lnTo>
                    <a:pt x="590519" y="148844"/>
                  </a:lnTo>
                  <a:lnTo>
                    <a:pt x="609447" y="183233"/>
                  </a:lnTo>
                  <a:lnTo>
                    <a:pt x="624022" y="219680"/>
                  </a:lnTo>
                  <a:lnTo>
                    <a:pt x="634028" y="257643"/>
                  </a:lnTo>
                  <a:lnTo>
                    <a:pt x="639311" y="296544"/>
                  </a:lnTo>
                  <a:lnTo>
                    <a:pt x="640178" y="320089"/>
                  </a:lnTo>
                  <a:lnTo>
                    <a:pt x="640082" y="327947"/>
                  </a:lnTo>
                  <a:lnTo>
                    <a:pt x="636714" y="367056"/>
                  </a:lnTo>
                  <a:lnTo>
                    <a:pt x="628584" y="405459"/>
                  </a:lnTo>
                  <a:lnTo>
                    <a:pt x="615813" y="442582"/>
                  </a:lnTo>
                  <a:lnTo>
                    <a:pt x="598593" y="477863"/>
                  </a:lnTo>
                  <a:lnTo>
                    <a:pt x="577187" y="510766"/>
                  </a:lnTo>
                  <a:lnTo>
                    <a:pt x="551914" y="540802"/>
                  </a:lnTo>
                  <a:lnTo>
                    <a:pt x="523152" y="567521"/>
                  </a:lnTo>
                  <a:lnTo>
                    <a:pt x="491334" y="590519"/>
                  </a:lnTo>
                  <a:lnTo>
                    <a:pt x="456945" y="609446"/>
                  </a:lnTo>
                  <a:lnTo>
                    <a:pt x="420497" y="624022"/>
                  </a:lnTo>
                  <a:lnTo>
                    <a:pt x="382535" y="634028"/>
                  </a:lnTo>
                  <a:lnTo>
                    <a:pt x="343634" y="639311"/>
                  </a:lnTo>
                  <a:lnTo>
                    <a:pt x="320089" y="640178"/>
                  </a:lnTo>
                  <a:close/>
                </a:path>
              </a:pathLst>
            </a:custGeom>
            <a:solidFill>
              <a:srgbClr val="000000">
                <a:alpha val="3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48217" y="3067447"/>
              <a:ext cx="640715" cy="640715"/>
            </a:xfrm>
            <a:custGeom>
              <a:avLst/>
              <a:gdLst/>
              <a:ahLst/>
              <a:cxnLst/>
              <a:rect l="l" t="t" r="r" b="b"/>
              <a:pathLst>
                <a:path w="640714" h="640714">
                  <a:moveTo>
                    <a:pt x="320089" y="640178"/>
                  </a:moveTo>
                  <a:lnTo>
                    <a:pt x="280904" y="637771"/>
                  </a:lnTo>
                  <a:lnTo>
                    <a:pt x="242313" y="630586"/>
                  </a:lnTo>
                  <a:lnTo>
                    <a:pt x="204892" y="618731"/>
                  </a:lnTo>
                  <a:lnTo>
                    <a:pt x="169200" y="602383"/>
                  </a:lnTo>
                  <a:lnTo>
                    <a:pt x="135777" y="581788"/>
                  </a:lnTo>
                  <a:lnTo>
                    <a:pt x="105130" y="557260"/>
                  </a:lnTo>
                  <a:lnTo>
                    <a:pt x="77716" y="529165"/>
                  </a:lnTo>
                  <a:lnTo>
                    <a:pt x="53944" y="497921"/>
                  </a:lnTo>
                  <a:lnTo>
                    <a:pt x="34176" y="464003"/>
                  </a:lnTo>
                  <a:lnTo>
                    <a:pt x="18710" y="427924"/>
                  </a:lnTo>
                  <a:lnTo>
                    <a:pt x="7777" y="390223"/>
                  </a:lnTo>
                  <a:lnTo>
                    <a:pt x="1541" y="351463"/>
                  </a:lnTo>
                  <a:lnTo>
                    <a:pt x="0" y="320089"/>
                  </a:lnTo>
                  <a:lnTo>
                    <a:pt x="96" y="312231"/>
                  </a:lnTo>
                  <a:lnTo>
                    <a:pt x="3464" y="273122"/>
                  </a:lnTo>
                  <a:lnTo>
                    <a:pt x="11594" y="234719"/>
                  </a:lnTo>
                  <a:lnTo>
                    <a:pt x="24365" y="197596"/>
                  </a:lnTo>
                  <a:lnTo>
                    <a:pt x="41584" y="162315"/>
                  </a:lnTo>
                  <a:lnTo>
                    <a:pt x="62990" y="129412"/>
                  </a:lnTo>
                  <a:lnTo>
                    <a:pt x="88263" y="99376"/>
                  </a:lnTo>
                  <a:lnTo>
                    <a:pt x="117026" y="72656"/>
                  </a:lnTo>
                  <a:lnTo>
                    <a:pt x="148844" y="49659"/>
                  </a:lnTo>
                  <a:lnTo>
                    <a:pt x="183233" y="30731"/>
                  </a:lnTo>
                  <a:lnTo>
                    <a:pt x="219680" y="16156"/>
                  </a:lnTo>
                  <a:lnTo>
                    <a:pt x="257643" y="6150"/>
                  </a:lnTo>
                  <a:lnTo>
                    <a:pt x="296544" y="866"/>
                  </a:lnTo>
                  <a:lnTo>
                    <a:pt x="320089" y="0"/>
                  </a:lnTo>
                  <a:lnTo>
                    <a:pt x="327947" y="96"/>
                  </a:lnTo>
                  <a:lnTo>
                    <a:pt x="367056" y="3464"/>
                  </a:lnTo>
                  <a:lnTo>
                    <a:pt x="405459" y="11594"/>
                  </a:lnTo>
                  <a:lnTo>
                    <a:pt x="442582" y="24365"/>
                  </a:lnTo>
                  <a:lnTo>
                    <a:pt x="477863" y="41584"/>
                  </a:lnTo>
                  <a:lnTo>
                    <a:pt x="510766" y="62990"/>
                  </a:lnTo>
                  <a:lnTo>
                    <a:pt x="540802" y="88263"/>
                  </a:lnTo>
                  <a:lnTo>
                    <a:pt x="567521" y="117026"/>
                  </a:lnTo>
                  <a:lnTo>
                    <a:pt x="590519" y="148844"/>
                  </a:lnTo>
                  <a:lnTo>
                    <a:pt x="609447" y="183233"/>
                  </a:lnTo>
                  <a:lnTo>
                    <a:pt x="624022" y="219680"/>
                  </a:lnTo>
                  <a:lnTo>
                    <a:pt x="634028" y="257643"/>
                  </a:lnTo>
                  <a:lnTo>
                    <a:pt x="639311" y="296544"/>
                  </a:lnTo>
                  <a:lnTo>
                    <a:pt x="640178" y="320089"/>
                  </a:lnTo>
                  <a:lnTo>
                    <a:pt x="640082" y="327947"/>
                  </a:lnTo>
                  <a:lnTo>
                    <a:pt x="636714" y="367056"/>
                  </a:lnTo>
                  <a:lnTo>
                    <a:pt x="628584" y="405459"/>
                  </a:lnTo>
                  <a:lnTo>
                    <a:pt x="615813" y="442582"/>
                  </a:lnTo>
                  <a:lnTo>
                    <a:pt x="598593" y="477863"/>
                  </a:lnTo>
                  <a:lnTo>
                    <a:pt x="577187" y="510766"/>
                  </a:lnTo>
                  <a:lnTo>
                    <a:pt x="551914" y="540802"/>
                  </a:lnTo>
                  <a:lnTo>
                    <a:pt x="523152" y="567521"/>
                  </a:lnTo>
                  <a:lnTo>
                    <a:pt x="491334" y="590519"/>
                  </a:lnTo>
                  <a:lnTo>
                    <a:pt x="456945" y="609447"/>
                  </a:lnTo>
                  <a:lnTo>
                    <a:pt x="420497" y="624022"/>
                  </a:lnTo>
                  <a:lnTo>
                    <a:pt x="382535" y="634028"/>
                  </a:lnTo>
                  <a:lnTo>
                    <a:pt x="343634" y="639311"/>
                  </a:lnTo>
                  <a:lnTo>
                    <a:pt x="320089" y="640178"/>
                  </a:lnTo>
                  <a:close/>
                </a:path>
              </a:pathLst>
            </a:custGeom>
            <a:solidFill>
              <a:srgbClr val="44B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642503" y="3260834"/>
              <a:ext cx="452120" cy="320675"/>
            </a:xfrm>
            <a:custGeom>
              <a:avLst/>
              <a:gdLst/>
              <a:ahLst/>
              <a:cxnLst/>
              <a:rect l="l" t="t" r="r" b="b"/>
              <a:pathLst>
                <a:path w="452120" h="320675">
                  <a:moveTo>
                    <a:pt x="181143" y="320089"/>
                  </a:moveTo>
                  <a:lnTo>
                    <a:pt x="0" y="138958"/>
                  </a:lnTo>
                  <a:lnTo>
                    <a:pt x="49633" y="89324"/>
                  </a:lnTo>
                  <a:lnTo>
                    <a:pt x="181143" y="220835"/>
                  </a:lnTo>
                  <a:lnTo>
                    <a:pt x="401972" y="0"/>
                  </a:lnTo>
                  <a:lnTo>
                    <a:pt x="451606" y="49633"/>
                  </a:lnTo>
                  <a:lnTo>
                    <a:pt x="181143" y="320089"/>
                  </a:lnTo>
                  <a:close/>
                </a:path>
              </a:pathLst>
            </a:custGeom>
            <a:solidFill>
              <a:srgbClr val="000000">
                <a:alpha val="3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642503" y="3227492"/>
              <a:ext cx="452120" cy="320675"/>
            </a:xfrm>
            <a:custGeom>
              <a:avLst/>
              <a:gdLst/>
              <a:ahLst/>
              <a:cxnLst/>
              <a:rect l="l" t="t" r="r" b="b"/>
              <a:pathLst>
                <a:path w="452120" h="320675">
                  <a:moveTo>
                    <a:pt x="181143" y="320089"/>
                  </a:moveTo>
                  <a:lnTo>
                    <a:pt x="0" y="138958"/>
                  </a:lnTo>
                  <a:lnTo>
                    <a:pt x="49633" y="89324"/>
                  </a:lnTo>
                  <a:lnTo>
                    <a:pt x="181143" y="220835"/>
                  </a:lnTo>
                  <a:lnTo>
                    <a:pt x="401972" y="0"/>
                  </a:lnTo>
                  <a:lnTo>
                    <a:pt x="451606" y="49633"/>
                  </a:lnTo>
                  <a:lnTo>
                    <a:pt x="181143" y="3200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548217" y="4075348"/>
              <a:ext cx="640715" cy="640715"/>
            </a:xfrm>
            <a:custGeom>
              <a:avLst/>
              <a:gdLst/>
              <a:ahLst/>
              <a:cxnLst/>
              <a:rect l="l" t="t" r="r" b="b"/>
              <a:pathLst>
                <a:path w="640714" h="640714">
                  <a:moveTo>
                    <a:pt x="320089" y="640178"/>
                  </a:moveTo>
                  <a:lnTo>
                    <a:pt x="280904" y="637771"/>
                  </a:lnTo>
                  <a:lnTo>
                    <a:pt x="242313" y="630586"/>
                  </a:lnTo>
                  <a:lnTo>
                    <a:pt x="204892" y="618731"/>
                  </a:lnTo>
                  <a:lnTo>
                    <a:pt x="169200" y="602383"/>
                  </a:lnTo>
                  <a:lnTo>
                    <a:pt x="135777" y="581788"/>
                  </a:lnTo>
                  <a:lnTo>
                    <a:pt x="105130" y="557260"/>
                  </a:lnTo>
                  <a:lnTo>
                    <a:pt x="77716" y="529164"/>
                  </a:lnTo>
                  <a:lnTo>
                    <a:pt x="53944" y="497921"/>
                  </a:lnTo>
                  <a:lnTo>
                    <a:pt x="34176" y="464003"/>
                  </a:lnTo>
                  <a:lnTo>
                    <a:pt x="18710" y="427924"/>
                  </a:lnTo>
                  <a:lnTo>
                    <a:pt x="7777" y="390223"/>
                  </a:lnTo>
                  <a:lnTo>
                    <a:pt x="1541" y="351463"/>
                  </a:lnTo>
                  <a:lnTo>
                    <a:pt x="0" y="320089"/>
                  </a:lnTo>
                  <a:lnTo>
                    <a:pt x="96" y="312231"/>
                  </a:lnTo>
                  <a:lnTo>
                    <a:pt x="3464" y="273122"/>
                  </a:lnTo>
                  <a:lnTo>
                    <a:pt x="11594" y="234719"/>
                  </a:lnTo>
                  <a:lnTo>
                    <a:pt x="24365" y="197596"/>
                  </a:lnTo>
                  <a:lnTo>
                    <a:pt x="41584" y="162315"/>
                  </a:lnTo>
                  <a:lnTo>
                    <a:pt x="62990" y="129412"/>
                  </a:lnTo>
                  <a:lnTo>
                    <a:pt x="88263" y="99376"/>
                  </a:lnTo>
                  <a:lnTo>
                    <a:pt x="117026" y="72656"/>
                  </a:lnTo>
                  <a:lnTo>
                    <a:pt x="148844" y="49659"/>
                  </a:lnTo>
                  <a:lnTo>
                    <a:pt x="183233" y="30731"/>
                  </a:lnTo>
                  <a:lnTo>
                    <a:pt x="219680" y="16156"/>
                  </a:lnTo>
                  <a:lnTo>
                    <a:pt x="257643" y="6150"/>
                  </a:lnTo>
                  <a:lnTo>
                    <a:pt x="296544" y="866"/>
                  </a:lnTo>
                  <a:lnTo>
                    <a:pt x="320089" y="0"/>
                  </a:lnTo>
                  <a:lnTo>
                    <a:pt x="327947" y="96"/>
                  </a:lnTo>
                  <a:lnTo>
                    <a:pt x="367056" y="3464"/>
                  </a:lnTo>
                  <a:lnTo>
                    <a:pt x="405459" y="11594"/>
                  </a:lnTo>
                  <a:lnTo>
                    <a:pt x="442582" y="24365"/>
                  </a:lnTo>
                  <a:lnTo>
                    <a:pt x="477863" y="41584"/>
                  </a:lnTo>
                  <a:lnTo>
                    <a:pt x="510766" y="62990"/>
                  </a:lnTo>
                  <a:lnTo>
                    <a:pt x="540802" y="88263"/>
                  </a:lnTo>
                  <a:lnTo>
                    <a:pt x="567521" y="117026"/>
                  </a:lnTo>
                  <a:lnTo>
                    <a:pt x="590519" y="148844"/>
                  </a:lnTo>
                  <a:lnTo>
                    <a:pt x="609447" y="183233"/>
                  </a:lnTo>
                  <a:lnTo>
                    <a:pt x="624022" y="219680"/>
                  </a:lnTo>
                  <a:lnTo>
                    <a:pt x="634028" y="257643"/>
                  </a:lnTo>
                  <a:lnTo>
                    <a:pt x="639311" y="296544"/>
                  </a:lnTo>
                  <a:lnTo>
                    <a:pt x="640178" y="320089"/>
                  </a:lnTo>
                  <a:lnTo>
                    <a:pt x="640082" y="327947"/>
                  </a:lnTo>
                  <a:lnTo>
                    <a:pt x="636714" y="367056"/>
                  </a:lnTo>
                  <a:lnTo>
                    <a:pt x="628584" y="405459"/>
                  </a:lnTo>
                  <a:lnTo>
                    <a:pt x="615813" y="442582"/>
                  </a:lnTo>
                  <a:lnTo>
                    <a:pt x="598593" y="477863"/>
                  </a:lnTo>
                  <a:lnTo>
                    <a:pt x="577187" y="510766"/>
                  </a:lnTo>
                  <a:lnTo>
                    <a:pt x="551914" y="540802"/>
                  </a:lnTo>
                  <a:lnTo>
                    <a:pt x="523152" y="567521"/>
                  </a:lnTo>
                  <a:lnTo>
                    <a:pt x="491334" y="590519"/>
                  </a:lnTo>
                  <a:lnTo>
                    <a:pt x="456945" y="609446"/>
                  </a:lnTo>
                  <a:lnTo>
                    <a:pt x="420497" y="624022"/>
                  </a:lnTo>
                  <a:lnTo>
                    <a:pt x="382535" y="634028"/>
                  </a:lnTo>
                  <a:lnTo>
                    <a:pt x="343634" y="639311"/>
                  </a:lnTo>
                  <a:lnTo>
                    <a:pt x="320089" y="640178"/>
                  </a:lnTo>
                  <a:close/>
                </a:path>
              </a:pathLst>
            </a:custGeom>
            <a:solidFill>
              <a:srgbClr val="000000">
                <a:alpha val="3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548217" y="4048674"/>
              <a:ext cx="640715" cy="640715"/>
            </a:xfrm>
            <a:custGeom>
              <a:avLst/>
              <a:gdLst/>
              <a:ahLst/>
              <a:cxnLst/>
              <a:rect l="l" t="t" r="r" b="b"/>
              <a:pathLst>
                <a:path w="640714" h="640714">
                  <a:moveTo>
                    <a:pt x="320089" y="640178"/>
                  </a:moveTo>
                  <a:lnTo>
                    <a:pt x="280904" y="637771"/>
                  </a:lnTo>
                  <a:lnTo>
                    <a:pt x="242313" y="630586"/>
                  </a:lnTo>
                  <a:lnTo>
                    <a:pt x="204892" y="618731"/>
                  </a:lnTo>
                  <a:lnTo>
                    <a:pt x="169200" y="602383"/>
                  </a:lnTo>
                  <a:lnTo>
                    <a:pt x="135777" y="581788"/>
                  </a:lnTo>
                  <a:lnTo>
                    <a:pt x="105130" y="557260"/>
                  </a:lnTo>
                  <a:lnTo>
                    <a:pt x="77716" y="529165"/>
                  </a:lnTo>
                  <a:lnTo>
                    <a:pt x="53944" y="497921"/>
                  </a:lnTo>
                  <a:lnTo>
                    <a:pt x="34176" y="464003"/>
                  </a:lnTo>
                  <a:lnTo>
                    <a:pt x="18710" y="427924"/>
                  </a:lnTo>
                  <a:lnTo>
                    <a:pt x="7777" y="390223"/>
                  </a:lnTo>
                  <a:lnTo>
                    <a:pt x="1541" y="351463"/>
                  </a:lnTo>
                  <a:lnTo>
                    <a:pt x="0" y="320089"/>
                  </a:lnTo>
                  <a:lnTo>
                    <a:pt x="96" y="312231"/>
                  </a:lnTo>
                  <a:lnTo>
                    <a:pt x="3464" y="273122"/>
                  </a:lnTo>
                  <a:lnTo>
                    <a:pt x="11594" y="234719"/>
                  </a:lnTo>
                  <a:lnTo>
                    <a:pt x="24365" y="197596"/>
                  </a:lnTo>
                  <a:lnTo>
                    <a:pt x="41584" y="162315"/>
                  </a:lnTo>
                  <a:lnTo>
                    <a:pt x="62990" y="129412"/>
                  </a:lnTo>
                  <a:lnTo>
                    <a:pt x="88263" y="99376"/>
                  </a:lnTo>
                  <a:lnTo>
                    <a:pt x="117026" y="72656"/>
                  </a:lnTo>
                  <a:lnTo>
                    <a:pt x="148844" y="49659"/>
                  </a:lnTo>
                  <a:lnTo>
                    <a:pt x="183233" y="30731"/>
                  </a:lnTo>
                  <a:lnTo>
                    <a:pt x="219680" y="16156"/>
                  </a:lnTo>
                  <a:lnTo>
                    <a:pt x="257643" y="6150"/>
                  </a:lnTo>
                  <a:lnTo>
                    <a:pt x="296544" y="866"/>
                  </a:lnTo>
                  <a:lnTo>
                    <a:pt x="320089" y="0"/>
                  </a:lnTo>
                  <a:lnTo>
                    <a:pt x="327947" y="96"/>
                  </a:lnTo>
                  <a:lnTo>
                    <a:pt x="367056" y="3464"/>
                  </a:lnTo>
                  <a:lnTo>
                    <a:pt x="405459" y="11594"/>
                  </a:lnTo>
                  <a:lnTo>
                    <a:pt x="442582" y="24365"/>
                  </a:lnTo>
                  <a:lnTo>
                    <a:pt x="477863" y="41584"/>
                  </a:lnTo>
                  <a:lnTo>
                    <a:pt x="510766" y="62990"/>
                  </a:lnTo>
                  <a:lnTo>
                    <a:pt x="540802" y="88263"/>
                  </a:lnTo>
                  <a:lnTo>
                    <a:pt x="567521" y="117026"/>
                  </a:lnTo>
                  <a:lnTo>
                    <a:pt x="590519" y="148844"/>
                  </a:lnTo>
                  <a:lnTo>
                    <a:pt x="609447" y="183233"/>
                  </a:lnTo>
                  <a:lnTo>
                    <a:pt x="624022" y="219680"/>
                  </a:lnTo>
                  <a:lnTo>
                    <a:pt x="634028" y="257643"/>
                  </a:lnTo>
                  <a:lnTo>
                    <a:pt x="639311" y="296544"/>
                  </a:lnTo>
                  <a:lnTo>
                    <a:pt x="640178" y="320089"/>
                  </a:lnTo>
                  <a:lnTo>
                    <a:pt x="640082" y="327947"/>
                  </a:lnTo>
                  <a:lnTo>
                    <a:pt x="636714" y="367056"/>
                  </a:lnTo>
                  <a:lnTo>
                    <a:pt x="628584" y="405459"/>
                  </a:lnTo>
                  <a:lnTo>
                    <a:pt x="615813" y="442582"/>
                  </a:lnTo>
                  <a:lnTo>
                    <a:pt x="598593" y="477863"/>
                  </a:lnTo>
                  <a:lnTo>
                    <a:pt x="577187" y="510766"/>
                  </a:lnTo>
                  <a:lnTo>
                    <a:pt x="551914" y="540802"/>
                  </a:lnTo>
                  <a:lnTo>
                    <a:pt x="523152" y="567521"/>
                  </a:lnTo>
                  <a:lnTo>
                    <a:pt x="491334" y="590519"/>
                  </a:lnTo>
                  <a:lnTo>
                    <a:pt x="456945" y="609447"/>
                  </a:lnTo>
                  <a:lnTo>
                    <a:pt x="420497" y="624022"/>
                  </a:lnTo>
                  <a:lnTo>
                    <a:pt x="382535" y="634028"/>
                  </a:lnTo>
                  <a:lnTo>
                    <a:pt x="343634" y="639311"/>
                  </a:lnTo>
                  <a:lnTo>
                    <a:pt x="320089" y="640178"/>
                  </a:lnTo>
                  <a:close/>
                </a:path>
              </a:pathLst>
            </a:custGeom>
            <a:solidFill>
              <a:srgbClr val="44B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642503" y="4242061"/>
              <a:ext cx="452120" cy="320675"/>
            </a:xfrm>
            <a:custGeom>
              <a:avLst/>
              <a:gdLst/>
              <a:ahLst/>
              <a:cxnLst/>
              <a:rect l="l" t="t" r="r" b="b"/>
              <a:pathLst>
                <a:path w="452120" h="320675">
                  <a:moveTo>
                    <a:pt x="181143" y="320089"/>
                  </a:moveTo>
                  <a:lnTo>
                    <a:pt x="0" y="138958"/>
                  </a:lnTo>
                  <a:lnTo>
                    <a:pt x="49633" y="89324"/>
                  </a:lnTo>
                  <a:lnTo>
                    <a:pt x="181143" y="220835"/>
                  </a:lnTo>
                  <a:lnTo>
                    <a:pt x="401972" y="0"/>
                  </a:lnTo>
                  <a:lnTo>
                    <a:pt x="451606" y="49633"/>
                  </a:lnTo>
                  <a:lnTo>
                    <a:pt x="181143" y="320089"/>
                  </a:lnTo>
                  <a:close/>
                </a:path>
              </a:pathLst>
            </a:custGeom>
            <a:solidFill>
              <a:srgbClr val="000000">
                <a:alpha val="3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42503" y="4208718"/>
              <a:ext cx="452120" cy="320675"/>
            </a:xfrm>
            <a:custGeom>
              <a:avLst/>
              <a:gdLst/>
              <a:ahLst/>
              <a:cxnLst/>
              <a:rect l="l" t="t" r="r" b="b"/>
              <a:pathLst>
                <a:path w="452120" h="320675">
                  <a:moveTo>
                    <a:pt x="181143" y="320089"/>
                  </a:moveTo>
                  <a:lnTo>
                    <a:pt x="0" y="138958"/>
                  </a:lnTo>
                  <a:lnTo>
                    <a:pt x="49633" y="89324"/>
                  </a:lnTo>
                  <a:lnTo>
                    <a:pt x="181143" y="220835"/>
                  </a:lnTo>
                  <a:lnTo>
                    <a:pt x="401972" y="0"/>
                  </a:lnTo>
                  <a:lnTo>
                    <a:pt x="451606" y="49633"/>
                  </a:lnTo>
                  <a:lnTo>
                    <a:pt x="181143" y="3200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311287" y="4920346"/>
              <a:ext cx="11979910" cy="1972310"/>
            </a:xfrm>
            <a:custGeom>
              <a:avLst/>
              <a:gdLst/>
              <a:ahLst/>
              <a:cxnLst/>
              <a:rect l="l" t="t" r="r" b="b"/>
              <a:pathLst>
                <a:path w="11979910" h="1972309">
                  <a:moveTo>
                    <a:pt x="138116" y="138116"/>
                  </a:moveTo>
                  <a:lnTo>
                    <a:pt x="172402" y="107035"/>
                  </a:lnTo>
                  <a:lnTo>
                    <a:pt x="209575" y="79472"/>
                  </a:lnTo>
                  <a:lnTo>
                    <a:pt x="249265" y="55676"/>
                  </a:lnTo>
                  <a:lnTo>
                    <a:pt x="291102" y="35895"/>
                  </a:lnTo>
                  <a:lnTo>
                    <a:pt x="334672" y="20299"/>
                  </a:lnTo>
                  <a:lnTo>
                    <a:pt x="379563" y="9060"/>
                  </a:lnTo>
                  <a:lnTo>
                    <a:pt x="425338" y="2265"/>
                  </a:lnTo>
                  <a:lnTo>
                    <a:pt x="471560" y="0"/>
                  </a:lnTo>
                  <a:lnTo>
                    <a:pt x="11979538" y="0"/>
                  </a:lnTo>
                </a:path>
                <a:path w="11979910" h="1972309">
                  <a:moveTo>
                    <a:pt x="11979538" y="1971979"/>
                  </a:moveTo>
                  <a:lnTo>
                    <a:pt x="471560" y="1971979"/>
                  </a:lnTo>
                  <a:lnTo>
                    <a:pt x="425338" y="1969714"/>
                  </a:lnTo>
                  <a:lnTo>
                    <a:pt x="379563" y="1962918"/>
                  </a:lnTo>
                  <a:lnTo>
                    <a:pt x="334671" y="1951679"/>
                  </a:lnTo>
                  <a:lnTo>
                    <a:pt x="291101" y="1936083"/>
                  </a:lnTo>
                  <a:lnTo>
                    <a:pt x="249265" y="1916302"/>
                  </a:lnTo>
                  <a:lnTo>
                    <a:pt x="209575" y="1892507"/>
                  </a:lnTo>
                  <a:lnTo>
                    <a:pt x="172402" y="1864944"/>
                  </a:lnTo>
                  <a:lnTo>
                    <a:pt x="154898" y="1849843"/>
                  </a:lnTo>
                  <a:lnTo>
                    <a:pt x="138116" y="1833862"/>
                  </a:lnTo>
                </a:path>
                <a:path w="11979910" h="1972309">
                  <a:moveTo>
                    <a:pt x="138116" y="1833862"/>
                  </a:moveTo>
                  <a:lnTo>
                    <a:pt x="107035" y="1799577"/>
                  </a:lnTo>
                  <a:lnTo>
                    <a:pt x="79472" y="1762404"/>
                  </a:lnTo>
                  <a:lnTo>
                    <a:pt x="55676" y="1722713"/>
                  </a:lnTo>
                  <a:lnTo>
                    <a:pt x="35895" y="1680877"/>
                  </a:lnTo>
                  <a:lnTo>
                    <a:pt x="20299" y="1637307"/>
                  </a:lnTo>
                  <a:lnTo>
                    <a:pt x="9060" y="1592416"/>
                  </a:lnTo>
                  <a:lnTo>
                    <a:pt x="2265" y="1546640"/>
                  </a:lnTo>
                  <a:lnTo>
                    <a:pt x="0" y="1500419"/>
                  </a:lnTo>
                  <a:lnTo>
                    <a:pt x="0" y="471560"/>
                  </a:lnTo>
                  <a:lnTo>
                    <a:pt x="566" y="448393"/>
                  </a:lnTo>
                  <a:lnTo>
                    <a:pt x="5096" y="402395"/>
                  </a:lnTo>
                  <a:lnTo>
                    <a:pt x="14135" y="356952"/>
                  </a:lnTo>
                  <a:lnTo>
                    <a:pt x="27553" y="312721"/>
                  </a:lnTo>
                  <a:lnTo>
                    <a:pt x="45284" y="269915"/>
                  </a:lnTo>
                  <a:lnTo>
                    <a:pt x="67072" y="229152"/>
                  </a:lnTo>
                  <a:lnTo>
                    <a:pt x="92813" y="190627"/>
                  </a:lnTo>
                  <a:lnTo>
                    <a:pt x="122136" y="154898"/>
                  </a:lnTo>
                  <a:lnTo>
                    <a:pt x="138116" y="138116"/>
                  </a:lnTo>
                </a:path>
              </a:pathLst>
            </a:custGeom>
            <a:ln w="2857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548217" y="7361980"/>
              <a:ext cx="640715" cy="640715"/>
            </a:xfrm>
            <a:custGeom>
              <a:avLst/>
              <a:gdLst/>
              <a:ahLst/>
              <a:cxnLst/>
              <a:rect l="l" t="t" r="r" b="b"/>
              <a:pathLst>
                <a:path w="640714" h="640715">
                  <a:moveTo>
                    <a:pt x="320089" y="640178"/>
                  </a:moveTo>
                  <a:lnTo>
                    <a:pt x="280904" y="637771"/>
                  </a:lnTo>
                  <a:lnTo>
                    <a:pt x="242313" y="630586"/>
                  </a:lnTo>
                  <a:lnTo>
                    <a:pt x="204892" y="618731"/>
                  </a:lnTo>
                  <a:lnTo>
                    <a:pt x="169200" y="602383"/>
                  </a:lnTo>
                  <a:lnTo>
                    <a:pt x="135777" y="581788"/>
                  </a:lnTo>
                  <a:lnTo>
                    <a:pt x="105130" y="557260"/>
                  </a:lnTo>
                  <a:lnTo>
                    <a:pt x="77716" y="529164"/>
                  </a:lnTo>
                  <a:lnTo>
                    <a:pt x="53944" y="497921"/>
                  </a:lnTo>
                  <a:lnTo>
                    <a:pt x="34176" y="464003"/>
                  </a:lnTo>
                  <a:lnTo>
                    <a:pt x="18710" y="427924"/>
                  </a:lnTo>
                  <a:lnTo>
                    <a:pt x="7777" y="390223"/>
                  </a:lnTo>
                  <a:lnTo>
                    <a:pt x="1541" y="351463"/>
                  </a:lnTo>
                  <a:lnTo>
                    <a:pt x="0" y="320089"/>
                  </a:lnTo>
                  <a:lnTo>
                    <a:pt x="96" y="312231"/>
                  </a:lnTo>
                  <a:lnTo>
                    <a:pt x="3464" y="273122"/>
                  </a:lnTo>
                  <a:lnTo>
                    <a:pt x="11594" y="234719"/>
                  </a:lnTo>
                  <a:lnTo>
                    <a:pt x="24365" y="197596"/>
                  </a:lnTo>
                  <a:lnTo>
                    <a:pt x="41584" y="162315"/>
                  </a:lnTo>
                  <a:lnTo>
                    <a:pt x="62990" y="129412"/>
                  </a:lnTo>
                  <a:lnTo>
                    <a:pt x="88263" y="99376"/>
                  </a:lnTo>
                  <a:lnTo>
                    <a:pt x="117026" y="72656"/>
                  </a:lnTo>
                  <a:lnTo>
                    <a:pt x="148844" y="49659"/>
                  </a:lnTo>
                  <a:lnTo>
                    <a:pt x="183233" y="30731"/>
                  </a:lnTo>
                  <a:lnTo>
                    <a:pt x="219680" y="16156"/>
                  </a:lnTo>
                  <a:lnTo>
                    <a:pt x="257643" y="6150"/>
                  </a:lnTo>
                  <a:lnTo>
                    <a:pt x="296544" y="866"/>
                  </a:lnTo>
                  <a:lnTo>
                    <a:pt x="320089" y="0"/>
                  </a:lnTo>
                  <a:lnTo>
                    <a:pt x="327947" y="96"/>
                  </a:lnTo>
                  <a:lnTo>
                    <a:pt x="367056" y="3464"/>
                  </a:lnTo>
                  <a:lnTo>
                    <a:pt x="405459" y="11594"/>
                  </a:lnTo>
                  <a:lnTo>
                    <a:pt x="442582" y="24365"/>
                  </a:lnTo>
                  <a:lnTo>
                    <a:pt x="477863" y="41584"/>
                  </a:lnTo>
                  <a:lnTo>
                    <a:pt x="510766" y="62990"/>
                  </a:lnTo>
                  <a:lnTo>
                    <a:pt x="540802" y="88263"/>
                  </a:lnTo>
                  <a:lnTo>
                    <a:pt x="567521" y="117026"/>
                  </a:lnTo>
                  <a:lnTo>
                    <a:pt x="590519" y="148844"/>
                  </a:lnTo>
                  <a:lnTo>
                    <a:pt x="609447" y="183233"/>
                  </a:lnTo>
                  <a:lnTo>
                    <a:pt x="624022" y="219680"/>
                  </a:lnTo>
                  <a:lnTo>
                    <a:pt x="634028" y="257643"/>
                  </a:lnTo>
                  <a:lnTo>
                    <a:pt x="639311" y="296544"/>
                  </a:lnTo>
                  <a:lnTo>
                    <a:pt x="640178" y="320089"/>
                  </a:lnTo>
                  <a:lnTo>
                    <a:pt x="640082" y="327947"/>
                  </a:lnTo>
                  <a:lnTo>
                    <a:pt x="636714" y="367056"/>
                  </a:lnTo>
                  <a:lnTo>
                    <a:pt x="628584" y="405459"/>
                  </a:lnTo>
                  <a:lnTo>
                    <a:pt x="615813" y="442582"/>
                  </a:lnTo>
                  <a:lnTo>
                    <a:pt x="598593" y="477863"/>
                  </a:lnTo>
                  <a:lnTo>
                    <a:pt x="577187" y="510766"/>
                  </a:lnTo>
                  <a:lnTo>
                    <a:pt x="551914" y="540802"/>
                  </a:lnTo>
                  <a:lnTo>
                    <a:pt x="523152" y="567521"/>
                  </a:lnTo>
                  <a:lnTo>
                    <a:pt x="491334" y="590519"/>
                  </a:lnTo>
                  <a:lnTo>
                    <a:pt x="456945" y="609446"/>
                  </a:lnTo>
                  <a:lnTo>
                    <a:pt x="420497" y="624022"/>
                  </a:lnTo>
                  <a:lnTo>
                    <a:pt x="382535" y="634028"/>
                  </a:lnTo>
                  <a:lnTo>
                    <a:pt x="343634" y="639311"/>
                  </a:lnTo>
                  <a:lnTo>
                    <a:pt x="320089" y="640178"/>
                  </a:lnTo>
                  <a:close/>
                </a:path>
              </a:pathLst>
            </a:custGeom>
            <a:solidFill>
              <a:srgbClr val="000000">
                <a:alpha val="3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548217" y="7335306"/>
              <a:ext cx="640715" cy="640715"/>
            </a:xfrm>
            <a:custGeom>
              <a:avLst/>
              <a:gdLst/>
              <a:ahLst/>
              <a:cxnLst/>
              <a:rect l="l" t="t" r="r" b="b"/>
              <a:pathLst>
                <a:path w="640714" h="640715">
                  <a:moveTo>
                    <a:pt x="320089" y="640178"/>
                  </a:moveTo>
                  <a:lnTo>
                    <a:pt x="280904" y="637771"/>
                  </a:lnTo>
                  <a:lnTo>
                    <a:pt x="242313" y="630586"/>
                  </a:lnTo>
                  <a:lnTo>
                    <a:pt x="204892" y="618731"/>
                  </a:lnTo>
                  <a:lnTo>
                    <a:pt x="169200" y="602383"/>
                  </a:lnTo>
                  <a:lnTo>
                    <a:pt x="135777" y="581788"/>
                  </a:lnTo>
                  <a:lnTo>
                    <a:pt x="105130" y="557260"/>
                  </a:lnTo>
                  <a:lnTo>
                    <a:pt x="77716" y="529165"/>
                  </a:lnTo>
                  <a:lnTo>
                    <a:pt x="53944" y="497921"/>
                  </a:lnTo>
                  <a:lnTo>
                    <a:pt x="34176" y="464003"/>
                  </a:lnTo>
                  <a:lnTo>
                    <a:pt x="18710" y="427924"/>
                  </a:lnTo>
                  <a:lnTo>
                    <a:pt x="7777" y="390223"/>
                  </a:lnTo>
                  <a:lnTo>
                    <a:pt x="1541" y="351463"/>
                  </a:lnTo>
                  <a:lnTo>
                    <a:pt x="0" y="320089"/>
                  </a:lnTo>
                  <a:lnTo>
                    <a:pt x="96" y="312231"/>
                  </a:lnTo>
                  <a:lnTo>
                    <a:pt x="3464" y="273122"/>
                  </a:lnTo>
                  <a:lnTo>
                    <a:pt x="11594" y="234719"/>
                  </a:lnTo>
                  <a:lnTo>
                    <a:pt x="24365" y="197596"/>
                  </a:lnTo>
                  <a:lnTo>
                    <a:pt x="41584" y="162315"/>
                  </a:lnTo>
                  <a:lnTo>
                    <a:pt x="62990" y="129412"/>
                  </a:lnTo>
                  <a:lnTo>
                    <a:pt x="88263" y="99376"/>
                  </a:lnTo>
                  <a:lnTo>
                    <a:pt x="117026" y="72656"/>
                  </a:lnTo>
                  <a:lnTo>
                    <a:pt x="148844" y="49659"/>
                  </a:lnTo>
                  <a:lnTo>
                    <a:pt x="183233" y="30731"/>
                  </a:lnTo>
                  <a:lnTo>
                    <a:pt x="219680" y="16156"/>
                  </a:lnTo>
                  <a:lnTo>
                    <a:pt x="257643" y="6150"/>
                  </a:lnTo>
                  <a:lnTo>
                    <a:pt x="296544" y="866"/>
                  </a:lnTo>
                  <a:lnTo>
                    <a:pt x="320089" y="0"/>
                  </a:lnTo>
                  <a:lnTo>
                    <a:pt x="327947" y="96"/>
                  </a:lnTo>
                  <a:lnTo>
                    <a:pt x="367056" y="3464"/>
                  </a:lnTo>
                  <a:lnTo>
                    <a:pt x="405459" y="11594"/>
                  </a:lnTo>
                  <a:lnTo>
                    <a:pt x="442582" y="24365"/>
                  </a:lnTo>
                  <a:lnTo>
                    <a:pt x="477863" y="41584"/>
                  </a:lnTo>
                  <a:lnTo>
                    <a:pt x="510766" y="62990"/>
                  </a:lnTo>
                  <a:lnTo>
                    <a:pt x="540802" y="88263"/>
                  </a:lnTo>
                  <a:lnTo>
                    <a:pt x="567521" y="117026"/>
                  </a:lnTo>
                  <a:lnTo>
                    <a:pt x="590519" y="148844"/>
                  </a:lnTo>
                  <a:lnTo>
                    <a:pt x="609447" y="183233"/>
                  </a:lnTo>
                  <a:lnTo>
                    <a:pt x="624022" y="219680"/>
                  </a:lnTo>
                  <a:lnTo>
                    <a:pt x="634028" y="257643"/>
                  </a:lnTo>
                  <a:lnTo>
                    <a:pt x="639311" y="296544"/>
                  </a:lnTo>
                  <a:lnTo>
                    <a:pt x="640178" y="320089"/>
                  </a:lnTo>
                  <a:lnTo>
                    <a:pt x="640082" y="327947"/>
                  </a:lnTo>
                  <a:lnTo>
                    <a:pt x="636714" y="367056"/>
                  </a:lnTo>
                  <a:lnTo>
                    <a:pt x="628584" y="405459"/>
                  </a:lnTo>
                  <a:lnTo>
                    <a:pt x="615813" y="442582"/>
                  </a:lnTo>
                  <a:lnTo>
                    <a:pt x="598593" y="477863"/>
                  </a:lnTo>
                  <a:lnTo>
                    <a:pt x="577187" y="510766"/>
                  </a:lnTo>
                  <a:lnTo>
                    <a:pt x="551914" y="540802"/>
                  </a:lnTo>
                  <a:lnTo>
                    <a:pt x="523152" y="567521"/>
                  </a:lnTo>
                  <a:lnTo>
                    <a:pt x="491334" y="590519"/>
                  </a:lnTo>
                  <a:lnTo>
                    <a:pt x="456945" y="609447"/>
                  </a:lnTo>
                  <a:lnTo>
                    <a:pt x="420497" y="624022"/>
                  </a:lnTo>
                  <a:lnTo>
                    <a:pt x="382535" y="634028"/>
                  </a:lnTo>
                  <a:lnTo>
                    <a:pt x="343634" y="639311"/>
                  </a:lnTo>
                  <a:lnTo>
                    <a:pt x="320089" y="640178"/>
                  </a:lnTo>
                  <a:close/>
                </a:path>
              </a:pathLst>
            </a:custGeom>
            <a:solidFill>
              <a:srgbClr val="44B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642503" y="7528693"/>
              <a:ext cx="452120" cy="320675"/>
            </a:xfrm>
            <a:custGeom>
              <a:avLst/>
              <a:gdLst/>
              <a:ahLst/>
              <a:cxnLst/>
              <a:rect l="l" t="t" r="r" b="b"/>
              <a:pathLst>
                <a:path w="452120" h="320675">
                  <a:moveTo>
                    <a:pt x="181143" y="320089"/>
                  </a:moveTo>
                  <a:lnTo>
                    <a:pt x="0" y="138958"/>
                  </a:lnTo>
                  <a:lnTo>
                    <a:pt x="49633" y="89324"/>
                  </a:lnTo>
                  <a:lnTo>
                    <a:pt x="181143" y="220835"/>
                  </a:lnTo>
                  <a:lnTo>
                    <a:pt x="401972" y="0"/>
                  </a:lnTo>
                  <a:lnTo>
                    <a:pt x="451606" y="49633"/>
                  </a:lnTo>
                  <a:lnTo>
                    <a:pt x="181143" y="320089"/>
                  </a:lnTo>
                  <a:close/>
                </a:path>
              </a:pathLst>
            </a:custGeom>
            <a:solidFill>
              <a:srgbClr val="000000">
                <a:alpha val="3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642503" y="7495351"/>
              <a:ext cx="452120" cy="320675"/>
            </a:xfrm>
            <a:custGeom>
              <a:avLst/>
              <a:gdLst/>
              <a:ahLst/>
              <a:cxnLst/>
              <a:rect l="l" t="t" r="r" b="b"/>
              <a:pathLst>
                <a:path w="452120" h="320675">
                  <a:moveTo>
                    <a:pt x="181143" y="320089"/>
                  </a:moveTo>
                  <a:lnTo>
                    <a:pt x="0" y="138958"/>
                  </a:lnTo>
                  <a:lnTo>
                    <a:pt x="49633" y="89324"/>
                  </a:lnTo>
                  <a:lnTo>
                    <a:pt x="181143" y="220835"/>
                  </a:lnTo>
                  <a:lnTo>
                    <a:pt x="401972" y="0"/>
                  </a:lnTo>
                  <a:lnTo>
                    <a:pt x="451606" y="49633"/>
                  </a:lnTo>
                  <a:lnTo>
                    <a:pt x="181143" y="3200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1644" y="2648282"/>
              <a:ext cx="3715323" cy="339142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548217" y="5170892"/>
              <a:ext cx="640715" cy="640715"/>
            </a:xfrm>
            <a:custGeom>
              <a:avLst/>
              <a:gdLst/>
              <a:ahLst/>
              <a:cxnLst/>
              <a:rect l="l" t="t" r="r" b="b"/>
              <a:pathLst>
                <a:path w="640714" h="640714">
                  <a:moveTo>
                    <a:pt x="320089" y="640178"/>
                  </a:moveTo>
                  <a:lnTo>
                    <a:pt x="280904" y="637771"/>
                  </a:lnTo>
                  <a:lnTo>
                    <a:pt x="242313" y="630586"/>
                  </a:lnTo>
                  <a:lnTo>
                    <a:pt x="204892" y="618731"/>
                  </a:lnTo>
                  <a:lnTo>
                    <a:pt x="169200" y="602383"/>
                  </a:lnTo>
                  <a:lnTo>
                    <a:pt x="135777" y="581788"/>
                  </a:lnTo>
                  <a:lnTo>
                    <a:pt x="105130" y="557260"/>
                  </a:lnTo>
                  <a:lnTo>
                    <a:pt x="77716" y="529164"/>
                  </a:lnTo>
                  <a:lnTo>
                    <a:pt x="53944" y="497921"/>
                  </a:lnTo>
                  <a:lnTo>
                    <a:pt x="34176" y="464003"/>
                  </a:lnTo>
                  <a:lnTo>
                    <a:pt x="18710" y="427924"/>
                  </a:lnTo>
                  <a:lnTo>
                    <a:pt x="7777" y="390223"/>
                  </a:lnTo>
                  <a:lnTo>
                    <a:pt x="1541" y="351463"/>
                  </a:lnTo>
                  <a:lnTo>
                    <a:pt x="0" y="320089"/>
                  </a:lnTo>
                  <a:lnTo>
                    <a:pt x="96" y="312231"/>
                  </a:lnTo>
                  <a:lnTo>
                    <a:pt x="3464" y="273122"/>
                  </a:lnTo>
                  <a:lnTo>
                    <a:pt x="11594" y="234719"/>
                  </a:lnTo>
                  <a:lnTo>
                    <a:pt x="24365" y="197596"/>
                  </a:lnTo>
                  <a:lnTo>
                    <a:pt x="41584" y="162315"/>
                  </a:lnTo>
                  <a:lnTo>
                    <a:pt x="62990" y="129412"/>
                  </a:lnTo>
                  <a:lnTo>
                    <a:pt x="88263" y="99376"/>
                  </a:lnTo>
                  <a:lnTo>
                    <a:pt x="117026" y="72656"/>
                  </a:lnTo>
                  <a:lnTo>
                    <a:pt x="148844" y="49659"/>
                  </a:lnTo>
                  <a:lnTo>
                    <a:pt x="183233" y="30731"/>
                  </a:lnTo>
                  <a:lnTo>
                    <a:pt x="219680" y="16156"/>
                  </a:lnTo>
                  <a:lnTo>
                    <a:pt x="257643" y="6150"/>
                  </a:lnTo>
                  <a:lnTo>
                    <a:pt x="296544" y="866"/>
                  </a:lnTo>
                  <a:lnTo>
                    <a:pt x="320089" y="0"/>
                  </a:lnTo>
                  <a:lnTo>
                    <a:pt x="327947" y="96"/>
                  </a:lnTo>
                  <a:lnTo>
                    <a:pt x="367056" y="3464"/>
                  </a:lnTo>
                  <a:lnTo>
                    <a:pt x="405459" y="11594"/>
                  </a:lnTo>
                  <a:lnTo>
                    <a:pt x="442582" y="24365"/>
                  </a:lnTo>
                  <a:lnTo>
                    <a:pt x="477863" y="41584"/>
                  </a:lnTo>
                  <a:lnTo>
                    <a:pt x="510766" y="62990"/>
                  </a:lnTo>
                  <a:lnTo>
                    <a:pt x="540802" y="88263"/>
                  </a:lnTo>
                  <a:lnTo>
                    <a:pt x="567521" y="117026"/>
                  </a:lnTo>
                  <a:lnTo>
                    <a:pt x="590519" y="148844"/>
                  </a:lnTo>
                  <a:lnTo>
                    <a:pt x="609447" y="183233"/>
                  </a:lnTo>
                  <a:lnTo>
                    <a:pt x="624022" y="219680"/>
                  </a:lnTo>
                  <a:lnTo>
                    <a:pt x="634028" y="257643"/>
                  </a:lnTo>
                  <a:lnTo>
                    <a:pt x="639311" y="296544"/>
                  </a:lnTo>
                  <a:lnTo>
                    <a:pt x="640178" y="320089"/>
                  </a:lnTo>
                  <a:lnTo>
                    <a:pt x="640082" y="327947"/>
                  </a:lnTo>
                  <a:lnTo>
                    <a:pt x="636714" y="367056"/>
                  </a:lnTo>
                  <a:lnTo>
                    <a:pt x="628584" y="405459"/>
                  </a:lnTo>
                  <a:lnTo>
                    <a:pt x="615813" y="442582"/>
                  </a:lnTo>
                  <a:lnTo>
                    <a:pt x="598593" y="477863"/>
                  </a:lnTo>
                  <a:lnTo>
                    <a:pt x="577187" y="510766"/>
                  </a:lnTo>
                  <a:lnTo>
                    <a:pt x="551914" y="540802"/>
                  </a:lnTo>
                  <a:lnTo>
                    <a:pt x="523152" y="567521"/>
                  </a:lnTo>
                  <a:lnTo>
                    <a:pt x="491334" y="590519"/>
                  </a:lnTo>
                  <a:lnTo>
                    <a:pt x="456945" y="609446"/>
                  </a:lnTo>
                  <a:lnTo>
                    <a:pt x="420497" y="624022"/>
                  </a:lnTo>
                  <a:lnTo>
                    <a:pt x="382535" y="634028"/>
                  </a:lnTo>
                  <a:lnTo>
                    <a:pt x="343634" y="639311"/>
                  </a:lnTo>
                  <a:lnTo>
                    <a:pt x="320089" y="640178"/>
                  </a:lnTo>
                  <a:close/>
                </a:path>
              </a:pathLst>
            </a:custGeom>
            <a:solidFill>
              <a:srgbClr val="000000">
                <a:alpha val="3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548217" y="5144218"/>
              <a:ext cx="640715" cy="640715"/>
            </a:xfrm>
            <a:custGeom>
              <a:avLst/>
              <a:gdLst/>
              <a:ahLst/>
              <a:cxnLst/>
              <a:rect l="l" t="t" r="r" b="b"/>
              <a:pathLst>
                <a:path w="640714" h="640714">
                  <a:moveTo>
                    <a:pt x="320089" y="640178"/>
                  </a:moveTo>
                  <a:lnTo>
                    <a:pt x="280904" y="637771"/>
                  </a:lnTo>
                  <a:lnTo>
                    <a:pt x="242313" y="630586"/>
                  </a:lnTo>
                  <a:lnTo>
                    <a:pt x="204892" y="618731"/>
                  </a:lnTo>
                  <a:lnTo>
                    <a:pt x="169200" y="602383"/>
                  </a:lnTo>
                  <a:lnTo>
                    <a:pt x="135777" y="581788"/>
                  </a:lnTo>
                  <a:lnTo>
                    <a:pt x="105130" y="557260"/>
                  </a:lnTo>
                  <a:lnTo>
                    <a:pt x="77716" y="529165"/>
                  </a:lnTo>
                  <a:lnTo>
                    <a:pt x="53944" y="497921"/>
                  </a:lnTo>
                  <a:lnTo>
                    <a:pt x="34176" y="464003"/>
                  </a:lnTo>
                  <a:lnTo>
                    <a:pt x="18710" y="427924"/>
                  </a:lnTo>
                  <a:lnTo>
                    <a:pt x="7777" y="390223"/>
                  </a:lnTo>
                  <a:lnTo>
                    <a:pt x="1541" y="351463"/>
                  </a:lnTo>
                  <a:lnTo>
                    <a:pt x="0" y="320089"/>
                  </a:lnTo>
                  <a:lnTo>
                    <a:pt x="96" y="312231"/>
                  </a:lnTo>
                  <a:lnTo>
                    <a:pt x="3464" y="273122"/>
                  </a:lnTo>
                  <a:lnTo>
                    <a:pt x="11594" y="234719"/>
                  </a:lnTo>
                  <a:lnTo>
                    <a:pt x="24365" y="197596"/>
                  </a:lnTo>
                  <a:lnTo>
                    <a:pt x="41584" y="162315"/>
                  </a:lnTo>
                  <a:lnTo>
                    <a:pt x="62990" y="129412"/>
                  </a:lnTo>
                  <a:lnTo>
                    <a:pt x="88263" y="99376"/>
                  </a:lnTo>
                  <a:lnTo>
                    <a:pt x="117026" y="72656"/>
                  </a:lnTo>
                  <a:lnTo>
                    <a:pt x="148844" y="49659"/>
                  </a:lnTo>
                  <a:lnTo>
                    <a:pt x="183233" y="30731"/>
                  </a:lnTo>
                  <a:lnTo>
                    <a:pt x="219680" y="16156"/>
                  </a:lnTo>
                  <a:lnTo>
                    <a:pt x="257643" y="6150"/>
                  </a:lnTo>
                  <a:lnTo>
                    <a:pt x="296544" y="866"/>
                  </a:lnTo>
                  <a:lnTo>
                    <a:pt x="320089" y="0"/>
                  </a:lnTo>
                  <a:lnTo>
                    <a:pt x="327947" y="96"/>
                  </a:lnTo>
                  <a:lnTo>
                    <a:pt x="367056" y="3464"/>
                  </a:lnTo>
                  <a:lnTo>
                    <a:pt x="405459" y="11594"/>
                  </a:lnTo>
                  <a:lnTo>
                    <a:pt x="442582" y="24365"/>
                  </a:lnTo>
                  <a:lnTo>
                    <a:pt x="477863" y="41584"/>
                  </a:lnTo>
                  <a:lnTo>
                    <a:pt x="510766" y="62990"/>
                  </a:lnTo>
                  <a:lnTo>
                    <a:pt x="540802" y="88263"/>
                  </a:lnTo>
                  <a:lnTo>
                    <a:pt x="567521" y="117026"/>
                  </a:lnTo>
                  <a:lnTo>
                    <a:pt x="590519" y="148844"/>
                  </a:lnTo>
                  <a:lnTo>
                    <a:pt x="609447" y="183233"/>
                  </a:lnTo>
                  <a:lnTo>
                    <a:pt x="624022" y="219680"/>
                  </a:lnTo>
                  <a:lnTo>
                    <a:pt x="634028" y="257643"/>
                  </a:lnTo>
                  <a:lnTo>
                    <a:pt x="639311" y="296544"/>
                  </a:lnTo>
                  <a:lnTo>
                    <a:pt x="640178" y="320089"/>
                  </a:lnTo>
                  <a:lnTo>
                    <a:pt x="640082" y="327947"/>
                  </a:lnTo>
                  <a:lnTo>
                    <a:pt x="636714" y="367056"/>
                  </a:lnTo>
                  <a:lnTo>
                    <a:pt x="628584" y="405459"/>
                  </a:lnTo>
                  <a:lnTo>
                    <a:pt x="615813" y="442582"/>
                  </a:lnTo>
                  <a:lnTo>
                    <a:pt x="598593" y="477863"/>
                  </a:lnTo>
                  <a:lnTo>
                    <a:pt x="577187" y="510766"/>
                  </a:lnTo>
                  <a:lnTo>
                    <a:pt x="551914" y="540802"/>
                  </a:lnTo>
                  <a:lnTo>
                    <a:pt x="523152" y="567521"/>
                  </a:lnTo>
                  <a:lnTo>
                    <a:pt x="491334" y="590519"/>
                  </a:lnTo>
                  <a:lnTo>
                    <a:pt x="456945" y="609447"/>
                  </a:lnTo>
                  <a:lnTo>
                    <a:pt x="420497" y="624022"/>
                  </a:lnTo>
                  <a:lnTo>
                    <a:pt x="382535" y="634028"/>
                  </a:lnTo>
                  <a:lnTo>
                    <a:pt x="343634" y="639311"/>
                  </a:lnTo>
                  <a:lnTo>
                    <a:pt x="320089" y="640178"/>
                  </a:lnTo>
                  <a:close/>
                </a:path>
              </a:pathLst>
            </a:custGeom>
            <a:solidFill>
              <a:srgbClr val="44B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642503" y="5337605"/>
              <a:ext cx="452120" cy="320675"/>
            </a:xfrm>
            <a:custGeom>
              <a:avLst/>
              <a:gdLst/>
              <a:ahLst/>
              <a:cxnLst/>
              <a:rect l="l" t="t" r="r" b="b"/>
              <a:pathLst>
                <a:path w="452120" h="320675">
                  <a:moveTo>
                    <a:pt x="181143" y="320089"/>
                  </a:moveTo>
                  <a:lnTo>
                    <a:pt x="0" y="138958"/>
                  </a:lnTo>
                  <a:lnTo>
                    <a:pt x="49633" y="89324"/>
                  </a:lnTo>
                  <a:lnTo>
                    <a:pt x="181143" y="220835"/>
                  </a:lnTo>
                  <a:lnTo>
                    <a:pt x="401972" y="0"/>
                  </a:lnTo>
                  <a:lnTo>
                    <a:pt x="451606" y="49633"/>
                  </a:lnTo>
                  <a:lnTo>
                    <a:pt x="181143" y="320089"/>
                  </a:lnTo>
                  <a:close/>
                </a:path>
              </a:pathLst>
            </a:custGeom>
            <a:solidFill>
              <a:srgbClr val="000000">
                <a:alpha val="3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642503" y="5304263"/>
              <a:ext cx="452120" cy="320675"/>
            </a:xfrm>
            <a:custGeom>
              <a:avLst/>
              <a:gdLst/>
              <a:ahLst/>
              <a:cxnLst/>
              <a:rect l="l" t="t" r="r" b="b"/>
              <a:pathLst>
                <a:path w="452120" h="320675">
                  <a:moveTo>
                    <a:pt x="181143" y="320089"/>
                  </a:moveTo>
                  <a:lnTo>
                    <a:pt x="0" y="138958"/>
                  </a:lnTo>
                  <a:lnTo>
                    <a:pt x="49633" y="89324"/>
                  </a:lnTo>
                  <a:lnTo>
                    <a:pt x="181143" y="220835"/>
                  </a:lnTo>
                  <a:lnTo>
                    <a:pt x="401972" y="0"/>
                  </a:lnTo>
                  <a:lnTo>
                    <a:pt x="451606" y="49633"/>
                  </a:lnTo>
                  <a:lnTo>
                    <a:pt x="181143" y="3200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996950" y="7480430"/>
            <a:ext cx="4343400" cy="15356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9600"/>
              </a:lnSpc>
              <a:spcBef>
                <a:spcPts val="95"/>
              </a:spcBef>
            </a:pPr>
            <a:r>
              <a:rPr sz="3000" b="1" dirty="0">
                <a:solidFill>
                  <a:srgbClr val="1B5E42"/>
                </a:solidFill>
                <a:latin typeface="Lucida Sans Unicode"/>
                <a:cs typeface="Lucida Sans Unicode"/>
              </a:rPr>
              <a:t>Отбор в Карелии будет осуществляться в 2026 </a:t>
            </a:r>
            <a:r>
              <a:rPr sz="3000" b="1" dirty="0" err="1" smtClean="0">
                <a:solidFill>
                  <a:srgbClr val="1B5E42"/>
                </a:solidFill>
                <a:latin typeface="Lucida Sans Unicode"/>
                <a:cs typeface="Lucida Sans Unicode"/>
              </a:rPr>
              <a:t>году</a:t>
            </a:r>
            <a:endParaRPr sz="3000" b="1" dirty="0">
              <a:latin typeface="Lucida Sans Unicode"/>
              <a:cs typeface="Lucida Sans Unicode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589145" y="7334038"/>
            <a:ext cx="8035925" cy="4578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00" spc="130" dirty="0">
                <a:latin typeface="Microsoft Sans Serif"/>
                <a:cs typeface="Microsoft Sans Serif"/>
              </a:rPr>
              <a:t>Минимальная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сумма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114" dirty="0">
                <a:latin typeface="Microsoft Sans Serif"/>
                <a:cs typeface="Microsoft Sans Serif"/>
              </a:rPr>
              <a:t>в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50" dirty="0">
                <a:latin typeface="Microsoft Sans Serif"/>
                <a:cs typeface="Microsoft Sans Serif"/>
              </a:rPr>
              <a:t>размере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3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70" dirty="0">
                <a:latin typeface="Microsoft Sans Serif"/>
                <a:cs typeface="Microsoft Sans Serif"/>
              </a:rPr>
              <a:t>млн.рублей</a:t>
            </a:r>
            <a:endParaRPr sz="2800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65" dirty="0"/>
              <a:t>Только</a:t>
            </a:r>
            <a:r>
              <a:rPr spc="-5" dirty="0"/>
              <a:t> </a:t>
            </a:r>
            <a:r>
              <a:rPr spc="105" dirty="0"/>
              <a:t>участники</a:t>
            </a:r>
            <a:r>
              <a:rPr spc="-5" dirty="0"/>
              <a:t> </a:t>
            </a:r>
            <a:r>
              <a:rPr spc="-25" dirty="0"/>
              <a:t>СВО</a:t>
            </a:r>
          </a:p>
          <a:p>
            <a:pPr>
              <a:lnSpc>
                <a:spcPct val="100000"/>
              </a:lnSpc>
              <a:spcBef>
                <a:spcPts val="445"/>
              </a:spcBef>
            </a:pPr>
            <a:endParaRPr spc="-25" dirty="0"/>
          </a:p>
          <a:p>
            <a:pPr marL="12700">
              <a:lnSpc>
                <a:spcPct val="100000"/>
              </a:lnSpc>
            </a:pPr>
            <a:r>
              <a:rPr dirty="0"/>
              <a:t>Срок</a:t>
            </a:r>
            <a:r>
              <a:rPr spc="100" dirty="0"/>
              <a:t> </a:t>
            </a:r>
            <a:r>
              <a:rPr spc="105" dirty="0"/>
              <a:t>использования </a:t>
            </a:r>
            <a:r>
              <a:rPr spc="85" dirty="0"/>
              <a:t>гранта</a:t>
            </a:r>
            <a:r>
              <a:rPr spc="100" dirty="0"/>
              <a:t> </a:t>
            </a:r>
            <a:r>
              <a:rPr dirty="0"/>
              <a:t>18</a:t>
            </a:r>
            <a:r>
              <a:rPr spc="105" dirty="0"/>
              <a:t> </a:t>
            </a:r>
            <a:r>
              <a:rPr dirty="0"/>
              <a:t>месяцев,</a:t>
            </a:r>
            <a:r>
              <a:rPr spc="100" dirty="0"/>
              <a:t> </a:t>
            </a:r>
            <a:r>
              <a:rPr spc="160" dirty="0"/>
              <a:t>но</a:t>
            </a:r>
          </a:p>
          <a:p>
            <a:pPr>
              <a:lnSpc>
                <a:spcPct val="100000"/>
              </a:lnSpc>
              <a:spcBef>
                <a:spcPts val="2235"/>
              </a:spcBef>
            </a:pPr>
            <a:endParaRPr spc="160" dirty="0"/>
          </a:p>
          <a:p>
            <a:pPr marL="31750" marR="5080">
              <a:lnSpc>
                <a:spcPct val="109700"/>
              </a:lnSpc>
              <a:spcBef>
                <a:spcPts val="5"/>
              </a:spcBef>
            </a:pPr>
            <a:r>
              <a:rPr sz="2450" spc="100" dirty="0"/>
              <a:t>в</a:t>
            </a:r>
            <a:r>
              <a:rPr sz="2450" spc="55" dirty="0"/>
              <a:t> </a:t>
            </a:r>
            <a:r>
              <a:rPr sz="2450" dirty="0"/>
              <a:t>субъектах</a:t>
            </a:r>
            <a:r>
              <a:rPr sz="2450" spc="55" dirty="0"/>
              <a:t> </a:t>
            </a:r>
            <a:r>
              <a:rPr sz="2450" spc="50" dirty="0"/>
              <a:t>Российской</a:t>
            </a:r>
            <a:r>
              <a:rPr sz="2450" spc="55" dirty="0"/>
              <a:t> </a:t>
            </a:r>
            <a:r>
              <a:rPr sz="2450" spc="45" dirty="0"/>
              <a:t>Федерации,</a:t>
            </a:r>
            <a:r>
              <a:rPr sz="2450" spc="55" dirty="0"/>
              <a:t> </a:t>
            </a:r>
            <a:r>
              <a:rPr sz="2450" spc="80" dirty="0"/>
              <a:t>пострадавших</a:t>
            </a:r>
            <a:r>
              <a:rPr sz="2450" spc="55" dirty="0"/>
              <a:t> </a:t>
            </a:r>
            <a:r>
              <a:rPr sz="2450" spc="100" dirty="0"/>
              <a:t>в</a:t>
            </a:r>
            <a:r>
              <a:rPr sz="2450" spc="55" dirty="0"/>
              <a:t> </a:t>
            </a:r>
            <a:r>
              <a:rPr sz="2450" spc="-10" dirty="0"/>
              <a:t>результате </a:t>
            </a:r>
            <a:r>
              <a:rPr sz="2450" spc="55" dirty="0"/>
              <a:t>обстрелов</a:t>
            </a:r>
            <a:r>
              <a:rPr sz="2450" spc="20" dirty="0"/>
              <a:t> </a:t>
            </a:r>
            <a:r>
              <a:rPr sz="2450" dirty="0"/>
              <a:t>со</a:t>
            </a:r>
            <a:r>
              <a:rPr sz="2450" spc="20" dirty="0"/>
              <a:t> </a:t>
            </a:r>
            <a:r>
              <a:rPr sz="2450" spc="95" dirty="0"/>
              <a:t>стороны</a:t>
            </a:r>
            <a:r>
              <a:rPr sz="2450" spc="20" dirty="0"/>
              <a:t> </a:t>
            </a:r>
            <a:r>
              <a:rPr sz="2450" spc="105" dirty="0"/>
              <a:t>вооруженных</a:t>
            </a:r>
            <a:r>
              <a:rPr sz="2450" spc="20" dirty="0"/>
              <a:t> </a:t>
            </a:r>
            <a:r>
              <a:rPr sz="2450" spc="95" dirty="0"/>
              <a:t>формирований</a:t>
            </a:r>
            <a:r>
              <a:rPr sz="2450" spc="20" dirty="0"/>
              <a:t> </a:t>
            </a:r>
            <a:r>
              <a:rPr sz="2450" spc="85" dirty="0"/>
              <a:t>Украины </a:t>
            </a:r>
            <a:r>
              <a:rPr sz="2450" dirty="0"/>
              <a:t>составляет</a:t>
            </a:r>
            <a:r>
              <a:rPr sz="2450" spc="80" dirty="0"/>
              <a:t> </a:t>
            </a:r>
            <a:r>
              <a:rPr sz="2450" spc="105" dirty="0"/>
              <a:t>не</a:t>
            </a:r>
            <a:r>
              <a:rPr sz="2450" spc="95" dirty="0"/>
              <a:t> </a:t>
            </a:r>
            <a:r>
              <a:rPr sz="2450" dirty="0"/>
              <a:t>более</a:t>
            </a:r>
            <a:r>
              <a:rPr sz="2450" spc="100" dirty="0"/>
              <a:t> </a:t>
            </a:r>
            <a:r>
              <a:rPr sz="2450" dirty="0"/>
              <a:t>30</a:t>
            </a:r>
            <a:r>
              <a:rPr sz="2450" spc="95" dirty="0"/>
              <a:t> </a:t>
            </a:r>
            <a:r>
              <a:rPr sz="2450" dirty="0"/>
              <a:t>месяцев</a:t>
            </a:r>
            <a:r>
              <a:rPr sz="2450" spc="95" dirty="0"/>
              <a:t> </a:t>
            </a:r>
            <a:r>
              <a:rPr sz="2450" dirty="0"/>
              <a:t>со</a:t>
            </a:r>
            <a:r>
              <a:rPr sz="2450" spc="95" dirty="0"/>
              <a:t> </a:t>
            </a:r>
            <a:r>
              <a:rPr sz="2450" spc="70" dirty="0"/>
              <a:t>дня</a:t>
            </a:r>
            <a:r>
              <a:rPr sz="2450" spc="95" dirty="0"/>
              <a:t> </a:t>
            </a:r>
            <a:r>
              <a:rPr sz="2450" spc="80" dirty="0"/>
              <a:t>его</a:t>
            </a:r>
            <a:r>
              <a:rPr sz="2450" spc="95" dirty="0"/>
              <a:t> </a:t>
            </a:r>
            <a:r>
              <a:rPr sz="2450" spc="85" dirty="0"/>
              <a:t>получения</a:t>
            </a:r>
            <a:endParaRPr sz="2450"/>
          </a:p>
        </p:txBody>
      </p:sp>
      <p:sp>
        <p:nvSpPr>
          <p:cNvPr id="33" name="object 33"/>
          <p:cNvSpPr/>
          <p:nvPr/>
        </p:nvSpPr>
        <p:spPr>
          <a:xfrm>
            <a:off x="8039684" y="1780691"/>
            <a:ext cx="7809230" cy="3491865"/>
          </a:xfrm>
          <a:custGeom>
            <a:avLst/>
            <a:gdLst/>
            <a:ahLst/>
            <a:cxnLst/>
            <a:rect l="l" t="t" r="r" b="b"/>
            <a:pathLst>
              <a:path w="7809230" h="3491865">
                <a:moveTo>
                  <a:pt x="1454988" y="54952"/>
                </a:moveTo>
                <a:lnTo>
                  <a:pt x="1451317" y="53759"/>
                </a:lnTo>
                <a:lnTo>
                  <a:pt x="1442059" y="50584"/>
                </a:lnTo>
                <a:lnTo>
                  <a:pt x="1418958" y="43446"/>
                </a:lnTo>
                <a:lnTo>
                  <a:pt x="1336725" y="23177"/>
                </a:lnTo>
                <a:lnTo>
                  <a:pt x="1280312" y="13004"/>
                </a:lnTo>
                <a:lnTo>
                  <a:pt x="1215529" y="4787"/>
                </a:lnTo>
                <a:lnTo>
                  <a:pt x="1203629" y="4000"/>
                </a:lnTo>
                <a:lnTo>
                  <a:pt x="1183728" y="2679"/>
                </a:lnTo>
                <a:lnTo>
                  <a:pt x="1183728" y="65252"/>
                </a:lnTo>
                <a:lnTo>
                  <a:pt x="1167091" y="68884"/>
                </a:lnTo>
                <a:lnTo>
                  <a:pt x="1150556" y="72377"/>
                </a:lnTo>
                <a:lnTo>
                  <a:pt x="1133779" y="76466"/>
                </a:lnTo>
                <a:lnTo>
                  <a:pt x="1083805" y="94627"/>
                </a:lnTo>
                <a:lnTo>
                  <a:pt x="1017231" y="127101"/>
                </a:lnTo>
                <a:lnTo>
                  <a:pt x="983538" y="147193"/>
                </a:lnTo>
                <a:lnTo>
                  <a:pt x="949769" y="170065"/>
                </a:lnTo>
                <a:lnTo>
                  <a:pt x="916051" y="195846"/>
                </a:lnTo>
                <a:lnTo>
                  <a:pt x="882548" y="224713"/>
                </a:lnTo>
                <a:lnTo>
                  <a:pt x="849388" y="256806"/>
                </a:lnTo>
                <a:lnTo>
                  <a:pt x="816711" y="292265"/>
                </a:lnTo>
                <a:lnTo>
                  <a:pt x="784669" y="331254"/>
                </a:lnTo>
                <a:lnTo>
                  <a:pt x="753389" y="373926"/>
                </a:lnTo>
                <a:lnTo>
                  <a:pt x="723023" y="420408"/>
                </a:lnTo>
                <a:lnTo>
                  <a:pt x="693712" y="470890"/>
                </a:lnTo>
                <a:lnTo>
                  <a:pt x="665607" y="525487"/>
                </a:lnTo>
                <a:lnTo>
                  <a:pt x="638822" y="584377"/>
                </a:lnTo>
                <a:lnTo>
                  <a:pt x="613524" y="647687"/>
                </a:lnTo>
                <a:lnTo>
                  <a:pt x="589838" y="715581"/>
                </a:lnTo>
                <a:lnTo>
                  <a:pt x="580301" y="744956"/>
                </a:lnTo>
                <a:lnTo>
                  <a:pt x="826300" y="824890"/>
                </a:lnTo>
                <a:lnTo>
                  <a:pt x="306832" y="1186840"/>
                </a:lnTo>
                <a:lnTo>
                  <a:pt x="99326" y="588683"/>
                </a:lnTo>
                <a:lnTo>
                  <a:pt x="345313" y="668604"/>
                </a:lnTo>
                <a:lnTo>
                  <a:pt x="354863" y="639241"/>
                </a:lnTo>
                <a:lnTo>
                  <a:pt x="377278" y="575906"/>
                </a:lnTo>
                <a:lnTo>
                  <a:pt x="401726" y="517245"/>
                </a:lnTo>
                <a:lnTo>
                  <a:pt x="428078" y="463054"/>
                </a:lnTo>
                <a:lnTo>
                  <a:pt x="456184" y="413181"/>
                </a:lnTo>
                <a:lnTo>
                  <a:pt x="485902" y="367461"/>
                </a:lnTo>
                <a:lnTo>
                  <a:pt x="517093" y="325716"/>
                </a:lnTo>
                <a:lnTo>
                  <a:pt x="549630" y="287782"/>
                </a:lnTo>
                <a:lnTo>
                  <a:pt x="583349" y="253492"/>
                </a:lnTo>
                <a:lnTo>
                  <a:pt x="618134" y="222669"/>
                </a:lnTo>
                <a:lnTo>
                  <a:pt x="653821" y="195148"/>
                </a:lnTo>
                <a:lnTo>
                  <a:pt x="690295" y="170764"/>
                </a:lnTo>
                <a:lnTo>
                  <a:pt x="727392" y="149339"/>
                </a:lnTo>
                <a:lnTo>
                  <a:pt x="764984" y="130721"/>
                </a:lnTo>
                <a:lnTo>
                  <a:pt x="802919" y="114719"/>
                </a:lnTo>
                <a:lnTo>
                  <a:pt x="841070" y="101180"/>
                </a:lnTo>
                <a:lnTo>
                  <a:pt x="879297" y="89928"/>
                </a:lnTo>
                <a:lnTo>
                  <a:pt x="917460" y="80797"/>
                </a:lnTo>
                <a:lnTo>
                  <a:pt x="955395" y="73621"/>
                </a:lnTo>
                <a:lnTo>
                  <a:pt x="1043482" y="63576"/>
                </a:lnTo>
                <a:lnTo>
                  <a:pt x="1091984" y="61874"/>
                </a:lnTo>
                <a:lnTo>
                  <a:pt x="1138694" y="62598"/>
                </a:lnTo>
                <a:lnTo>
                  <a:pt x="1183728" y="65252"/>
                </a:lnTo>
                <a:lnTo>
                  <a:pt x="1183728" y="2679"/>
                </a:lnTo>
                <a:lnTo>
                  <a:pt x="1143736" y="0"/>
                </a:lnTo>
                <a:lnTo>
                  <a:pt x="1066304" y="127"/>
                </a:lnTo>
                <a:lnTo>
                  <a:pt x="984491" y="6654"/>
                </a:lnTo>
                <a:lnTo>
                  <a:pt x="909408" y="19227"/>
                </a:lnTo>
                <a:lnTo>
                  <a:pt x="871321" y="28346"/>
                </a:lnTo>
                <a:lnTo>
                  <a:pt x="833069" y="39497"/>
                </a:lnTo>
                <a:lnTo>
                  <a:pt x="794791" y="52819"/>
                </a:lnTo>
                <a:lnTo>
                  <a:pt x="756627" y="68402"/>
                </a:lnTo>
                <a:lnTo>
                  <a:pt x="718705" y="86385"/>
                </a:lnTo>
                <a:lnTo>
                  <a:pt x="681151" y="106883"/>
                </a:lnTo>
                <a:lnTo>
                  <a:pt x="644105" y="130009"/>
                </a:lnTo>
                <a:lnTo>
                  <a:pt x="607695" y="155867"/>
                </a:lnTo>
                <a:lnTo>
                  <a:pt x="572046" y="184594"/>
                </a:lnTo>
                <a:lnTo>
                  <a:pt x="537286" y="216306"/>
                </a:lnTo>
                <a:lnTo>
                  <a:pt x="503580" y="251117"/>
                </a:lnTo>
                <a:lnTo>
                  <a:pt x="471017" y="289140"/>
                </a:lnTo>
                <a:lnTo>
                  <a:pt x="439762" y="330492"/>
                </a:lnTo>
                <a:lnTo>
                  <a:pt x="409930" y="375297"/>
                </a:lnTo>
                <a:lnTo>
                  <a:pt x="381647" y="423672"/>
                </a:lnTo>
                <a:lnTo>
                  <a:pt x="355066" y="475729"/>
                </a:lnTo>
                <a:lnTo>
                  <a:pt x="330301" y="531583"/>
                </a:lnTo>
                <a:lnTo>
                  <a:pt x="307492" y="591375"/>
                </a:lnTo>
                <a:lnTo>
                  <a:pt x="118414" y="529932"/>
                </a:lnTo>
                <a:lnTo>
                  <a:pt x="0" y="491464"/>
                </a:lnTo>
                <a:lnTo>
                  <a:pt x="275209" y="1284147"/>
                </a:lnTo>
                <a:lnTo>
                  <a:pt x="963790" y="804621"/>
                </a:lnTo>
                <a:lnTo>
                  <a:pt x="845388" y="766140"/>
                </a:lnTo>
                <a:lnTo>
                  <a:pt x="660882" y="706196"/>
                </a:lnTo>
                <a:lnTo>
                  <a:pt x="685114" y="641146"/>
                </a:lnTo>
                <a:lnTo>
                  <a:pt x="710730" y="580898"/>
                </a:lnTo>
                <a:lnTo>
                  <a:pt x="737590" y="525259"/>
                </a:lnTo>
                <a:lnTo>
                  <a:pt x="765581" y="474065"/>
                </a:lnTo>
                <a:lnTo>
                  <a:pt x="794550" y="427126"/>
                </a:lnTo>
                <a:lnTo>
                  <a:pt x="824344" y="384263"/>
                </a:lnTo>
                <a:lnTo>
                  <a:pt x="854849" y="345313"/>
                </a:lnTo>
                <a:lnTo>
                  <a:pt x="885901" y="310070"/>
                </a:lnTo>
                <a:lnTo>
                  <a:pt x="917384" y="278384"/>
                </a:lnTo>
                <a:lnTo>
                  <a:pt x="949147" y="250050"/>
                </a:lnTo>
                <a:lnTo>
                  <a:pt x="981062" y="224904"/>
                </a:lnTo>
                <a:lnTo>
                  <a:pt x="1012977" y="202768"/>
                </a:lnTo>
                <a:lnTo>
                  <a:pt x="1076261" y="166789"/>
                </a:lnTo>
                <a:lnTo>
                  <a:pt x="1137907" y="140677"/>
                </a:lnTo>
                <a:lnTo>
                  <a:pt x="1254683" y="111429"/>
                </a:lnTo>
                <a:lnTo>
                  <a:pt x="1349641" y="105041"/>
                </a:lnTo>
                <a:lnTo>
                  <a:pt x="1413471" y="109804"/>
                </a:lnTo>
                <a:lnTo>
                  <a:pt x="1436814" y="113995"/>
                </a:lnTo>
                <a:lnTo>
                  <a:pt x="1454988" y="54952"/>
                </a:lnTo>
                <a:close/>
              </a:path>
              <a:path w="7809230" h="3491865">
                <a:moveTo>
                  <a:pt x="7808874" y="2758656"/>
                </a:moveTo>
                <a:lnTo>
                  <a:pt x="7807693" y="2751975"/>
                </a:lnTo>
                <a:lnTo>
                  <a:pt x="7805217" y="2745676"/>
                </a:lnTo>
                <a:lnTo>
                  <a:pt x="7801775" y="2740164"/>
                </a:lnTo>
                <a:lnTo>
                  <a:pt x="7792288" y="2732100"/>
                </a:lnTo>
                <a:lnTo>
                  <a:pt x="7792161" y="2731909"/>
                </a:lnTo>
                <a:lnTo>
                  <a:pt x="7780566" y="2727820"/>
                </a:lnTo>
                <a:lnTo>
                  <a:pt x="7768463" y="2728049"/>
                </a:lnTo>
                <a:lnTo>
                  <a:pt x="7756868" y="2732709"/>
                </a:lnTo>
                <a:lnTo>
                  <a:pt x="7732522" y="2747924"/>
                </a:lnTo>
                <a:lnTo>
                  <a:pt x="7732522" y="2828163"/>
                </a:lnTo>
                <a:lnTo>
                  <a:pt x="7659548" y="3411613"/>
                </a:lnTo>
                <a:lnTo>
                  <a:pt x="7103161" y="3221431"/>
                </a:lnTo>
                <a:lnTo>
                  <a:pt x="7242022" y="3134664"/>
                </a:lnTo>
                <a:lnTo>
                  <a:pt x="7273569" y="3114941"/>
                </a:lnTo>
                <a:lnTo>
                  <a:pt x="7283361" y="3105670"/>
                </a:lnTo>
                <a:lnTo>
                  <a:pt x="7288670" y="3093745"/>
                </a:lnTo>
                <a:lnTo>
                  <a:pt x="7289127" y="3080702"/>
                </a:lnTo>
                <a:lnTo>
                  <a:pt x="7284402" y="3068066"/>
                </a:lnTo>
                <a:lnTo>
                  <a:pt x="7244601" y="3007042"/>
                </a:lnTo>
                <a:lnTo>
                  <a:pt x="7204735" y="2951010"/>
                </a:lnTo>
                <a:lnTo>
                  <a:pt x="7164883" y="2899791"/>
                </a:lnTo>
                <a:lnTo>
                  <a:pt x="7125132" y="2853169"/>
                </a:lnTo>
                <a:lnTo>
                  <a:pt x="7085558" y="2810967"/>
                </a:lnTo>
                <a:lnTo>
                  <a:pt x="7046265" y="2772994"/>
                </a:lnTo>
                <a:lnTo>
                  <a:pt x="7007314" y="2739047"/>
                </a:lnTo>
                <a:lnTo>
                  <a:pt x="6968807" y="2708935"/>
                </a:lnTo>
                <a:lnTo>
                  <a:pt x="6930809" y="2682456"/>
                </a:lnTo>
                <a:lnTo>
                  <a:pt x="6893433" y="2659430"/>
                </a:lnTo>
                <a:lnTo>
                  <a:pt x="6856730" y="2639669"/>
                </a:lnTo>
                <a:lnTo>
                  <a:pt x="6820814" y="2622956"/>
                </a:lnTo>
                <a:lnTo>
                  <a:pt x="6751637" y="2597937"/>
                </a:lnTo>
                <a:lnTo>
                  <a:pt x="6686575" y="2582837"/>
                </a:lnTo>
                <a:lnTo>
                  <a:pt x="6680263" y="2581757"/>
                </a:lnTo>
                <a:lnTo>
                  <a:pt x="6675387" y="2581986"/>
                </a:lnTo>
                <a:lnTo>
                  <a:pt x="6669214" y="2581135"/>
                </a:lnTo>
                <a:lnTo>
                  <a:pt x="6743738" y="2564231"/>
                </a:lnTo>
                <a:lnTo>
                  <a:pt x="6783476" y="2557742"/>
                </a:lnTo>
                <a:lnTo>
                  <a:pt x="6824624" y="2552979"/>
                </a:lnTo>
                <a:lnTo>
                  <a:pt x="6863715" y="2550350"/>
                </a:lnTo>
                <a:lnTo>
                  <a:pt x="6903618" y="2549575"/>
                </a:lnTo>
                <a:lnTo>
                  <a:pt x="6944207" y="2550896"/>
                </a:lnTo>
                <a:lnTo>
                  <a:pt x="6985368" y="2554567"/>
                </a:lnTo>
                <a:lnTo>
                  <a:pt x="7026961" y="2560815"/>
                </a:lnTo>
                <a:lnTo>
                  <a:pt x="7068871" y="2569883"/>
                </a:lnTo>
                <a:lnTo>
                  <a:pt x="7110971" y="2581999"/>
                </a:lnTo>
                <a:lnTo>
                  <a:pt x="7153135" y="2597416"/>
                </a:lnTo>
                <a:lnTo>
                  <a:pt x="7195248" y="2616365"/>
                </a:lnTo>
                <a:lnTo>
                  <a:pt x="7237184" y="2639098"/>
                </a:lnTo>
                <a:lnTo>
                  <a:pt x="7278814" y="2665831"/>
                </a:lnTo>
                <a:lnTo>
                  <a:pt x="7320013" y="2696807"/>
                </a:lnTo>
                <a:lnTo>
                  <a:pt x="7360653" y="2732278"/>
                </a:lnTo>
                <a:lnTo>
                  <a:pt x="7400620" y="2772486"/>
                </a:lnTo>
                <a:lnTo>
                  <a:pt x="7439787" y="2817647"/>
                </a:lnTo>
                <a:lnTo>
                  <a:pt x="7478027" y="2868015"/>
                </a:lnTo>
                <a:lnTo>
                  <a:pt x="7515225" y="2923832"/>
                </a:lnTo>
                <a:lnTo>
                  <a:pt x="7524509" y="2933623"/>
                </a:lnTo>
                <a:lnTo>
                  <a:pt x="7536434" y="2938919"/>
                </a:lnTo>
                <a:lnTo>
                  <a:pt x="7549477" y="2939389"/>
                </a:lnTo>
                <a:lnTo>
                  <a:pt x="7562101" y="2934652"/>
                </a:lnTo>
                <a:lnTo>
                  <a:pt x="7732522" y="2828163"/>
                </a:lnTo>
                <a:lnTo>
                  <a:pt x="7732522" y="2747924"/>
                </a:lnTo>
                <a:lnTo>
                  <a:pt x="7553096" y="2860040"/>
                </a:lnTo>
                <a:lnTo>
                  <a:pt x="7516190" y="2808084"/>
                </a:lnTo>
                <a:lnTo>
                  <a:pt x="7478115" y="2760713"/>
                </a:lnTo>
                <a:lnTo>
                  <a:pt x="7438999" y="2717749"/>
                </a:lnTo>
                <a:lnTo>
                  <a:pt x="7398994" y="2679027"/>
                </a:lnTo>
                <a:lnTo>
                  <a:pt x="7358215" y="2644356"/>
                </a:lnTo>
                <a:lnTo>
                  <a:pt x="7316787" y="2613596"/>
                </a:lnTo>
                <a:lnTo>
                  <a:pt x="7274865" y="2586545"/>
                </a:lnTo>
                <a:lnTo>
                  <a:pt x="7232561" y="2563063"/>
                </a:lnTo>
                <a:lnTo>
                  <a:pt x="7190016" y="2542946"/>
                </a:lnTo>
                <a:lnTo>
                  <a:pt x="7147344" y="2526042"/>
                </a:lnTo>
                <a:lnTo>
                  <a:pt x="7104710" y="2512187"/>
                </a:lnTo>
                <a:lnTo>
                  <a:pt x="7062216" y="2501188"/>
                </a:lnTo>
                <a:lnTo>
                  <a:pt x="7020001" y="2492883"/>
                </a:lnTo>
                <a:lnTo>
                  <a:pt x="6978193" y="2487104"/>
                </a:lnTo>
                <a:lnTo>
                  <a:pt x="6936943" y="2483688"/>
                </a:lnTo>
                <a:lnTo>
                  <a:pt x="6896367" y="2482443"/>
                </a:lnTo>
                <a:lnTo>
                  <a:pt x="6856590" y="2483205"/>
                </a:lnTo>
                <a:lnTo>
                  <a:pt x="6817766" y="2485809"/>
                </a:lnTo>
                <a:lnTo>
                  <a:pt x="6742392" y="2495664"/>
                </a:lnTo>
                <a:lnTo>
                  <a:pt x="6672262" y="2510205"/>
                </a:lnTo>
                <a:lnTo>
                  <a:pt x="6608280" y="2527897"/>
                </a:lnTo>
                <a:lnTo>
                  <a:pt x="6551358" y="2547213"/>
                </a:lnTo>
                <a:lnTo>
                  <a:pt x="6502400" y="2566632"/>
                </a:lnTo>
                <a:lnTo>
                  <a:pt x="6462319" y="2584640"/>
                </a:lnTo>
                <a:lnTo>
                  <a:pt x="6412179" y="2610472"/>
                </a:lnTo>
                <a:lnTo>
                  <a:pt x="6385103" y="2637942"/>
                </a:lnTo>
                <a:lnTo>
                  <a:pt x="6384226" y="2650960"/>
                </a:lnTo>
                <a:lnTo>
                  <a:pt x="6388582" y="2663723"/>
                </a:lnTo>
                <a:lnTo>
                  <a:pt x="6435128" y="2676017"/>
                </a:lnTo>
                <a:lnTo>
                  <a:pt x="6436931" y="2674886"/>
                </a:lnTo>
                <a:lnTo>
                  <a:pt x="6448971" y="2669362"/>
                </a:lnTo>
                <a:lnTo>
                  <a:pt x="6449276" y="2669248"/>
                </a:lnTo>
                <a:lnTo>
                  <a:pt x="6480581" y="2658351"/>
                </a:lnTo>
                <a:lnTo>
                  <a:pt x="6530035" y="2647607"/>
                </a:lnTo>
                <a:lnTo>
                  <a:pt x="6595656" y="2642832"/>
                </a:lnTo>
                <a:lnTo>
                  <a:pt x="6675742" y="2649778"/>
                </a:lnTo>
                <a:lnTo>
                  <a:pt x="6718033" y="2659265"/>
                </a:lnTo>
                <a:lnTo>
                  <a:pt x="6773291" y="2677109"/>
                </a:lnTo>
                <a:lnTo>
                  <a:pt x="6808381" y="2692184"/>
                </a:lnTo>
                <a:lnTo>
                  <a:pt x="6844589" y="2710700"/>
                </a:lnTo>
                <a:lnTo>
                  <a:pt x="6881838" y="2732925"/>
                </a:lnTo>
                <a:lnTo>
                  <a:pt x="6920027" y="2759138"/>
                </a:lnTo>
                <a:lnTo>
                  <a:pt x="6959066" y="2789593"/>
                </a:lnTo>
                <a:lnTo>
                  <a:pt x="6998868" y="2824581"/>
                </a:lnTo>
                <a:lnTo>
                  <a:pt x="7039330" y="2864370"/>
                </a:lnTo>
                <a:lnTo>
                  <a:pt x="7080364" y="2909227"/>
                </a:lnTo>
                <a:lnTo>
                  <a:pt x="7121880" y="2959430"/>
                </a:lnTo>
                <a:lnTo>
                  <a:pt x="7163778" y="3015246"/>
                </a:lnTo>
                <a:lnTo>
                  <a:pt x="7205954" y="3076956"/>
                </a:lnTo>
                <a:lnTo>
                  <a:pt x="7006691" y="3201479"/>
                </a:lnTo>
                <a:lnTo>
                  <a:pt x="6999364" y="3207639"/>
                </a:lnTo>
                <a:lnTo>
                  <a:pt x="6994106" y="3215475"/>
                </a:lnTo>
                <a:lnTo>
                  <a:pt x="6991185" y="3224453"/>
                </a:lnTo>
                <a:lnTo>
                  <a:pt x="6990867" y="3234080"/>
                </a:lnTo>
                <a:lnTo>
                  <a:pt x="6993255" y="3243415"/>
                </a:lnTo>
                <a:lnTo>
                  <a:pt x="7160196" y="3312706"/>
                </a:lnTo>
                <a:lnTo>
                  <a:pt x="7677010" y="3489706"/>
                </a:lnTo>
                <a:lnTo>
                  <a:pt x="7684490" y="3491420"/>
                </a:lnTo>
                <a:lnTo>
                  <a:pt x="7692047" y="3491420"/>
                </a:lnTo>
                <a:lnTo>
                  <a:pt x="7722095" y="3461537"/>
                </a:lnTo>
                <a:lnTo>
                  <a:pt x="7789558" y="2919438"/>
                </a:lnTo>
                <a:lnTo>
                  <a:pt x="7808709" y="2765514"/>
                </a:lnTo>
                <a:lnTo>
                  <a:pt x="7808874" y="2758656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4" name="object 34"/>
          <p:cNvGrpSpPr/>
          <p:nvPr/>
        </p:nvGrpSpPr>
        <p:grpSpPr>
          <a:xfrm>
            <a:off x="5557743" y="8297480"/>
            <a:ext cx="640715" cy="667385"/>
            <a:chOff x="5557743" y="8297480"/>
            <a:chExt cx="640715" cy="667385"/>
          </a:xfrm>
        </p:grpSpPr>
        <p:sp>
          <p:nvSpPr>
            <p:cNvPr id="35" name="object 35"/>
            <p:cNvSpPr/>
            <p:nvPr/>
          </p:nvSpPr>
          <p:spPr>
            <a:xfrm>
              <a:off x="5557743" y="8324154"/>
              <a:ext cx="640715" cy="640715"/>
            </a:xfrm>
            <a:custGeom>
              <a:avLst/>
              <a:gdLst/>
              <a:ahLst/>
              <a:cxnLst/>
              <a:rect l="l" t="t" r="r" b="b"/>
              <a:pathLst>
                <a:path w="640714" h="640715">
                  <a:moveTo>
                    <a:pt x="320089" y="640178"/>
                  </a:moveTo>
                  <a:lnTo>
                    <a:pt x="280904" y="637771"/>
                  </a:lnTo>
                  <a:lnTo>
                    <a:pt x="242313" y="630586"/>
                  </a:lnTo>
                  <a:lnTo>
                    <a:pt x="204892" y="618731"/>
                  </a:lnTo>
                  <a:lnTo>
                    <a:pt x="169200" y="602383"/>
                  </a:lnTo>
                  <a:lnTo>
                    <a:pt x="135777" y="581788"/>
                  </a:lnTo>
                  <a:lnTo>
                    <a:pt x="105130" y="557260"/>
                  </a:lnTo>
                  <a:lnTo>
                    <a:pt x="77716" y="529164"/>
                  </a:lnTo>
                  <a:lnTo>
                    <a:pt x="53944" y="497921"/>
                  </a:lnTo>
                  <a:lnTo>
                    <a:pt x="34176" y="464003"/>
                  </a:lnTo>
                  <a:lnTo>
                    <a:pt x="18710" y="427924"/>
                  </a:lnTo>
                  <a:lnTo>
                    <a:pt x="7777" y="390223"/>
                  </a:lnTo>
                  <a:lnTo>
                    <a:pt x="1541" y="351463"/>
                  </a:lnTo>
                  <a:lnTo>
                    <a:pt x="0" y="320089"/>
                  </a:lnTo>
                  <a:lnTo>
                    <a:pt x="96" y="312231"/>
                  </a:lnTo>
                  <a:lnTo>
                    <a:pt x="3464" y="273122"/>
                  </a:lnTo>
                  <a:lnTo>
                    <a:pt x="11594" y="234719"/>
                  </a:lnTo>
                  <a:lnTo>
                    <a:pt x="24365" y="197596"/>
                  </a:lnTo>
                  <a:lnTo>
                    <a:pt x="41584" y="162315"/>
                  </a:lnTo>
                  <a:lnTo>
                    <a:pt x="62990" y="129412"/>
                  </a:lnTo>
                  <a:lnTo>
                    <a:pt x="88263" y="99376"/>
                  </a:lnTo>
                  <a:lnTo>
                    <a:pt x="117026" y="72656"/>
                  </a:lnTo>
                  <a:lnTo>
                    <a:pt x="148844" y="49659"/>
                  </a:lnTo>
                  <a:lnTo>
                    <a:pt x="183233" y="30731"/>
                  </a:lnTo>
                  <a:lnTo>
                    <a:pt x="219680" y="16156"/>
                  </a:lnTo>
                  <a:lnTo>
                    <a:pt x="257643" y="6150"/>
                  </a:lnTo>
                  <a:lnTo>
                    <a:pt x="296544" y="866"/>
                  </a:lnTo>
                  <a:lnTo>
                    <a:pt x="320089" y="0"/>
                  </a:lnTo>
                  <a:lnTo>
                    <a:pt x="327947" y="96"/>
                  </a:lnTo>
                  <a:lnTo>
                    <a:pt x="367056" y="3464"/>
                  </a:lnTo>
                  <a:lnTo>
                    <a:pt x="405459" y="11594"/>
                  </a:lnTo>
                  <a:lnTo>
                    <a:pt x="442582" y="24365"/>
                  </a:lnTo>
                  <a:lnTo>
                    <a:pt x="477863" y="41584"/>
                  </a:lnTo>
                  <a:lnTo>
                    <a:pt x="510766" y="62990"/>
                  </a:lnTo>
                  <a:lnTo>
                    <a:pt x="540802" y="88263"/>
                  </a:lnTo>
                  <a:lnTo>
                    <a:pt x="567521" y="117026"/>
                  </a:lnTo>
                  <a:lnTo>
                    <a:pt x="590519" y="148844"/>
                  </a:lnTo>
                  <a:lnTo>
                    <a:pt x="609447" y="183233"/>
                  </a:lnTo>
                  <a:lnTo>
                    <a:pt x="624022" y="219680"/>
                  </a:lnTo>
                  <a:lnTo>
                    <a:pt x="634028" y="257643"/>
                  </a:lnTo>
                  <a:lnTo>
                    <a:pt x="639311" y="296544"/>
                  </a:lnTo>
                  <a:lnTo>
                    <a:pt x="640178" y="320089"/>
                  </a:lnTo>
                  <a:lnTo>
                    <a:pt x="640082" y="327947"/>
                  </a:lnTo>
                  <a:lnTo>
                    <a:pt x="636714" y="367056"/>
                  </a:lnTo>
                  <a:lnTo>
                    <a:pt x="628584" y="405459"/>
                  </a:lnTo>
                  <a:lnTo>
                    <a:pt x="615813" y="442582"/>
                  </a:lnTo>
                  <a:lnTo>
                    <a:pt x="598593" y="477863"/>
                  </a:lnTo>
                  <a:lnTo>
                    <a:pt x="577187" y="510766"/>
                  </a:lnTo>
                  <a:lnTo>
                    <a:pt x="551914" y="540802"/>
                  </a:lnTo>
                  <a:lnTo>
                    <a:pt x="523152" y="567521"/>
                  </a:lnTo>
                  <a:lnTo>
                    <a:pt x="491334" y="590519"/>
                  </a:lnTo>
                  <a:lnTo>
                    <a:pt x="456945" y="609446"/>
                  </a:lnTo>
                  <a:lnTo>
                    <a:pt x="420497" y="624022"/>
                  </a:lnTo>
                  <a:lnTo>
                    <a:pt x="382535" y="634028"/>
                  </a:lnTo>
                  <a:lnTo>
                    <a:pt x="343634" y="639311"/>
                  </a:lnTo>
                  <a:lnTo>
                    <a:pt x="320089" y="640178"/>
                  </a:lnTo>
                  <a:close/>
                </a:path>
              </a:pathLst>
            </a:custGeom>
            <a:solidFill>
              <a:srgbClr val="000000">
                <a:alpha val="3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557743" y="8297480"/>
              <a:ext cx="640715" cy="640715"/>
            </a:xfrm>
            <a:custGeom>
              <a:avLst/>
              <a:gdLst/>
              <a:ahLst/>
              <a:cxnLst/>
              <a:rect l="l" t="t" r="r" b="b"/>
              <a:pathLst>
                <a:path w="640714" h="640715">
                  <a:moveTo>
                    <a:pt x="320089" y="640178"/>
                  </a:moveTo>
                  <a:lnTo>
                    <a:pt x="280904" y="637771"/>
                  </a:lnTo>
                  <a:lnTo>
                    <a:pt x="242313" y="630586"/>
                  </a:lnTo>
                  <a:lnTo>
                    <a:pt x="204892" y="618731"/>
                  </a:lnTo>
                  <a:lnTo>
                    <a:pt x="169200" y="602383"/>
                  </a:lnTo>
                  <a:lnTo>
                    <a:pt x="135777" y="581788"/>
                  </a:lnTo>
                  <a:lnTo>
                    <a:pt x="105130" y="557260"/>
                  </a:lnTo>
                  <a:lnTo>
                    <a:pt x="77716" y="529165"/>
                  </a:lnTo>
                  <a:lnTo>
                    <a:pt x="53944" y="497921"/>
                  </a:lnTo>
                  <a:lnTo>
                    <a:pt x="34176" y="464003"/>
                  </a:lnTo>
                  <a:lnTo>
                    <a:pt x="18710" y="427924"/>
                  </a:lnTo>
                  <a:lnTo>
                    <a:pt x="7777" y="390223"/>
                  </a:lnTo>
                  <a:lnTo>
                    <a:pt x="1541" y="351463"/>
                  </a:lnTo>
                  <a:lnTo>
                    <a:pt x="0" y="320089"/>
                  </a:lnTo>
                  <a:lnTo>
                    <a:pt x="96" y="312231"/>
                  </a:lnTo>
                  <a:lnTo>
                    <a:pt x="3464" y="273122"/>
                  </a:lnTo>
                  <a:lnTo>
                    <a:pt x="11594" y="234719"/>
                  </a:lnTo>
                  <a:lnTo>
                    <a:pt x="24365" y="197596"/>
                  </a:lnTo>
                  <a:lnTo>
                    <a:pt x="41584" y="162315"/>
                  </a:lnTo>
                  <a:lnTo>
                    <a:pt x="62990" y="129412"/>
                  </a:lnTo>
                  <a:lnTo>
                    <a:pt x="88263" y="99376"/>
                  </a:lnTo>
                  <a:lnTo>
                    <a:pt x="117026" y="72656"/>
                  </a:lnTo>
                  <a:lnTo>
                    <a:pt x="148844" y="49659"/>
                  </a:lnTo>
                  <a:lnTo>
                    <a:pt x="183233" y="30731"/>
                  </a:lnTo>
                  <a:lnTo>
                    <a:pt x="219680" y="16156"/>
                  </a:lnTo>
                  <a:lnTo>
                    <a:pt x="257643" y="6150"/>
                  </a:lnTo>
                  <a:lnTo>
                    <a:pt x="296544" y="866"/>
                  </a:lnTo>
                  <a:lnTo>
                    <a:pt x="320089" y="0"/>
                  </a:lnTo>
                  <a:lnTo>
                    <a:pt x="327947" y="96"/>
                  </a:lnTo>
                  <a:lnTo>
                    <a:pt x="367056" y="3464"/>
                  </a:lnTo>
                  <a:lnTo>
                    <a:pt x="405459" y="11594"/>
                  </a:lnTo>
                  <a:lnTo>
                    <a:pt x="442582" y="24365"/>
                  </a:lnTo>
                  <a:lnTo>
                    <a:pt x="477863" y="41584"/>
                  </a:lnTo>
                  <a:lnTo>
                    <a:pt x="510766" y="62990"/>
                  </a:lnTo>
                  <a:lnTo>
                    <a:pt x="540802" y="88263"/>
                  </a:lnTo>
                  <a:lnTo>
                    <a:pt x="567521" y="117026"/>
                  </a:lnTo>
                  <a:lnTo>
                    <a:pt x="590519" y="148844"/>
                  </a:lnTo>
                  <a:lnTo>
                    <a:pt x="609447" y="183233"/>
                  </a:lnTo>
                  <a:lnTo>
                    <a:pt x="624022" y="219680"/>
                  </a:lnTo>
                  <a:lnTo>
                    <a:pt x="634028" y="257643"/>
                  </a:lnTo>
                  <a:lnTo>
                    <a:pt x="639311" y="296544"/>
                  </a:lnTo>
                  <a:lnTo>
                    <a:pt x="640178" y="320089"/>
                  </a:lnTo>
                  <a:lnTo>
                    <a:pt x="640082" y="327947"/>
                  </a:lnTo>
                  <a:lnTo>
                    <a:pt x="636714" y="367056"/>
                  </a:lnTo>
                  <a:lnTo>
                    <a:pt x="628584" y="405459"/>
                  </a:lnTo>
                  <a:lnTo>
                    <a:pt x="615813" y="442582"/>
                  </a:lnTo>
                  <a:lnTo>
                    <a:pt x="598593" y="477863"/>
                  </a:lnTo>
                  <a:lnTo>
                    <a:pt x="577187" y="510766"/>
                  </a:lnTo>
                  <a:lnTo>
                    <a:pt x="551914" y="540802"/>
                  </a:lnTo>
                  <a:lnTo>
                    <a:pt x="523152" y="567521"/>
                  </a:lnTo>
                  <a:lnTo>
                    <a:pt x="491334" y="590519"/>
                  </a:lnTo>
                  <a:lnTo>
                    <a:pt x="456945" y="609447"/>
                  </a:lnTo>
                  <a:lnTo>
                    <a:pt x="420497" y="624022"/>
                  </a:lnTo>
                  <a:lnTo>
                    <a:pt x="382535" y="634028"/>
                  </a:lnTo>
                  <a:lnTo>
                    <a:pt x="343634" y="639311"/>
                  </a:lnTo>
                  <a:lnTo>
                    <a:pt x="320089" y="640178"/>
                  </a:lnTo>
                  <a:close/>
                </a:path>
              </a:pathLst>
            </a:custGeom>
            <a:solidFill>
              <a:srgbClr val="44B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652030" y="8490867"/>
              <a:ext cx="452120" cy="320675"/>
            </a:xfrm>
            <a:custGeom>
              <a:avLst/>
              <a:gdLst/>
              <a:ahLst/>
              <a:cxnLst/>
              <a:rect l="l" t="t" r="r" b="b"/>
              <a:pathLst>
                <a:path w="452120" h="320675">
                  <a:moveTo>
                    <a:pt x="181143" y="320089"/>
                  </a:moveTo>
                  <a:lnTo>
                    <a:pt x="0" y="138958"/>
                  </a:lnTo>
                  <a:lnTo>
                    <a:pt x="49633" y="89324"/>
                  </a:lnTo>
                  <a:lnTo>
                    <a:pt x="181143" y="220835"/>
                  </a:lnTo>
                  <a:lnTo>
                    <a:pt x="401972" y="0"/>
                  </a:lnTo>
                  <a:lnTo>
                    <a:pt x="451606" y="49633"/>
                  </a:lnTo>
                  <a:lnTo>
                    <a:pt x="181143" y="320089"/>
                  </a:lnTo>
                  <a:close/>
                </a:path>
              </a:pathLst>
            </a:custGeom>
            <a:solidFill>
              <a:srgbClr val="000000">
                <a:alpha val="3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652030" y="8457525"/>
              <a:ext cx="452120" cy="320675"/>
            </a:xfrm>
            <a:custGeom>
              <a:avLst/>
              <a:gdLst/>
              <a:ahLst/>
              <a:cxnLst/>
              <a:rect l="l" t="t" r="r" b="b"/>
              <a:pathLst>
                <a:path w="452120" h="320675">
                  <a:moveTo>
                    <a:pt x="181143" y="320089"/>
                  </a:moveTo>
                  <a:lnTo>
                    <a:pt x="0" y="138958"/>
                  </a:lnTo>
                  <a:lnTo>
                    <a:pt x="49633" y="89324"/>
                  </a:lnTo>
                  <a:lnTo>
                    <a:pt x="181143" y="220835"/>
                  </a:lnTo>
                  <a:lnTo>
                    <a:pt x="401972" y="0"/>
                  </a:lnTo>
                  <a:lnTo>
                    <a:pt x="451606" y="49633"/>
                  </a:lnTo>
                  <a:lnTo>
                    <a:pt x="181143" y="3200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6589145" y="8467688"/>
            <a:ext cx="10754360" cy="13740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00" spc="80" dirty="0">
                <a:latin typeface="Microsoft Sans Serif"/>
                <a:cs typeface="Microsoft Sans Serif"/>
              </a:rPr>
              <a:t>Отчетность</a:t>
            </a:r>
            <a:r>
              <a:rPr sz="2800" spc="-5" dirty="0">
                <a:latin typeface="Microsoft Sans Serif"/>
                <a:cs typeface="Microsoft Sans Serif"/>
              </a:rPr>
              <a:t> </a:t>
            </a:r>
            <a:r>
              <a:rPr sz="2800" spc="114" dirty="0">
                <a:latin typeface="Microsoft Sans Serif"/>
                <a:cs typeface="Microsoft Sans Serif"/>
              </a:rPr>
              <a:t>в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800" spc="135" dirty="0">
                <a:latin typeface="Microsoft Sans Serif"/>
                <a:cs typeface="Microsoft Sans Serif"/>
              </a:rPr>
              <a:t>течении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800" spc="60" dirty="0">
                <a:latin typeface="Microsoft Sans Serif"/>
                <a:cs typeface="Microsoft Sans Serif"/>
              </a:rPr>
              <a:t>3х</a:t>
            </a:r>
            <a:r>
              <a:rPr sz="2800" spc="-5" dirty="0">
                <a:latin typeface="Microsoft Sans Serif"/>
                <a:cs typeface="Microsoft Sans Serif"/>
              </a:rPr>
              <a:t> </a:t>
            </a:r>
            <a:r>
              <a:rPr sz="2800" spc="-25" dirty="0" err="1" smtClean="0">
                <a:latin typeface="Microsoft Sans Serif"/>
                <a:cs typeface="Microsoft Sans Serif"/>
              </a:rPr>
              <a:t>лет</a:t>
            </a:r>
            <a:endParaRPr lang="ru-RU" sz="28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endParaRPr lang="ru-RU" sz="28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2800" dirty="0">
                <a:latin typeface="Microsoft Sans Serif"/>
                <a:cs typeface="Microsoft Sans Serif"/>
              </a:rPr>
              <a:t> </a:t>
            </a:r>
            <a:r>
              <a:rPr lang="ru-RU" sz="2800" dirty="0" smtClean="0">
                <a:latin typeface="Microsoft Sans Serif"/>
                <a:cs typeface="Microsoft Sans Serif"/>
              </a:rPr>
              <a:t>           </a:t>
            </a:r>
            <a:r>
              <a:rPr sz="3050" dirty="0" err="1" smtClean="0">
                <a:latin typeface="Lucida Sans Unicode"/>
                <a:cs typeface="Lucida Sans Unicode"/>
              </a:rPr>
              <a:t>Нормативные</a:t>
            </a:r>
            <a:r>
              <a:rPr sz="3050" dirty="0" smtClean="0">
                <a:latin typeface="Lucida Sans Unicode"/>
                <a:cs typeface="Lucida Sans Unicode"/>
              </a:rPr>
              <a:t> </a:t>
            </a:r>
            <a:r>
              <a:rPr sz="3050" dirty="0">
                <a:latin typeface="Lucida Sans Unicode"/>
                <a:cs typeface="Lucida Sans Unicode"/>
              </a:rPr>
              <a:t>документы в процессе разработки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" y="0"/>
            <a:ext cx="18290985" cy="1028867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05129" y="0"/>
            <a:ext cx="885969" cy="1028867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" y="0"/>
            <a:ext cx="885969" cy="1028867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81435" y="1624277"/>
            <a:ext cx="7678403" cy="408689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907730" y="2133947"/>
            <a:ext cx="7106809" cy="262932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4" y="2209840"/>
            <a:ext cx="8739243" cy="4395215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9907730" y="2219366"/>
            <a:ext cx="8383905" cy="7145655"/>
            <a:chOff x="9907730" y="2219366"/>
            <a:chExt cx="8383905" cy="7145655"/>
          </a:xfrm>
        </p:grpSpPr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93927" y="2219366"/>
              <a:ext cx="8297171" cy="439521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907730" y="6544743"/>
              <a:ext cx="7106809" cy="2819860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-845830" y="498475"/>
            <a:ext cx="17313030" cy="955976"/>
          </a:xfrm>
          <a:prstGeom prst="rect">
            <a:avLst/>
          </a:prstGeom>
        </p:spPr>
        <p:txBody>
          <a:bodyPr vert="horz" wrap="square" lIns="0" tIns="215211" rIns="0" bIns="0" rtlCol="0">
            <a:spAutoFit/>
          </a:bodyPr>
          <a:lstStyle/>
          <a:p>
            <a:pPr marL="2798445">
              <a:lnSpc>
                <a:spcPct val="100000"/>
              </a:lnSpc>
              <a:spcBef>
                <a:spcPts val="100"/>
              </a:spcBef>
            </a:pPr>
            <a:r>
              <a:rPr dirty="0"/>
              <a:t>СУБСИДИЯ НА РАЗВИТИЕ СЕМЕЙНОЙ ФЕРМЫ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0598149" y="2786202"/>
            <a:ext cx="6386067" cy="1283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900"/>
              </a:lnSpc>
              <a:spcBef>
                <a:spcPts val="95"/>
              </a:spcBef>
            </a:pPr>
            <a:r>
              <a:rPr sz="2550" dirty="0">
                <a:latin typeface="Microsoft Sans Serif"/>
                <a:cs typeface="Microsoft Sans Serif"/>
              </a:rPr>
              <a:t>Субсидия</a:t>
            </a:r>
            <a:r>
              <a:rPr sz="2550" spc="150" dirty="0">
                <a:latin typeface="Microsoft Sans Serif"/>
                <a:cs typeface="Microsoft Sans Serif"/>
              </a:rPr>
              <a:t> </a:t>
            </a:r>
            <a:r>
              <a:rPr sz="2550" dirty="0">
                <a:latin typeface="Microsoft Sans Serif"/>
                <a:cs typeface="Microsoft Sans Serif"/>
              </a:rPr>
              <a:t>предоставляется</a:t>
            </a:r>
            <a:r>
              <a:rPr sz="2550" spc="150" dirty="0">
                <a:latin typeface="Microsoft Sans Serif"/>
                <a:cs typeface="Microsoft Sans Serif"/>
              </a:rPr>
              <a:t> </a:t>
            </a:r>
            <a:r>
              <a:rPr sz="2550" spc="145" dirty="0">
                <a:latin typeface="Microsoft Sans Serif"/>
                <a:cs typeface="Microsoft Sans Serif"/>
              </a:rPr>
              <a:t>по</a:t>
            </a:r>
            <a:r>
              <a:rPr sz="2550" spc="150" dirty="0">
                <a:latin typeface="Microsoft Sans Serif"/>
                <a:cs typeface="Microsoft Sans Serif"/>
              </a:rPr>
              <a:t> </a:t>
            </a:r>
            <a:r>
              <a:rPr sz="2550" spc="-10" dirty="0">
                <a:latin typeface="Microsoft Sans Serif"/>
                <a:cs typeface="Microsoft Sans Serif"/>
              </a:rPr>
              <a:t>результатам </a:t>
            </a:r>
            <a:r>
              <a:rPr sz="2550" spc="85" dirty="0">
                <a:latin typeface="Microsoft Sans Serif"/>
                <a:cs typeface="Microsoft Sans Serif"/>
              </a:rPr>
              <a:t>проведения</a:t>
            </a:r>
            <a:r>
              <a:rPr sz="2550" spc="-5" dirty="0">
                <a:latin typeface="Microsoft Sans Serif"/>
                <a:cs typeface="Microsoft Sans Serif"/>
              </a:rPr>
              <a:t> </a:t>
            </a:r>
            <a:r>
              <a:rPr sz="2550" spc="70" dirty="0">
                <a:latin typeface="Microsoft Sans Serif"/>
                <a:cs typeface="Microsoft Sans Serif"/>
              </a:rPr>
              <a:t>отбора</a:t>
            </a:r>
            <a:r>
              <a:rPr sz="2550" dirty="0">
                <a:latin typeface="Microsoft Sans Serif"/>
                <a:cs typeface="Microsoft Sans Serif"/>
              </a:rPr>
              <a:t> </a:t>
            </a:r>
            <a:r>
              <a:rPr sz="2550" spc="90" dirty="0">
                <a:latin typeface="Microsoft Sans Serif"/>
                <a:cs typeface="Microsoft Sans Serif"/>
              </a:rPr>
              <a:t>в</a:t>
            </a:r>
            <a:r>
              <a:rPr sz="2550" dirty="0">
                <a:latin typeface="Microsoft Sans Serif"/>
                <a:cs typeface="Microsoft Sans Serif"/>
              </a:rPr>
              <a:t> форме</a:t>
            </a:r>
            <a:r>
              <a:rPr sz="2550" spc="-5" dirty="0">
                <a:latin typeface="Microsoft Sans Serif"/>
                <a:cs typeface="Microsoft Sans Serif"/>
              </a:rPr>
              <a:t> </a:t>
            </a:r>
            <a:r>
              <a:rPr sz="2550" spc="-10" dirty="0">
                <a:latin typeface="Microsoft Sans Serif"/>
                <a:cs typeface="Microsoft Sans Serif"/>
              </a:rPr>
              <a:t>запроса </a:t>
            </a:r>
            <a:r>
              <a:rPr sz="2550" spc="70" dirty="0">
                <a:latin typeface="Microsoft Sans Serif"/>
                <a:cs typeface="Microsoft Sans Serif"/>
              </a:rPr>
              <a:t>предложений.</a:t>
            </a:r>
            <a:endParaRPr sz="2550" dirty="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55296" y="2786202"/>
            <a:ext cx="6524280" cy="2802498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8400"/>
              </a:lnSpc>
              <a:spcBef>
                <a:spcPts val="80"/>
              </a:spcBef>
            </a:pPr>
            <a:r>
              <a:rPr sz="240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Предоставляется</a:t>
            </a:r>
            <a:r>
              <a:rPr sz="2400" spc="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400" spc="-165" dirty="0">
                <a:solidFill>
                  <a:srgbClr val="FFFFFF"/>
                </a:solidFill>
                <a:latin typeface="Microsoft Sans Serif"/>
                <a:cs typeface="Microsoft Sans Serif"/>
              </a:rPr>
              <a:t>КФХ,</a:t>
            </a:r>
            <a:r>
              <a:rPr sz="2400" spc="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400" spc="80" dirty="0">
                <a:solidFill>
                  <a:srgbClr val="FFFFFF"/>
                </a:solidFill>
                <a:latin typeface="Microsoft Sans Serif"/>
                <a:cs typeface="Microsoft Sans Serif"/>
              </a:rPr>
              <a:t>число</a:t>
            </a:r>
            <a:r>
              <a:rPr sz="2400" spc="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400" spc="95" dirty="0">
                <a:solidFill>
                  <a:srgbClr val="FFFFFF"/>
                </a:solidFill>
                <a:latin typeface="Microsoft Sans Serif"/>
                <a:cs typeface="Microsoft Sans Serif"/>
              </a:rPr>
              <a:t>членов</a:t>
            </a:r>
            <a:r>
              <a:rPr sz="2400" spc="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400" spc="85" dirty="0">
                <a:solidFill>
                  <a:srgbClr val="FFFFFF"/>
                </a:solidFill>
                <a:latin typeface="Microsoft Sans Serif"/>
                <a:cs typeface="Microsoft Sans Serif"/>
              </a:rPr>
              <a:t>которого </a:t>
            </a:r>
            <a:r>
              <a:rPr sz="2400" dirty="0">
                <a:solidFill>
                  <a:srgbClr val="FFFFFF"/>
                </a:solidFill>
                <a:latin typeface="Microsoft Sans Serif"/>
                <a:cs typeface="Microsoft Sans Serif"/>
              </a:rPr>
              <a:t>составляет</a:t>
            </a:r>
            <a:r>
              <a:rPr sz="24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FFFFFF"/>
                </a:solidFill>
                <a:latin typeface="Microsoft Sans Serif"/>
                <a:cs typeface="Microsoft Sans Serif"/>
              </a:rPr>
              <a:t>2</a:t>
            </a:r>
            <a:r>
              <a:rPr sz="24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400" spc="50" dirty="0">
                <a:solidFill>
                  <a:srgbClr val="FFFFFF"/>
                </a:solidFill>
                <a:latin typeface="Microsoft Sans Serif"/>
                <a:cs typeface="Microsoft Sans Serif"/>
              </a:rPr>
              <a:t>(включая</a:t>
            </a:r>
            <a:r>
              <a:rPr sz="24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FFFFFF"/>
                </a:solidFill>
                <a:latin typeface="Microsoft Sans Serif"/>
                <a:cs typeface="Microsoft Sans Serif"/>
              </a:rPr>
              <a:t>главу</a:t>
            </a:r>
            <a:r>
              <a:rPr sz="24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400" spc="-160" dirty="0">
                <a:solidFill>
                  <a:srgbClr val="FFFFFF"/>
                </a:solidFill>
                <a:latin typeface="Microsoft Sans Serif"/>
                <a:cs typeface="Microsoft Sans Serif"/>
              </a:rPr>
              <a:t>КФХ)</a:t>
            </a:r>
            <a:r>
              <a:rPr sz="24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400" spc="185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24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более </a:t>
            </a:r>
            <a:r>
              <a:rPr sz="2400" spc="95" dirty="0">
                <a:solidFill>
                  <a:srgbClr val="FFFFFF"/>
                </a:solidFill>
                <a:latin typeface="Microsoft Sans Serif"/>
                <a:cs typeface="Microsoft Sans Serif"/>
              </a:rPr>
              <a:t>членов</a:t>
            </a:r>
            <a:r>
              <a:rPr sz="24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400" spc="60" dirty="0">
                <a:solidFill>
                  <a:srgbClr val="FFFFFF"/>
                </a:solidFill>
                <a:latin typeface="Microsoft Sans Serif"/>
                <a:cs typeface="Microsoft Sans Serif"/>
              </a:rPr>
              <a:t>семьи</a:t>
            </a:r>
            <a:r>
              <a:rPr sz="24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400" spc="85" dirty="0">
                <a:solidFill>
                  <a:srgbClr val="FFFFFF"/>
                </a:solidFill>
                <a:latin typeface="Microsoft Sans Serif"/>
                <a:cs typeface="Microsoft Sans Serif"/>
              </a:rPr>
              <a:t>(объединенных</a:t>
            </a:r>
            <a:r>
              <a:rPr sz="24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400" spc="50" dirty="0">
                <a:solidFill>
                  <a:srgbClr val="FFFFFF"/>
                </a:solidFill>
                <a:latin typeface="Microsoft Sans Serif"/>
                <a:cs typeface="Microsoft Sans Serif"/>
              </a:rPr>
              <a:t>родством</a:t>
            </a:r>
            <a:r>
              <a:rPr sz="24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400" spc="135" dirty="0">
                <a:solidFill>
                  <a:srgbClr val="FFFFFF"/>
                </a:solidFill>
                <a:latin typeface="Microsoft Sans Serif"/>
                <a:cs typeface="Microsoft Sans Serif"/>
              </a:rPr>
              <a:t>и </a:t>
            </a:r>
            <a:r>
              <a:rPr sz="2400" dirty="0">
                <a:solidFill>
                  <a:srgbClr val="FFFFFF"/>
                </a:solidFill>
                <a:latin typeface="Microsoft Sans Serif"/>
                <a:cs typeface="Microsoft Sans Serif"/>
              </a:rPr>
              <a:t>(или)</a:t>
            </a:r>
            <a:r>
              <a:rPr sz="2400" spc="1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FFFFFF"/>
                </a:solidFill>
                <a:latin typeface="Microsoft Sans Serif"/>
                <a:cs typeface="Microsoft Sans Serif"/>
              </a:rPr>
              <a:t>свойством)</a:t>
            </a:r>
            <a:r>
              <a:rPr sz="2400" spc="1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400" spc="60" dirty="0">
                <a:solidFill>
                  <a:srgbClr val="FFFFFF"/>
                </a:solidFill>
                <a:latin typeface="Microsoft Sans Serif"/>
                <a:cs typeface="Microsoft Sans Serif"/>
              </a:rPr>
              <a:t>главы</a:t>
            </a:r>
            <a:r>
              <a:rPr sz="2400" spc="1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400" spc="-165" dirty="0">
                <a:solidFill>
                  <a:srgbClr val="FFFFFF"/>
                </a:solidFill>
                <a:latin typeface="Microsoft Sans Serif"/>
                <a:cs typeface="Microsoft Sans Serif"/>
              </a:rPr>
              <a:t>КФХ,</a:t>
            </a:r>
            <a:r>
              <a:rPr sz="2400" spc="1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400" spc="120" dirty="0">
                <a:solidFill>
                  <a:srgbClr val="FFFFFF"/>
                </a:solidFill>
                <a:latin typeface="Microsoft Sans Serif"/>
                <a:cs typeface="Microsoft Sans Serif"/>
              </a:rPr>
              <a:t>или</a:t>
            </a:r>
            <a:r>
              <a:rPr sz="2400" spc="1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ИП, </a:t>
            </a:r>
            <a:r>
              <a:rPr sz="2400" spc="80" dirty="0">
                <a:solidFill>
                  <a:srgbClr val="FFFFFF"/>
                </a:solidFill>
                <a:latin typeface="Microsoft Sans Serif"/>
                <a:cs typeface="Microsoft Sans Serif"/>
              </a:rPr>
              <a:t>являющийся</a:t>
            </a:r>
            <a:r>
              <a:rPr sz="24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400" spc="80" dirty="0">
                <a:solidFill>
                  <a:srgbClr val="FFFFFF"/>
                </a:solidFill>
                <a:latin typeface="Microsoft Sans Serif"/>
                <a:cs typeface="Microsoft Sans Serif"/>
              </a:rPr>
              <a:t>главой</a:t>
            </a:r>
            <a:r>
              <a:rPr sz="24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400" spc="-165" dirty="0">
                <a:solidFill>
                  <a:srgbClr val="FFFFFF"/>
                </a:solidFill>
                <a:latin typeface="Microsoft Sans Serif"/>
                <a:cs typeface="Microsoft Sans Serif"/>
              </a:rPr>
              <a:t>КФХ,</a:t>
            </a:r>
            <a:r>
              <a:rPr sz="24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400" spc="90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24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FFFFFF"/>
                </a:solidFill>
                <a:latin typeface="Microsoft Sans Serif"/>
                <a:cs typeface="Microsoft Sans Serif"/>
              </a:rPr>
              <a:t>состав</a:t>
            </a:r>
            <a:r>
              <a:rPr sz="24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400" spc="85" dirty="0">
                <a:solidFill>
                  <a:srgbClr val="FFFFFF"/>
                </a:solidFill>
                <a:latin typeface="Microsoft Sans Serif"/>
                <a:cs typeface="Microsoft Sans Serif"/>
              </a:rPr>
              <a:t>членов </a:t>
            </a:r>
            <a:r>
              <a:rPr sz="2400" spc="95" dirty="0">
                <a:solidFill>
                  <a:srgbClr val="FFFFFF"/>
                </a:solidFill>
                <a:latin typeface="Microsoft Sans Serif"/>
                <a:cs typeface="Microsoft Sans Serif"/>
              </a:rPr>
              <a:t>которого</a:t>
            </a:r>
            <a:r>
              <a:rPr sz="2400" spc="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FFFFFF"/>
                </a:solidFill>
                <a:latin typeface="Microsoft Sans Serif"/>
                <a:cs typeface="Microsoft Sans Serif"/>
              </a:rPr>
              <a:t>входят</a:t>
            </a:r>
            <a:r>
              <a:rPr sz="2400" spc="7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FFFFFF"/>
                </a:solidFill>
                <a:latin typeface="Microsoft Sans Serif"/>
                <a:cs typeface="Microsoft Sans Serif"/>
              </a:rPr>
              <a:t>2</a:t>
            </a:r>
            <a:r>
              <a:rPr sz="2400" spc="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400" spc="185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2400" spc="7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FFFFFF"/>
                </a:solidFill>
                <a:latin typeface="Microsoft Sans Serif"/>
                <a:cs typeface="Microsoft Sans Serif"/>
              </a:rPr>
              <a:t>более</a:t>
            </a:r>
            <a:r>
              <a:rPr sz="2400" spc="7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400" spc="95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членов</a:t>
            </a:r>
            <a:r>
              <a:rPr sz="2400" spc="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 err="1" smtClean="0">
                <a:solidFill>
                  <a:srgbClr val="FFFFFF"/>
                </a:solidFill>
                <a:latin typeface="Microsoft Sans Serif"/>
                <a:cs typeface="Microsoft Sans Serif"/>
              </a:rPr>
              <a:t>семьи</a:t>
            </a:r>
            <a:endParaRPr sz="2400" dirty="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80827" y="7378000"/>
            <a:ext cx="6261735" cy="1283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900"/>
              </a:lnSpc>
              <a:spcBef>
                <a:spcPts val="95"/>
              </a:spcBef>
            </a:pPr>
            <a:r>
              <a:rPr sz="2550" dirty="0">
                <a:solidFill>
                  <a:srgbClr val="FFFFFF"/>
                </a:solidFill>
                <a:latin typeface="Microsoft Sans Serif"/>
                <a:cs typeface="Microsoft Sans Serif"/>
              </a:rPr>
              <a:t>Размер</a:t>
            </a:r>
            <a:r>
              <a:rPr sz="255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550" spc="50" dirty="0">
                <a:solidFill>
                  <a:srgbClr val="FFFFFF"/>
                </a:solidFill>
                <a:latin typeface="Microsoft Sans Serif"/>
                <a:cs typeface="Microsoft Sans Serif"/>
              </a:rPr>
              <a:t>субсидии</a:t>
            </a:r>
            <a:r>
              <a:rPr sz="255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550" spc="100" dirty="0">
                <a:solidFill>
                  <a:srgbClr val="FFFFFF"/>
                </a:solidFill>
                <a:latin typeface="Microsoft Sans Serif"/>
                <a:cs typeface="Microsoft Sans Serif"/>
              </a:rPr>
              <a:t>не</a:t>
            </a:r>
            <a:r>
              <a:rPr sz="255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550" spc="8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превышает</a:t>
            </a:r>
            <a:r>
              <a:rPr sz="255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550" dirty="0">
                <a:solidFill>
                  <a:srgbClr val="FFFFFF"/>
                </a:solidFill>
                <a:latin typeface="Microsoft Sans Serif"/>
                <a:cs typeface="Microsoft Sans Serif"/>
              </a:rPr>
              <a:t>20</a:t>
            </a:r>
            <a:r>
              <a:rPr sz="255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55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млн </a:t>
            </a:r>
            <a:r>
              <a:rPr sz="2550" spc="55" dirty="0">
                <a:solidFill>
                  <a:srgbClr val="FFFFFF"/>
                </a:solidFill>
                <a:latin typeface="Microsoft Sans Serif"/>
                <a:cs typeface="Microsoft Sans Serif"/>
              </a:rPr>
              <a:t>рублей</a:t>
            </a:r>
            <a:r>
              <a:rPr sz="255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550" spc="185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255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550" dirty="0">
                <a:solidFill>
                  <a:srgbClr val="FFFFFF"/>
                </a:solidFill>
                <a:latin typeface="Microsoft Sans Serif"/>
                <a:cs typeface="Microsoft Sans Serif"/>
              </a:rPr>
              <a:t>составляет</a:t>
            </a:r>
            <a:r>
              <a:rPr sz="255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550" spc="100" dirty="0">
                <a:solidFill>
                  <a:srgbClr val="FFFFFF"/>
                </a:solidFill>
                <a:latin typeface="Microsoft Sans Serif"/>
                <a:cs typeface="Microsoft Sans Serif"/>
              </a:rPr>
              <a:t>не</a:t>
            </a:r>
            <a:r>
              <a:rPr sz="255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550" spc="50" dirty="0">
                <a:solidFill>
                  <a:srgbClr val="FFFFFF"/>
                </a:solidFill>
                <a:latin typeface="Microsoft Sans Serif"/>
                <a:cs typeface="Microsoft Sans Serif"/>
              </a:rPr>
              <a:t>менее</a:t>
            </a:r>
            <a:r>
              <a:rPr sz="255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55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60% </a:t>
            </a:r>
            <a:r>
              <a:rPr sz="255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затрат.</a:t>
            </a:r>
            <a:endParaRPr sz="2550">
              <a:latin typeface="Microsoft Sans Serif"/>
              <a:cs typeface="Microsoft Sans Serif"/>
            </a:endParaRPr>
          </a:p>
        </p:txBody>
      </p:sp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219512" y="6525690"/>
            <a:ext cx="7097283" cy="261980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925054" y="9517028"/>
            <a:ext cx="10984117" cy="771650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4321996" y="9696763"/>
            <a:ext cx="10053955" cy="4578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00" spc="60" dirty="0">
                <a:solidFill>
                  <a:srgbClr val="FFFFFF"/>
                </a:solidFill>
                <a:latin typeface="Microsoft Sans Serif"/>
                <a:cs typeface="Microsoft Sans Serif"/>
              </a:rPr>
              <a:t>Задолженность </a:t>
            </a:r>
            <a:r>
              <a:rPr sz="2800" spc="70" dirty="0">
                <a:solidFill>
                  <a:srgbClr val="FFFFFF"/>
                </a:solidFill>
                <a:latin typeface="Microsoft Sans Serif"/>
                <a:cs typeface="Microsoft Sans Serif"/>
              </a:rPr>
              <a:t>перед</a:t>
            </a:r>
            <a:r>
              <a:rPr sz="2800" spc="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800" spc="75" dirty="0">
                <a:solidFill>
                  <a:srgbClr val="FFFFFF"/>
                </a:solidFill>
                <a:latin typeface="Microsoft Sans Serif"/>
                <a:cs typeface="Microsoft Sans Serif"/>
              </a:rPr>
              <a:t>бюджетом</a:t>
            </a:r>
            <a:r>
              <a:rPr sz="2800" spc="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800" spc="120" dirty="0">
                <a:solidFill>
                  <a:srgbClr val="FFFFFF"/>
                </a:solidFill>
                <a:latin typeface="Microsoft Sans Serif"/>
                <a:cs typeface="Microsoft Sans Serif"/>
              </a:rPr>
              <a:t>не</a:t>
            </a:r>
            <a:r>
              <a:rPr sz="2800" spc="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FFFFFF"/>
                </a:solidFill>
                <a:latin typeface="Microsoft Sans Serif"/>
                <a:cs typeface="Microsoft Sans Serif"/>
              </a:rPr>
              <a:t>более</a:t>
            </a:r>
            <a:r>
              <a:rPr sz="2800" spc="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FFFFFF"/>
                </a:solidFill>
                <a:latin typeface="Microsoft Sans Serif"/>
                <a:cs typeface="Microsoft Sans Serif"/>
              </a:rPr>
              <a:t>10</a:t>
            </a:r>
            <a:r>
              <a:rPr sz="2800" spc="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FFFFFF"/>
                </a:solidFill>
                <a:latin typeface="Microsoft Sans Serif"/>
                <a:cs typeface="Microsoft Sans Serif"/>
              </a:rPr>
              <a:t>тыс</a:t>
            </a:r>
            <a:r>
              <a:rPr sz="2800" spc="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800" spc="75" dirty="0">
                <a:solidFill>
                  <a:srgbClr val="FFFFFF"/>
                </a:solidFill>
                <a:latin typeface="Microsoft Sans Serif"/>
                <a:cs typeface="Microsoft Sans Serif"/>
              </a:rPr>
              <a:t>рублей</a:t>
            </a:r>
            <a:endParaRPr sz="28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30658" y="6968359"/>
            <a:ext cx="6774815" cy="171196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8700"/>
              </a:lnSpc>
              <a:spcBef>
                <a:spcPts val="75"/>
              </a:spcBef>
            </a:pPr>
            <a:r>
              <a:rPr sz="2550" spc="65" dirty="0">
                <a:latin typeface="Microsoft Sans Serif"/>
                <a:cs typeface="Microsoft Sans Serif"/>
              </a:rPr>
              <a:t>Зарегестрированным</a:t>
            </a:r>
            <a:r>
              <a:rPr sz="2550" spc="20" dirty="0">
                <a:latin typeface="Microsoft Sans Serif"/>
                <a:cs typeface="Microsoft Sans Serif"/>
              </a:rPr>
              <a:t> </a:t>
            </a:r>
            <a:r>
              <a:rPr sz="2550" spc="185" dirty="0">
                <a:latin typeface="Microsoft Sans Serif"/>
                <a:cs typeface="Microsoft Sans Serif"/>
              </a:rPr>
              <a:t>и</a:t>
            </a:r>
            <a:r>
              <a:rPr sz="2550" spc="25" dirty="0">
                <a:latin typeface="Microsoft Sans Serif"/>
                <a:cs typeface="Microsoft Sans Serif"/>
              </a:rPr>
              <a:t> </a:t>
            </a:r>
            <a:r>
              <a:rPr sz="2550" spc="55" dirty="0">
                <a:latin typeface="Microsoft Sans Serif"/>
                <a:cs typeface="Microsoft Sans Serif"/>
              </a:rPr>
              <a:t>осуществяющим </a:t>
            </a:r>
            <a:r>
              <a:rPr sz="2550" spc="-10" dirty="0">
                <a:latin typeface="Microsoft Sans Serif"/>
                <a:cs typeface="Microsoft Sans Serif"/>
              </a:rPr>
              <a:t>деят-</a:t>
            </a:r>
            <a:r>
              <a:rPr sz="2550" spc="85" dirty="0">
                <a:latin typeface="Microsoft Sans Serif"/>
                <a:cs typeface="Microsoft Sans Serif"/>
              </a:rPr>
              <a:t>ть</a:t>
            </a:r>
            <a:r>
              <a:rPr sz="2550" spc="-5" dirty="0">
                <a:latin typeface="Microsoft Sans Serif"/>
                <a:cs typeface="Microsoft Sans Serif"/>
              </a:rPr>
              <a:t> </a:t>
            </a:r>
            <a:r>
              <a:rPr sz="2550" spc="90" dirty="0">
                <a:latin typeface="Microsoft Sans Serif"/>
                <a:cs typeface="Microsoft Sans Serif"/>
              </a:rPr>
              <a:t>в</a:t>
            </a:r>
            <a:r>
              <a:rPr sz="2550" spc="-10" dirty="0">
                <a:latin typeface="Microsoft Sans Serif"/>
                <a:cs typeface="Microsoft Sans Serif"/>
              </a:rPr>
              <a:t> </a:t>
            </a:r>
            <a:r>
              <a:rPr sz="2550" spc="45" dirty="0">
                <a:latin typeface="Microsoft Sans Serif"/>
                <a:cs typeface="Microsoft Sans Serif"/>
              </a:rPr>
              <a:t>сельской</a:t>
            </a:r>
            <a:r>
              <a:rPr sz="2550" spc="-5" dirty="0">
                <a:latin typeface="Microsoft Sans Serif"/>
                <a:cs typeface="Microsoft Sans Serif"/>
              </a:rPr>
              <a:t> </a:t>
            </a:r>
            <a:r>
              <a:rPr sz="2550" spc="45" dirty="0">
                <a:latin typeface="Microsoft Sans Serif"/>
                <a:cs typeface="Microsoft Sans Serif"/>
              </a:rPr>
              <a:t>местности</a:t>
            </a:r>
            <a:r>
              <a:rPr sz="2550" spc="-5" dirty="0">
                <a:latin typeface="Microsoft Sans Serif"/>
                <a:cs typeface="Microsoft Sans Serif"/>
              </a:rPr>
              <a:t> </a:t>
            </a:r>
            <a:r>
              <a:rPr sz="2550" spc="120" dirty="0">
                <a:latin typeface="Microsoft Sans Serif"/>
                <a:cs typeface="Microsoft Sans Serif"/>
              </a:rPr>
              <a:t>или</a:t>
            </a:r>
            <a:r>
              <a:rPr sz="2550" spc="-5" dirty="0">
                <a:latin typeface="Microsoft Sans Serif"/>
                <a:cs typeface="Microsoft Sans Serif"/>
              </a:rPr>
              <a:t> </a:t>
            </a:r>
            <a:r>
              <a:rPr sz="2550" spc="75" dirty="0">
                <a:latin typeface="Microsoft Sans Serif"/>
                <a:cs typeface="Microsoft Sans Serif"/>
              </a:rPr>
              <a:t>городе</a:t>
            </a:r>
            <a:r>
              <a:rPr sz="2550" spc="-5" dirty="0">
                <a:latin typeface="Microsoft Sans Serif"/>
                <a:cs typeface="Microsoft Sans Serif"/>
              </a:rPr>
              <a:t> </a:t>
            </a:r>
            <a:r>
              <a:rPr sz="2550" spc="-50" dirty="0">
                <a:latin typeface="Microsoft Sans Serif"/>
                <a:cs typeface="Microsoft Sans Serif"/>
              </a:rPr>
              <a:t>с </a:t>
            </a:r>
            <a:r>
              <a:rPr sz="2550" spc="55" dirty="0">
                <a:latin typeface="Microsoft Sans Serif"/>
                <a:cs typeface="Microsoft Sans Serif"/>
              </a:rPr>
              <a:t>населением</a:t>
            </a:r>
            <a:r>
              <a:rPr sz="2550" spc="50" dirty="0">
                <a:latin typeface="Microsoft Sans Serif"/>
                <a:cs typeface="Microsoft Sans Serif"/>
              </a:rPr>
              <a:t> </a:t>
            </a:r>
            <a:r>
              <a:rPr sz="2550" dirty="0">
                <a:latin typeface="Microsoft Sans Serif"/>
                <a:cs typeface="Microsoft Sans Serif"/>
              </a:rPr>
              <a:t>до</a:t>
            </a:r>
            <a:r>
              <a:rPr sz="2550" spc="55" dirty="0">
                <a:latin typeface="Microsoft Sans Serif"/>
                <a:cs typeface="Microsoft Sans Serif"/>
              </a:rPr>
              <a:t> </a:t>
            </a:r>
            <a:r>
              <a:rPr sz="2550" dirty="0">
                <a:latin typeface="Microsoft Sans Serif"/>
                <a:cs typeface="Microsoft Sans Serif"/>
              </a:rPr>
              <a:t>100</a:t>
            </a:r>
            <a:r>
              <a:rPr sz="2550" spc="55" dirty="0">
                <a:latin typeface="Microsoft Sans Serif"/>
                <a:cs typeface="Microsoft Sans Serif"/>
              </a:rPr>
              <a:t> </a:t>
            </a:r>
            <a:r>
              <a:rPr sz="2550" dirty="0">
                <a:latin typeface="Microsoft Sans Serif"/>
                <a:cs typeface="Microsoft Sans Serif"/>
              </a:rPr>
              <a:t>тыс.</a:t>
            </a:r>
            <a:r>
              <a:rPr sz="2550" spc="50" dirty="0">
                <a:latin typeface="Microsoft Sans Serif"/>
                <a:cs typeface="Microsoft Sans Serif"/>
              </a:rPr>
              <a:t> </a:t>
            </a:r>
            <a:r>
              <a:rPr sz="2550" spc="60" dirty="0">
                <a:latin typeface="Microsoft Sans Serif"/>
                <a:cs typeface="Microsoft Sans Serif"/>
              </a:rPr>
              <a:t>человек</a:t>
            </a:r>
            <a:r>
              <a:rPr sz="2550" spc="55" dirty="0">
                <a:latin typeface="Microsoft Sans Serif"/>
                <a:cs typeface="Microsoft Sans Serif"/>
              </a:rPr>
              <a:t> </a:t>
            </a:r>
            <a:r>
              <a:rPr sz="2550" dirty="0">
                <a:latin typeface="Microsoft Sans Serif"/>
                <a:cs typeface="Microsoft Sans Serif"/>
              </a:rPr>
              <a:t>более</a:t>
            </a:r>
            <a:r>
              <a:rPr sz="2550" spc="55" dirty="0">
                <a:latin typeface="Microsoft Sans Serif"/>
                <a:cs typeface="Microsoft Sans Serif"/>
              </a:rPr>
              <a:t> </a:t>
            </a:r>
            <a:r>
              <a:rPr sz="2550" spc="-25" dirty="0">
                <a:latin typeface="Microsoft Sans Serif"/>
                <a:cs typeface="Microsoft Sans Serif"/>
              </a:rPr>
              <a:t>12 </a:t>
            </a:r>
            <a:r>
              <a:rPr sz="2550" dirty="0">
                <a:latin typeface="Microsoft Sans Serif"/>
                <a:cs typeface="Microsoft Sans Serif"/>
              </a:rPr>
              <a:t>месяцев</a:t>
            </a:r>
            <a:r>
              <a:rPr sz="2550" spc="75" dirty="0">
                <a:latin typeface="Microsoft Sans Serif"/>
                <a:cs typeface="Microsoft Sans Serif"/>
              </a:rPr>
              <a:t> </a:t>
            </a:r>
            <a:r>
              <a:rPr sz="2550" dirty="0">
                <a:latin typeface="Microsoft Sans Serif"/>
                <a:cs typeface="Microsoft Sans Serif"/>
              </a:rPr>
              <a:t>со</a:t>
            </a:r>
            <a:r>
              <a:rPr sz="2550" spc="80" dirty="0">
                <a:latin typeface="Microsoft Sans Serif"/>
                <a:cs typeface="Microsoft Sans Serif"/>
              </a:rPr>
              <a:t> </a:t>
            </a:r>
            <a:r>
              <a:rPr sz="2550" spc="60" dirty="0" err="1">
                <a:latin typeface="Microsoft Sans Serif"/>
                <a:cs typeface="Microsoft Sans Serif"/>
              </a:rPr>
              <a:t>дня</a:t>
            </a:r>
            <a:r>
              <a:rPr sz="2550" spc="70" dirty="0">
                <a:latin typeface="Microsoft Sans Serif"/>
                <a:cs typeface="Microsoft Sans Serif"/>
              </a:rPr>
              <a:t> </a:t>
            </a:r>
            <a:r>
              <a:rPr sz="2550" spc="80" dirty="0" err="1" smtClean="0">
                <a:latin typeface="Microsoft Sans Serif"/>
                <a:cs typeface="Microsoft Sans Serif"/>
              </a:rPr>
              <a:t>регистрации</a:t>
            </a:r>
            <a:r>
              <a:rPr lang="ru-RU" sz="2550" spc="80" dirty="0" smtClean="0">
                <a:latin typeface="Microsoft Sans Serif"/>
                <a:cs typeface="Microsoft Sans Serif"/>
              </a:rPr>
              <a:t> КФХ</a:t>
            </a:r>
            <a:endParaRPr sz="2550" dirty="0">
              <a:latin typeface="Microsoft Sans Serif"/>
              <a:cs typeface="Microsoft Sans Serif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912494" y="5149102"/>
            <a:ext cx="7106809" cy="981235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10266567" y="5409814"/>
            <a:ext cx="4992370" cy="4578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00" spc="80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Отчетность</a:t>
            </a:r>
            <a:r>
              <a:rPr sz="28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lang="ru-RU" sz="2800" spc="114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по итогам </a:t>
            </a:r>
            <a:r>
              <a:rPr lang="ru-RU" sz="280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года</a:t>
            </a:r>
            <a:endParaRPr sz="2800" dirty="0">
              <a:latin typeface="Microsoft Sans Serif"/>
              <a:cs typeface="Microsoft Sans Serif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705809" y="5885867"/>
            <a:ext cx="9278407" cy="477621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1938" y="20303"/>
            <a:ext cx="18291126" cy="1028875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2343156"/>
            <a:ext cx="18224500" cy="5892800"/>
            <a:chOff x="0" y="2343156"/>
            <a:chExt cx="18224500" cy="58928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4839" y="2343156"/>
              <a:ext cx="17477230" cy="50444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06835" y="2929361"/>
              <a:ext cx="3905917" cy="530633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70060" y="3010338"/>
              <a:ext cx="6754379" cy="329621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010338"/>
              <a:ext cx="6411420" cy="3296213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0" y="971639"/>
            <a:ext cx="476884" cy="28575"/>
          </a:xfrm>
          <a:custGeom>
            <a:avLst/>
            <a:gdLst/>
            <a:ahLst/>
            <a:cxnLst/>
            <a:rect l="l" t="t" r="r" b="b"/>
            <a:pathLst>
              <a:path w="476884" h="28575">
                <a:moveTo>
                  <a:pt x="0" y="28579"/>
                </a:moveTo>
                <a:lnTo>
                  <a:pt x="476331" y="28579"/>
                </a:lnTo>
                <a:lnTo>
                  <a:pt x="476331" y="0"/>
                </a:lnTo>
                <a:lnTo>
                  <a:pt x="0" y="0"/>
                </a:lnTo>
                <a:lnTo>
                  <a:pt x="0" y="28579"/>
                </a:lnTo>
                <a:close/>
              </a:path>
            </a:pathLst>
          </a:custGeom>
          <a:solidFill>
            <a:srgbClr val="1D67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" y="954495"/>
            <a:ext cx="4528672" cy="45719"/>
          </a:xfrm>
          <a:custGeom>
            <a:avLst/>
            <a:gdLst/>
            <a:ahLst/>
            <a:cxnLst/>
            <a:rect l="l" t="t" r="r" b="b"/>
            <a:pathLst>
              <a:path w="2915285" h="28575">
                <a:moveTo>
                  <a:pt x="0" y="28579"/>
                </a:moveTo>
                <a:lnTo>
                  <a:pt x="2915148" y="28579"/>
                </a:lnTo>
                <a:lnTo>
                  <a:pt x="2915148" y="0"/>
                </a:lnTo>
                <a:lnTo>
                  <a:pt x="0" y="0"/>
                </a:lnTo>
                <a:lnTo>
                  <a:pt x="0" y="28579"/>
                </a:lnTo>
                <a:close/>
              </a:path>
            </a:pathLst>
          </a:custGeom>
          <a:solidFill>
            <a:srgbClr val="1D67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960350" y="944968"/>
            <a:ext cx="5331115" cy="45719"/>
          </a:xfrm>
          <a:custGeom>
            <a:avLst/>
            <a:gdLst/>
            <a:ahLst/>
            <a:cxnLst/>
            <a:rect l="l" t="t" r="r" b="b"/>
            <a:pathLst>
              <a:path w="5440044" h="28575">
                <a:moveTo>
                  <a:pt x="5439705" y="28579"/>
                </a:moveTo>
                <a:lnTo>
                  <a:pt x="0" y="28579"/>
                </a:lnTo>
                <a:lnTo>
                  <a:pt x="0" y="0"/>
                </a:lnTo>
                <a:lnTo>
                  <a:pt x="5439705" y="0"/>
                </a:lnTo>
                <a:lnTo>
                  <a:pt x="5439705" y="28579"/>
                </a:lnTo>
                <a:close/>
              </a:path>
            </a:pathLst>
          </a:custGeom>
          <a:solidFill>
            <a:srgbClr val="1D67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528673" y="193675"/>
            <a:ext cx="8643721" cy="252120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54940" marR="299085" algn="ctr">
              <a:lnSpc>
                <a:spcPct val="108600"/>
              </a:lnSpc>
              <a:spcBef>
                <a:spcPts val="90"/>
              </a:spcBef>
            </a:pPr>
            <a:r>
              <a:rPr sz="3800" spc="10" dirty="0" smtClean="0">
                <a:latin typeface="Lucida Sans Unicode"/>
                <a:cs typeface="Lucida Sans Unicode"/>
              </a:rPr>
              <a:t>С</a:t>
            </a:r>
            <a:r>
              <a:rPr lang="ru-RU" sz="3800" spc="10" dirty="0" smtClean="0">
                <a:latin typeface="Lucida Sans Unicode"/>
                <a:cs typeface="Lucida Sans Unicode"/>
              </a:rPr>
              <a:t>У</a:t>
            </a:r>
            <a:r>
              <a:rPr sz="3800" spc="10" dirty="0" smtClean="0">
                <a:latin typeface="Lucida Sans Unicode"/>
                <a:cs typeface="Lucida Sans Unicode"/>
              </a:rPr>
              <a:t>БСИДИЯ </a:t>
            </a:r>
            <a:r>
              <a:rPr sz="3800" spc="10" dirty="0">
                <a:latin typeface="Lucida Sans Unicode"/>
                <a:cs typeface="Lucida Sans Unicode"/>
              </a:rPr>
              <a:t>ПРЕДОСТАВЛЯЕТСЯ НА </a:t>
            </a:r>
            <a:r>
              <a:rPr sz="3800" spc="10" dirty="0" smtClean="0">
                <a:latin typeface="Lucida Sans Unicode"/>
                <a:cs typeface="Lucida Sans Unicode"/>
              </a:rPr>
              <a:t>СЛЕД</a:t>
            </a:r>
            <a:r>
              <a:rPr lang="ru-RU" sz="3800" spc="10" dirty="0">
                <a:latin typeface="Lucida Sans Unicode"/>
                <a:cs typeface="Lucida Sans Unicode"/>
              </a:rPr>
              <a:t>У</a:t>
            </a:r>
            <a:r>
              <a:rPr sz="3800" spc="10" dirty="0" smtClean="0">
                <a:latin typeface="Lucida Sans Unicode"/>
                <a:cs typeface="Lucida Sans Unicode"/>
              </a:rPr>
              <a:t>ЮЩИЕ </a:t>
            </a:r>
            <a:r>
              <a:rPr sz="3800" spc="10" dirty="0">
                <a:latin typeface="Lucida Sans Unicode"/>
                <a:cs typeface="Lucida Sans Unicode"/>
              </a:rPr>
              <a:t>ВИДЫ ЗАТРАТ</a:t>
            </a:r>
          </a:p>
          <a:p>
            <a:pPr marL="12700" marR="5080" algn="ctr">
              <a:lnSpc>
                <a:spcPct val="113700"/>
              </a:lnSpc>
              <a:spcBef>
                <a:spcPts val="575"/>
              </a:spcBef>
            </a:pPr>
            <a:r>
              <a:rPr sz="3300" dirty="0">
                <a:latin typeface="Lucida Sans Unicode"/>
                <a:cs typeface="Lucida Sans Unicode"/>
              </a:rPr>
              <a:t>(за исключением затрат в составе гранта на развитие семейной фермы)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871787" y="6733547"/>
            <a:ext cx="4629785" cy="180677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065" marR="5080" algn="ctr">
              <a:lnSpc>
                <a:spcPct val="113999"/>
              </a:lnSpc>
              <a:spcBef>
                <a:spcPts val="135"/>
              </a:spcBef>
            </a:pPr>
            <a:r>
              <a:rPr sz="2550" dirty="0">
                <a:latin typeface="Lucida Sans Unicode"/>
                <a:cs typeface="Lucida Sans Unicode"/>
              </a:rPr>
              <a:t>Оборудование для комплектации объектов для производства, хранения и переработки с/х продукции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6834947" y="6733547"/>
            <a:ext cx="4080238" cy="925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8465" marR="5080" indent="-406400" algn="ctr">
              <a:lnSpc>
                <a:spcPct val="113700"/>
              </a:lnSpc>
              <a:spcBef>
                <a:spcPts val="100"/>
              </a:spcBef>
            </a:pPr>
            <a:r>
              <a:rPr lang="ru-RU" sz="2600" spc="10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Специализированный транспорт</a:t>
            </a:r>
            <a:endParaRPr sz="2600" spc="10" dirty="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588750" y="6873070"/>
            <a:ext cx="5796630" cy="13594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ctr">
              <a:lnSpc>
                <a:spcPct val="113999"/>
              </a:lnSpc>
              <a:spcBef>
                <a:spcPts val="135"/>
              </a:spcBef>
            </a:pPr>
            <a:r>
              <a:rPr lang="ru-RU" sz="2550" dirty="0">
                <a:latin typeface="Lucida Sans Unicode"/>
                <a:cs typeface="Lucida Sans Unicode"/>
              </a:rPr>
              <a:t>П</a:t>
            </a:r>
            <a:r>
              <a:rPr sz="2550" dirty="0" err="1" smtClean="0">
                <a:latin typeface="Lucida Sans Unicode"/>
                <a:cs typeface="Lucida Sans Unicode"/>
              </a:rPr>
              <a:t>риобретение</a:t>
            </a:r>
            <a:r>
              <a:rPr sz="2550" dirty="0" smtClean="0">
                <a:latin typeface="Lucida Sans Unicode"/>
                <a:cs typeface="Lucida Sans Unicode"/>
              </a:rPr>
              <a:t> </a:t>
            </a:r>
            <a:r>
              <a:rPr sz="2550" dirty="0">
                <a:latin typeface="Lucida Sans Unicode"/>
                <a:cs typeface="Lucida Sans Unicode"/>
              </a:rPr>
              <a:t>с/х животных ( за исключением свиней) и птицы, рыбопосадочного материала</a:t>
            </a:r>
          </a:p>
        </p:txBody>
      </p:sp>
      <p:sp>
        <p:nvSpPr>
          <p:cNvPr id="17" name="object 17"/>
          <p:cNvSpPr/>
          <p:nvPr/>
        </p:nvSpPr>
        <p:spPr>
          <a:xfrm>
            <a:off x="5982884" y="7339238"/>
            <a:ext cx="849630" cy="1110615"/>
          </a:xfrm>
          <a:custGeom>
            <a:avLst/>
            <a:gdLst/>
            <a:ahLst/>
            <a:cxnLst/>
            <a:rect l="l" t="t" r="r" b="b"/>
            <a:pathLst>
              <a:path w="849629" h="1110615">
                <a:moveTo>
                  <a:pt x="110002" y="1107489"/>
                </a:moveTo>
                <a:lnTo>
                  <a:pt x="99701" y="1110026"/>
                </a:lnTo>
                <a:lnTo>
                  <a:pt x="89558" y="1108445"/>
                </a:lnTo>
                <a:lnTo>
                  <a:pt x="80728" y="1103181"/>
                </a:lnTo>
                <a:lnTo>
                  <a:pt x="57519" y="1055905"/>
                </a:lnTo>
                <a:lnTo>
                  <a:pt x="43400" y="1016751"/>
                </a:lnTo>
                <a:lnTo>
                  <a:pt x="28183" y="965740"/>
                </a:lnTo>
                <a:lnTo>
                  <a:pt x="14274" y="904610"/>
                </a:lnTo>
                <a:lnTo>
                  <a:pt x="4078" y="835100"/>
                </a:lnTo>
                <a:lnTo>
                  <a:pt x="0" y="758949"/>
                </a:lnTo>
                <a:lnTo>
                  <a:pt x="1069" y="719476"/>
                </a:lnTo>
                <a:lnTo>
                  <a:pt x="4687" y="679048"/>
                </a:lnTo>
                <a:lnTo>
                  <a:pt x="11117" y="637910"/>
                </a:lnTo>
                <a:lnTo>
                  <a:pt x="20628" y="596307"/>
                </a:lnTo>
                <a:lnTo>
                  <a:pt x="33485" y="554481"/>
                </a:lnTo>
                <a:lnTo>
                  <a:pt x="49954" y="512678"/>
                </a:lnTo>
                <a:lnTo>
                  <a:pt x="70301" y="471141"/>
                </a:lnTo>
                <a:lnTo>
                  <a:pt x="94793" y="430114"/>
                </a:lnTo>
                <a:lnTo>
                  <a:pt x="123697" y="389841"/>
                </a:lnTo>
                <a:lnTo>
                  <a:pt x="157278" y="350567"/>
                </a:lnTo>
                <a:lnTo>
                  <a:pt x="195802" y="312536"/>
                </a:lnTo>
                <a:lnTo>
                  <a:pt x="239536" y="275991"/>
                </a:lnTo>
                <a:lnTo>
                  <a:pt x="288746" y="241177"/>
                </a:lnTo>
                <a:lnTo>
                  <a:pt x="343699" y="208337"/>
                </a:lnTo>
                <a:lnTo>
                  <a:pt x="257882" y="39912"/>
                </a:lnTo>
                <a:lnTo>
                  <a:pt x="255018" y="30506"/>
                </a:lnTo>
                <a:lnTo>
                  <a:pt x="255669" y="21003"/>
                </a:lnTo>
                <a:lnTo>
                  <a:pt x="259605" y="12335"/>
                </a:lnTo>
                <a:lnTo>
                  <a:pt x="266597" y="5432"/>
                </a:lnTo>
                <a:lnTo>
                  <a:pt x="272645" y="1411"/>
                </a:lnTo>
                <a:lnTo>
                  <a:pt x="280022" y="0"/>
                </a:lnTo>
                <a:lnTo>
                  <a:pt x="406471" y="27096"/>
                </a:lnTo>
                <a:lnTo>
                  <a:pt x="331019" y="65541"/>
                </a:lnTo>
                <a:lnTo>
                  <a:pt x="402951" y="206988"/>
                </a:lnTo>
                <a:lnTo>
                  <a:pt x="405629" y="216617"/>
                </a:lnTo>
                <a:lnTo>
                  <a:pt x="404373" y="226808"/>
                </a:lnTo>
                <a:lnTo>
                  <a:pt x="399399" y="235790"/>
                </a:lnTo>
                <a:lnTo>
                  <a:pt x="391089" y="242391"/>
                </a:lnTo>
                <a:lnTo>
                  <a:pt x="335432" y="273297"/>
                </a:lnTo>
                <a:lnTo>
                  <a:pt x="285902" y="305929"/>
                </a:lnTo>
                <a:lnTo>
                  <a:pt x="242180" y="340086"/>
                </a:lnTo>
                <a:lnTo>
                  <a:pt x="203946" y="375563"/>
                </a:lnTo>
                <a:lnTo>
                  <a:pt x="170880" y="412156"/>
                </a:lnTo>
                <a:lnTo>
                  <a:pt x="142663" y="449662"/>
                </a:lnTo>
                <a:lnTo>
                  <a:pt x="118975" y="487879"/>
                </a:lnTo>
                <a:lnTo>
                  <a:pt x="99496" y="526601"/>
                </a:lnTo>
                <a:lnTo>
                  <a:pt x="83906" y="565626"/>
                </a:lnTo>
                <a:lnTo>
                  <a:pt x="71886" y="604751"/>
                </a:lnTo>
                <a:lnTo>
                  <a:pt x="63117" y="643771"/>
                </a:lnTo>
                <a:lnTo>
                  <a:pt x="57277" y="682484"/>
                </a:lnTo>
                <a:lnTo>
                  <a:pt x="54048" y="720685"/>
                </a:lnTo>
                <a:lnTo>
                  <a:pt x="53111" y="758172"/>
                </a:lnTo>
                <a:lnTo>
                  <a:pt x="54021" y="790754"/>
                </a:lnTo>
                <a:lnTo>
                  <a:pt x="56380" y="822334"/>
                </a:lnTo>
                <a:lnTo>
                  <a:pt x="59957" y="852765"/>
                </a:lnTo>
                <a:lnTo>
                  <a:pt x="64524" y="881900"/>
                </a:lnTo>
                <a:lnTo>
                  <a:pt x="128931" y="849083"/>
                </a:lnTo>
                <a:lnTo>
                  <a:pt x="128225" y="850824"/>
                </a:lnTo>
                <a:lnTo>
                  <a:pt x="118760" y="881488"/>
                </a:lnTo>
                <a:lnTo>
                  <a:pt x="106855" y="957773"/>
                </a:lnTo>
                <a:lnTo>
                  <a:pt x="109133" y="1016920"/>
                </a:lnTo>
                <a:lnTo>
                  <a:pt x="117050" y="1055570"/>
                </a:lnTo>
                <a:lnTo>
                  <a:pt x="122064" y="1070365"/>
                </a:lnTo>
                <a:lnTo>
                  <a:pt x="122823" y="1071856"/>
                </a:lnTo>
                <a:lnTo>
                  <a:pt x="125360" y="1082156"/>
                </a:lnTo>
                <a:lnTo>
                  <a:pt x="123779" y="1092299"/>
                </a:lnTo>
                <a:lnTo>
                  <a:pt x="118515" y="1101129"/>
                </a:lnTo>
                <a:lnTo>
                  <a:pt x="110002" y="1107489"/>
                </a:lnTo>
                <a:close/>
              </a:path>
              <a:path w="849629" h="1110615">
                <a:moveTo>
                  <a:pt x="671505" y="547282"/>
                </a:moveTo>
                <a:lnTo>
                  <a:pt x="596064" y="585721"/>
                </a:lnTo>
                <a:lnTo>
                  <a:pt x="783251" y="162731"/>
                </a:lnTo>
                <a:lnTo>
                  <a:pt x="331019" y="65541"/>
                </a:lnTo>
                <a:lnTo>
                  <a:pt x="406471" y="27096"/>
                </a:lnTo>
                <a:lnTo>
                  <a:pt x="834678" y="118809"/>
                </a:lnTo>
                <a:lnTo>
                  <a:pt x="849013" y="146942"/>
                </a:lnTo>
                <a:lnTo>
                  <a:pt x="671505" y="547282"/>
                </a:lnTo>
                <a:close/>
              </a:path>
              <a:path w="849629" h="1110615">
                <a:moveTo>
                  <a:pt x="128931" y="849083"/>
                </a:moveTo>
                <a:lnTo>
                  <a:pt x="64524" y="881900"/>
                </a:lnTo>
                <a:lnTo>
                  <a:pt x="65610" y="877123"/>
                </a:lnTo>
                <a:lnTo>
                  <a:pt x="65767" y="873287"/>
                </a:lnTo>
                <a:lnTo>
                  <a:pt x="88198" y="806546"/>
                </a:lnTo>
                <a:lnTo>
                  <a:pt x="121963" y="741049"/>
                </a:lnTo>
                <a:lnTo>
                  <a:pt x="144253" y="707310"/>
                </a:lnTo>
                <a:lnTo>
                  <a:pt x="170512" y="673108"/>
                </a:lnTo>
                <a:lnTo>
                  <a:pt x="201011" y="638591"/>
                </a:lnTo>
                <a:lnTo>
                  <a:pt x="236022" y="603908"/>
                </a:lnTo>
                <a:lnTo>
                  <a:pt x="275819" y="569206"/>
                </a:lnTo>
                <a:lnTo>
                  <a:pt x="320672" y="534633"/>
                </a:lnTo>
                <a:lnTo>
                  <a:pt x="370855" y="500338"/>
                </a:lnTo>
                <a:lnTo>
                  <a:pt x="426639" y="466469"/>
                </a:lnTo>
                <a:lnTo>
                  <a:pt x="488298" y="433174"/>
                </a:lnTo>
                <a:lnTo>
                  <a:pt x="498523" y="430331"/>
                </a:lnTo>
                <a:lnTo>
                  <a:pt x="508713" y="431587"/>
                </a:lnTo>
                <a:lnTo>
                  <a:pt x="517695" y="436560"/>
                </a:lnTo>
                <a:lnTo>
                  <a:pt x="524101" y="444625"/>
                </a:lnTo>
                <a:lnTo>
                  <a:pt x="537587" y="470954"/>
                </a:lnTo>
                <a:lnTo>
                  <a:pt x="489891" y="495256"/>
                </a:lnTo>
                <a:lnTo>
                  <a:pt x="425476" y="531984"/>
                </a:lnTo>
                <a:lnTo>
                  <a:pt x="368476" y="568954"/>
                </a:lnTo>
                <a:lnTo>
                  <a:pt x="318465" y="605980"/>
                </a:lnTo>
                <a:lnTo>
                  <a:pt x="275016" y="642871"/>
                </a:lnTo>
                <a:lnTo>
                  <a:pt x="237702" y="679439"/>
                </a:lnTo>
                <a:lnTo>
                  <a:pt x="206097" y="715495"/>
                </a:lnTo>
                <a:lnTo>
                  <a:pt x="179773" y="750850"/>
                </a:lnTo>
                <a:lnTo>
                  <a:pt x="158305" y="785316"/>
                </a:lnTo>
                <a:lnTo>
                  <a:pt x="141264" y="818703"/>
                </a:lnTo>
                <a:lnTo>
                  <a:pt x="128931" y="849083"/>
                </a:lnTo>
                <a:close/>
              </a:path>
              <a:path w="849629" h="1110615">
                <a:moveTo>
                  <a:pt x="612456" y="670170"/>
                </a:moveTo>
                <a:lnTo>
                  <a:pt x="605760" y="673364"/>
                </a:lnTo>
                <a:lnTo>
                  <a:pt x="598281" y="674591"/>
                </a:lnTo>
                <a:lnTo>
                  <a:pt x="590753" y="673681"/>
                </a:lnTo>
                <a:lnTo>
                  <a:pt x="583915" y="670779"/>
                </a:lnTo>
                <a:lnTo>
                  <a:pt x="578143" y="666124"/>
                </a:lnTo>
                <a:lnTo>
                  <a:pt x="573809" y="659955"/>
                </a:lnTo>
                <a:lnTo>
                  <a:pt x="489891" y="495256"/>
                </a:lnTo>
                <a:lnTo>
                  <a:pt x="537587" y="470954"/>
                </a:lnTo>
                <a:lnTo>
                  <a:pt x="596064" y="585721"/>
                </a:lnTo>
                <a:lnTo>
                  <a:pt x="671505" y="547282"/>
                </a:lnTo>
                <a:lnTo>
                  <a:pt x="622055" y="658841"/>
                </a:lnTo>
                <a:lnTo>
                  <a:pt x="618047" y="665189"/>
                </a:lnTo>
                <a:lnTo>
                  <a:pt x="612456" y="670170"/>
                </a:lnTo>
                <a:close/>
              </a:path>
            </a:pathLst>
          </a:custGeom>
          <a:solidFill>
            <a:srgbClr val="206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270297" y="3067498"/>
            <a:ext cx="4515621" cy="314378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95503" y="3134184"/>
            <a:ext cx="4458461" cy="3010414"/>
          </a:xfrm>
          <a:prstGeom prst="rect">
            <a:avLst/>
          </a:prstGeom>
        </p:spPr>
      </p:pic>
      <p:pic>
        <p:nvPicPr>
          <p:cNvPr id="24" name="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169150" y="3075245"/>
            <a:ext cx="3581400" cy="323130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" y="77"/>
            <a:ext cx="18288000" cy="10287000"/>
            <a:chOff x="114" y="77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8648814" y="657301"/>
              <a:ext cx="9639300" cy="28575"/>
            </a:xfrm>
            <a:custGeom>
              <a:avLst/>
              <a:gdLst/>
              <a:ahLst/>
              <a:cxnLst/>
              <a:rect l="l" t="t" r="r" b="b"/>
              <a:pathLst>
                <a:path w="9639300" h="28575">
                  <a:moveTo>
                    <a:pt x="9639300" y="28575"/>
                  </a:moveTo>
                  <a:lnTo>
                    <a:pt x="0" y="28575"/>
                  </a:lnTo>
                  <a:lnTo>
                    <a:pt x="0" y="0"/>
                  </a:lnTo>
                  <a:lnTo>
                    <a:pt x="9639300" y="0"/>
                  </a:lnTo>
                  <a:lnTo>
                    <a:pt x="9639300" y="28575"/>
                  </a:lnTo>
                  <a:close/>
                </a:path>
              </a:pathLst>
            </a:custGeom>
            <a:solidFill>
              <a:srgbClr val="1B5E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" y="77"/>
              <a:ext cx="10183367" cy="10286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" y="6384684"/>
              <a:ext cx="9026841" cy="39023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" y="3884371"/>
              <a:ext cx="9022079" cy="49651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" y="1417397"/>
              <a:ext cx="9022079" cy="49651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" y="6819215"/>
              <a:ext cx="8573261" cy="346786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" y="1856690"/>
              <a:ext cx="8573261" cy="412699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377601" y="1024014"/>
              <a:ext cx="6267450" cy="8229600"/>
            </a:xfrm>
            <a:custGeom>
              <a:avLst/>
              <a:gdLst/>
              <a:ahLst/>
              <a:cxnLst/>
              <a:rect l="l" t="t" r="r" b="b"/>
              <a:pathLst>
                <a:path w="6267450" h="8229600">
                  <a:moveTo>
                    <a:pt x="138095" y="138095"/>
                  </a:moveTo>
                  <a:lnTo>
                    <a:pt x="172375" y="107018"/>
                  </a:lnTo>
                  <a:lnTo>
                    <a:pt x="209543" y="79459"/>
                  </a:lnTo>
                  <a:lnTo>
                    <a:pt x="249227" y="55667"/>
                  </a:lnTo>
                  <a:lnTo>
                    <a:pt x="291057" y="35889"/>
                  </a:lnTo>
                  <a:lnTo>
                    <a:pt x="334620" y="20296"/>
                  </a:lnTo>
                  <a:lnTo>
                    <a:pt x="379504" y="9059"/>
                  </a:lnTo>
                  <a:lnTo>
                    <a:pt x="425273" y="2264"/>
                  </a:lnTo>
                  <a:lnTo>
                    <a:pt x="471487" y="0"/>
                  </a:lnTo>
                  <a:lnTo>
                    <a:pt x="5795962" y="0"/>
                  </a:lnTo>
                  <a:lnTo>
                    <a:pt x="5819124" y="566"/>
                  </a:lnTo>
                  <a:lnTo>
                    <a:pt x="5865115" y="5095"/>
                  </a:lnTo>
                  <a:lnTo>
                    <a:pt x="5910551" y="14133"/>
                  </a:lnTo>
                  <a:lnTo>
                    <a:pt x="5954775" y="27548"/>
                  </a:lnTo>
                  <a:lnTo>
                    <a:pt x="5997575" y="45277"/>
                  </a:lnTo>
                  <a:lnTo>
                    <a:pt x="6038332" y="67062"/>
                  </a:lnTo>
                  <a:lnTo>
                    <a:pt x="6076850" y="92799"/>
                  </a:lnTo>
                  <a:lnTo>
                    <a:pt x="6112574" y="122117"/>
                  </a:lnTo>
                  <a:lnTo>
                    <a:pt x="6129353" y="138095"/>
                  </a:lnTo>
                </a:path>
                <a:path w="6267450" h="8229600">
                  <a:moveTo>
                    <a:pt x="6129353" y="138095"/>
                  </a:moveTo>
                  <a:lnTo>
                    <a:pt x="6160430" y="172375"/>
                  </a:lnTo>
                  <a:lnTo>
                    <a:pt x="6187989" y="209543"/>
                  </a:lnTo>
                  <a:lnTo>
                    <a:pt x="6211781" y="249227"/>
                  </a:lnTo>
                  <a:lnTo>
                    <a:pt x="6231559" y="291056"/>
                  </a:lnTo>
                  <a:lnTo>
                    <a:pt x="6247152" y="334620"/>
                  </a:lnTo>
                  <a:lnTo>
                    <a:pt x="6258390" y="379504"/>
                  </a:lnTo>
                  <a:lnTo>
                    <a:pt x="6265184" y="425273"/>
                  </a:lnTo>
                  <a:lnTo>
                    <a:pt x="6267449" y="471487"/>
                  </a:lnTo>
                  <a:lnTo>
                    <a:pt x="6267449" y="7758111"/>
                  </a:lnTo>
                  <a:lnTo>
                    <a:pt x="6266883" y="7781275"/>
                  </a:lnTo>
                  <a:lnTo>
                    <a:pt x="6262353" y="7827267"/>
                  </a:lnTo>
                  <a:lnTo>
                    <a:pt x="6253316" y="7872703"/>
                  </a:lnTo>
                  <a:lnTo>
                    <a:pt x="6239901" y="7916926"/>
                  </a:lnTo>
                  <a:lnTo>
                    <a:pt x="6222173" y="7959725"/>
                  </a:lnTo>
                  <a:lnTo>
                    <a:pt x="6200388" y="8000482"/>
                  </a:lnTo>
                  <a:lnTo>
                    <a:pt x="6174650" y="8039001"/>
                  </a:lnTo>
                  <a:lnTo>
                    <a:pt x="6145332" y="8074724"/>
                  </a:lnTo>
                  <a:lnTo>
                    <a:pt x="6129353" y="8091503"/>
                  </a:lnTo>
                </a:path>
                <a:path w="6267450" h="8229600">
                  <a:moveTo>
                    <a:pt x="6129353" y="8091503"/>
                  </a:moveTo>
                  <a:lnTo>
                    <a:pt x="6095073" y="8122580"/>
                  </a:lnTo>
                  <a:lnTo>
                    <a:pt x="6057906" y="8150138"/>
                  </a:lnTo>
                  <a:lnTo>
                    <a:pt x="6018222" y="8173930"/>
                  </a:lnTo>
                  <a:lnTo>
                    <a:pt x="5976392" y="8193709"/>
                  </a:lnTo>
                  <a:lnTo>
                    <a:pt x="5932829" y="8209301"/>
                  </a:lnTo>
                  <a:lnTo>
                    <a:pt x="5887944" y="8220539"/>
                  </a:lnTo>
                  <a:lnTo>
                    <a:pt x="5842176" y="8227334"/>
                  </a:lnTo>
                  <a:lnTo>
                    <a:pt x="5795962" y="8229599"/>
                  </a:lnTo>
                  <a:lnTo>
                    <a:pt x="471487" y="8229599"/>
                  </a:lnTo>
                  <a:lnTo>
                    <a:pt x="448324" y="8229032"/>
                  </a:lnTo>
                  <a:lnTo>
                    <a:pt x="402333" y="8224502"/>
                  </a:lnTo>
                  <a:lnTo>
                    <a:pt x="356897" y="8215465"/>
                  </a:lnTo>
                  <a:lnTo>
                    <a:pt x="312673" y="8202049"/>
                  </a:lnTo>
                  <a:lnTo>
                    <a:pt x="269873" y="8184321"/>
                  </a:lnTo>
                  <a:lnTo>
                    <a:pt x="229116" y="8162536"/>
                  </a:lnTo>
                  <a:lnTo>
                    <a:pt x="190598" y="8136799"/>
                  </a:lnTo>
                  <a:lnTo>
                    <a:pt x="154874" y="8107481"/>
                  </a:lnTo>
                  <a:lnTo>
                    <a:pt x="138095" y="8091503"/>
                  </a:lnTo>
                </a:path>
                <a:path w="6267450" h="8229600">
                  <a:moveTo>
                    <a:pt x="138095" y="8091503"/>
                  </a:moveTo>
                  <a:lnTo>
                    <a:pt x="107018" y="8057223"/>
                  </a:lnTo>
                  <a:lnTo>
                    <a:pt x="79459" y="8020056"/>
                  </a:lnTo>
                  <a:lnTo>
                    <a:pt x="55667" y="7980372"/>
                  </a:lnTo>
                  <a:lnTo>
                    <a:pt x="35889" y="7938542"/>
                  </a:lnTo>
                  <a:lnTo>
                    <a:pt x="20296" y="7894978"/>
                  </a:lnTo>
                  <a:lnTo>
                    <a:pt x="9059" y="7850094"/>
                  </a:lnTo>
                  <a:lnTo>
                    <a:pt x="2264" y="7804325"/>
                  </a:lnTo>
                  <a:lnTo>
                    <a:pt x="0" y="7758111"/>
                  </a:lnTo>
                  <a:lnTo>
                    <a:pt x="0" y="471487"/>
                  </a:lnTo>
                  <a:lnTo>
                    <a:pt x="566" y="448324"/>
                  </a:lnTo>
                  <a:lnTo>
                    <a:pt x="5095" y="402333"/>
                  </a:lnTo>
                  <a:lnTo>
                    <a:pt x="14133" y="356897"/>
                  </a:lnTo>
                  <a:lnTo>
                    <a:pt x="27548" y="312673"/>
                  </a:lnTo>
                  <a:lnTo>
                    <a:pt x="45277" y="269873"/>
                  </a:lnTo>
                  <a:lnTo>
                    <a:pt x="67062" y="229116"/>
                  </a:lnTo>
                  <a:lnTo>
                    <a:pt x="92799" y="190598"/>
                  </a:lnTo>
                  <a:lnTo>
                    <a:pt x="122117" y="154874"/>
                  </a:lnTo>
                  <a:lnTo>
                    <a:pt x="138095" y="138095"/>
                  </a:lnTo>
                </a:path>
              </a:pathLst>
            </a:custGeom>
            <a:ln w="28574">
              <a:solidFill>
                <a:srgbClr val="1B5E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" y="4314139"/>
              <a:ext cx="8573261" cy="412699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09864" y="3533852"/>
              <a:ext cx="619124" cy="62864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809864" y="3533852"/>
              <a:ext cx="619125" cy="628650"/>
            </a:xfrm>
            <a:custGeom>
              <a:avLst/>
              <a:gdLst/>
              <a:ahLst/>
              <a:cxnLst/>
              <a:rect l="l" t="t" r="r" b="b"/>
              <a:pathLst>
                <a:path w="619125" h="628650">
                  <a:moveTo>
                    <a:pt x="619124" y="628649"/>
                  </a:moveTo>
                  <a:lnTo>
                    <a:pt x="0" y="628649"/>
                  </a:lnTo>
                  <a:lnTo>
                    <a:pt x="0" y="0"/>
                  </a:lnTo>
                  <a:lnTo>
                    <a:pt x="619124" y="0"/>
                  </a:lnTo>
                  <a:lnTo>
                    <a:pt x="619124" y="628649"/>
                  </a:lnTo>
                  <a:close/>
                </a:path>
              </a:pathLst>
            </a:custGeom>
            <a:solidFill>
              <a:srgbClr val="1B5E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949564" y="620180"/>
            <a:ext cx="3542029" cy="1816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8800"/>
              </a:lnSpc>
              <a:spcBef>
                <a:spcPts val="95"/>
              </a:spcBef>
            </a:pPr>
            <a:r>
              <a:rPr sz="5400" spc="-955" dirty="0">
                <a:solidFill>
                  <a:srgbClr val="FFFFFF"/>
                </a:solidFill>
              </a:rPr>
              <a:t>СПАСИБО</a:t>
            </a:r>
            <a:r>
              <a:rPr sz="5400" spc="-580" dirty="0">
                <a:solidFill>
                  <a:srgbClr val="FFFFFF"/>
                </a:solidFill>
              </a:rPr>
              <a:t> </a:t>
            </a:r>
            <a:r>
              <a:rPr sz="5400" spc="-770" dirty="0">
                <a:solidFill>
                  <a:srgbClr val="FFFFFF"/>
                </a:solidFill>
              </a:rPr>
              <a:t>ЗА </a:t>
            </a:r>
            <a:r>
              <a:rPr sz="5400" spc="-940" dirty="0">
                <a:solidFill>
                  <a:srgbClr val="FFFFFF"/>
                </a:solidFill>
              </a:rPr>
              <a:t>ВНИМАНИЕ</a:t>
            </a:r>
            <a:endParaRPr sz="5400"/>
          </a:p>
        </p:txBody>
      </p:sp>
      <p:sp>
        <p:nvSpPr>
          <p:cNvPr id="15" name="object 15"/>
          <p:cNvSpPr txBox="1"/>
          <p:nvPr/>
        </p:nvSpPr>
        <p:spPr>
          <a:xfrm>
            <a:off x="3187814" y="3388621"/>
            <a:ext cx="2303145" cy="939800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2650" spc="-270" dirty="0">
                <a:latin typeface="Trebuchet MS"/>
                <a:cs typeface="Trebuchet MS"/>
              </a:rPr>
              <a:t>+7(921)</a:t>
            </a:r>
            <a:r>
              <a:rPr sz="2650" spc="-195" dirty="0">
                <a:latin typeface="Trebuchet MS"/>
                <a:cs typeface="Trebuchet MS"/>
              </a:rPr>
              <a:t> </a:t>
            </a:r>
            <a:r>
              <a:rPr sz="2650" spc="-125" dirty="0">
                <a:latin typeface="Trebuchet MS"/>
                <a:cs typeface="Trebuchet MS"/>
              </a:rPr>
              <a:t>520-</a:t>
            </a:r>
            <a:r>
              <a:rPr sz="2650" spc="-254" dirty="0">
                <a:latin typeface="Trebuchet MS"/>
                <a:cs typeface="Trebuchet MS"/>
              </a:rPr>
              <a:t>51-</a:t>
            </a:r>
            <a:r>
              <a:rPr sz="2650" spc="-25" dirty="0">
                <a:latin typeface="Trebuchet MS"/>
                <a:cs typeface="Trebuchet MS"/>
              </a:rPr>
              <a:t>53</a:t>
            </a:r>
            <a:endParaRPr sz="26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2650" spc="-220" dirty="0">
                <a:latin typeface="Trebuchet MS"/>
                <a:cs typeface="Trebuchet MS"/>
              </a:rPr>
              <a:t>+7(8142)</a:t>
            </a:r>
            <a:r>
              <a:rPr sz="2650" spc="85" dirty="0">
                <a:latin typeface="Trebuchet MS"/>
                <a:cs typeface="Trebuchet MS"/>
              </a:rPr>
              <a:t> </a:t>
            </a:r>
            <a:r>
              <a:rPr sz="2650" spc="-140" dirty="0">
                <a:latin typeface="Trebuchet MS"/>
                <a:cs typeface="Trebuchet MS"/>
              </a:rPr>
              <a:t>559-</a:t>
            </a:r>
            <a:r>
              <a:rPr sz="2650" spc="-60" dirty="0">
                <a:latin typeface="Trebuchet MS"/>
                <a:cs typeface="Trebuchet MS"/>
              </a:rPr>
              <a:t>159</a:t>
            </a:r>
            <a:endParaRPr sz="265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225914" y="6136431"/>
            <a:ext cx="3181236" cy="4212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50" cap="small" spc="10" dirty="0">
                <a:latin typeface="Trebuchet MS"/>
                <a:cs typeface="Trebuchet MS"/>
              </a:rPr>
              <a:t>v</a:t>
            </a:r>
            <a:r>
              <a:rPr sz="2650" spc="10" dirty="0">
                <a:latin typeface="Trebuchet MS"/>
                <a:cs typeface="Trebuchet MS"/>
              </a:rPr>
              <a:t>k.</a:t>
            </a:r>
            <a:r>
              <a:rPr sz="2650" cap="small" spc="10" dirty="0">
                <a:latin typeface="Trebuchet MS"/>
                <a:cs typeface="Trebuchet MS"/>
              </a:rPr>
              <a:t>co</a:t>
            </a:r>
            <a:r>
              <a:rPr sz="2650" spc="10" dirty="0">
                <a:latin typeface="Trebuchet MS"/>
                <a:cs typeface="Trebuchet MS"/>
              </a:rPr>
              <a:t>m/m</a:t>
            </a:r>
            <a:r>
              <a:rPr sz="2650" cap="small" spc="10" dirty="0">
                <a:latin typeface="Trebuchet MS"/>
                <a:cs typeface="Trebuchet MS"/>
              </a:rPr>
              <a:t>c</a:t>
            </a:r>
            <a:r>
              <a:rPr sz="2650" spc="10" dirty="0">
                <a:latin typeface="Trebuchet MS"/>
                <a:cs typeface="Trebuchet MS"/>
              </a:rPr>
              <a:t>x</a:t>
            </a:r>
            <a:r>
              <a:rPr sz="2650" cap="small" spc="10" dirty="0">
                <a:latin typeface="Trebuchet MS"/>
                <a:cs typeface="Trebuchet MS"/>
              </a:rPr>
              <a:t>co</a:t>
            </a:r>
            <a:r>
              <a:rPr sz="2650" spc="10" dirty="0">
                <a:latin typeface="Trebuchet MS"/>
                <a:cs typeface="Trebuchet MS"/>
              </a:rPr>
              <a:t>mp</a:t>
            </a:r>
          </a:p>
        </p:txBody>
      </p:sp>
      <p:grpSp>
        <p:nvGrpSpPr>
          <p:cNvPr id="18" name="object 18"/>
          <p:cNvGrpSpPr/>
          <p:nvPr/>
        </p:nvGrpSpPr>
        <p:grpSpPr>
          <a:xfrm>
            <a:off x="1682750" y="2790902"/>
            <a:ext cx="14262214" cy="6462712"/>
            <a:chOff x="1752714" y="2790902"/>
            <a:chExt cx="14192250" cy="6477000"/>
          </a:xfrm>
        </p:grpSpPr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096739" y="2790902"/>
              <a:ext cx="4848224" cy="484822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752714" y="5934151"/>
              <a:ext cx="742950" cy="742950"/>
            </a:xfrm>
            <a:custGeom>
              <a:avLst/>
              <a:gdLst/>
              <a:ahLst/>
              <a:cxnLst/>
              <a:rect l="l" t="t" r="r" b="b"/>
              <a:pathLst>
                <a:path w="742950" h="742950">
                  <a:moveTo>
                    <a:pt x="639762" y="742950"/>
                  </a:moveTo>
                  <a:lnTo>
                    <a:pt x="103187" y="742950"/>
                  </a:lnTo>
                  <a:lnTo>
                    <a:pt x="63025" y="734842"/>
                  </a:lnTo>
                  <a:lnTo>
                    <a:pt x="30226" y="712731"/>
                  </a:lnTo>
                  <a:lnTo>
                    <a:pt x="8110" y="679932"/>
                  </a:lnTo>
                  <a:lnTo>
                    <a:pt x="0" y="639762"/>
                  </a:lnTo>
                  <a:lnTo>
                    <a:pt x="0" y="103187"/>
                  </a:lnTo>
                  <a:lnTo>
                    <a:pt x="8110" y="63017"/>
                  </a:lnTo>
                  <a:lnTo>
                    <a:pt x="30226" y="30218"/>
                  </a:lnTo>
                  <a:lnTo>
                    <a:pt x="63025" y="8107"/>
                  </a:lnTo>
                  <a:lnTo>
                    <a:pt x="103187" y="0"/>
                  </a:lnTo>
                  <a:lnTo>
                    <a:pt x="639762" y="0"/>
                  </a:lnTo>
                  <a:lnTo>
                    <a:pt x="679932" y="8107"/>
                  </a:lnTo>
                  <a:lnTo>
                    <a:pt x="712731" y="30218"/>
                  </a:lnTo>
                  <a:lnTo>
                    <a:pt x="734842" y="63017"/>
                  </a:lnTo>
                  <a:lnTo>
                    <a:pt x="742949" y="103187"/>
                  </a:lnTo>
                  <a:lnTo>
                    <a:pt x="742950" y="639762"/>
                  </a:lnTo>
                  <a:lnTo>
                    <a:pt x="734842" y="679932"/>
                  </a:lnTo>
                  <a:lnTo>
                    <a:pt x="712731" y="712731"/>
                  </a:lnTo>
                  <a:lnTo>
                    <a:pt x="679932" y="734842"/>
                  </a:lnTo>
                  <a:lnTo>
                    <a:pt x="639762" y="742950"/>
                  </a:lnTo>
                  <a:close/>
                </a:path>
              </a:pathLst>
            </a:custGeom>
            <a:solidFill>
              <a:srgbClr val="1B5E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876539" y="6161164"/>
              <a:ext cx="495934" cy="309880"/>
            </a:xfrm>
            <a:custGeom>
              <a:avLst/>
              <a:gdLst/>
              <a:ahLst/>
              <a:cxnLst/>
              <a:rect l="l" t="t" r="r" b="b"/>
              <a:pathLst>
                <a:path w="495935" h="309879">
                  <a:moveTo>
                    <a:pt x="487808" y="309562"/>
                  </a:moveTo>
                  <a:lnTo>
                    <a:pt x="421231" y="309562"/>
                  </a:lnTo>
                  <a:lnTo>
                    <a:pt x="407826" y="305745"/>
                  </a:lnTo>
                  <a:lnTo>
                    <a:pt x="395615" y="294223"/>
                  </a:lnTo>
                  <a:lnTo>
                    <a:pt x="380549" y="274893"/>
                  </a:lnTo>
                  <a:lnTo>
                    <a:pt x="358576" y="247650"/>
                  </a:lnTo>
                  <a:lnTo>
                    <a:pt x="338051" y="225964"/>
                  </a:lnTo>
                  <a:lnTo>
                    <a:pt x="322489" y="213469"/>
                  </a:lnTo>
                  <a:lnTo>
                    <a:pt x="311257" y="207745"/>
                  </a:lnTo>
                  <a:lnTo>
                    <a:pt x="303722" y="206375"/>
                  </a:lnTo>
                  <a:lnTo>
                    <a:pt x="292701" y="206375"/>
                  </a:lnTo>
                  <a:lnTo>
                    <a:pt x="288925" y="209119"/>
                  </a:lnTo>
                  <a:lnTo>
                    <a:pt x="288904" y="286985"/>
                  </a:lnTo>
                  <a:lnTo>
                    <a:pt x="287808" y="296319"/>
                  </a:lnTo>
                  <a:lnTo>
                    <a:pt x="282800" y="303435"/>
                  </a:lnTo>
                  <a:lnTo>
                    <a:pt x="271299" y="307970"/>
                  </a:lnTo>
                  <a:lnTo>
                    <a:pt x="250724" y="309562"/>
                  </a:lnTo>
                  <a:lnTo>
                    <a:pt x="206820" y="302468"/>
                  </a:lnTo>
                  <a:lnTo>
                    <a:pt x="162290" y="281830"/>
                  </a:lnTo>
                  <a:lnTo>
                    <a:pt x="119289" y="248617"/>
                  </a:lnTo>
                  <a:lnTo>
                    <a:pt x="79970" y="203795"/>
                  </a:lnTo>
                  <a:lnTo>
                    <a:pt x="38961" y="137518"/>
                  </a:lnTo>
                  <a:lnTo>
                    <a:pt x="14639" y="80777"/>
                  </a:lnTo>
                  <a:lnTo>
                    <a:pt x="2990" y="38590"/>
                  </a:lnTo>
                  <a:lnTo>
                    <a:pt x="0" y="7718"/>
                  </a:lnTo>
                  <a:lnTo>
                    <a:pt x="2620" y="0"/>
                  </a:lnTo>
                  <a:lnTo>
                    <a:pt x="72912" y="0"/>
                  </a:lnTo>
                  <a:lnTo>
                    <a:pt x="81699" y="1197"/>
                  </a:lnTo>
                  <a:lnTo>
                    <a:pt x="88124" y="5030"/>
                  </a:lnTo>
                  <a:lnTo>
                    <a:pt x="92974" y="11858"/>
                  </a:lnTo>
                  <a:lnTo>
                    <a:pt x="97037" y="22040"/>
                  </a:lnTo>
                  <a:lnTo>
                    <a:pt x="116969" y="78627"/>
                  </a:lnTo>
                  <a:lnTo>
                    <a:pt x="138593" y="124000"/>
                  </a:lnTo>
                  <a:lnTo>
                    <a:pt x="159123" y="154158"/>
                  </a:lnTo>
                  <a:lnTo>
                    <a:pt x="175769" y="165100"/>
                  </a:lnTo>
                  <a:lnTo>
                    <a:pt x="182579" y="165100"/>
                  </a:lnTo>
                  <a:lnTo>
                    <a:pt x="185737" y="161798"/>
                  </a:lnTo>
                  <a:lnTo>
                    <a:pt x="185737" y="68867"/>
                  </a:lnTo>
                  <a:lnTo>
                    <a:pt x="181624" y="45837"/>
                  </a:lnTo>
                  <a:lnTo>
                    <a:pt x="174629" y="31745"/>
                  </a:lnTo>
                  <a:lnTo>
                    <a:pt x="168028" y="22305"/>
                  </a:lnTo>
                  <a:lnTo>
                    <a:pt x="165100" y="13228"/>
                  </a:lnTo>
                  <a:lnTo>
                    <a:pt x="165099" y="6604"/>
                  </a:lnTo>
                  <a:lnTo>
                    <a:pt x="169475" y="0"/>
                  </a:lnTo>
                  <a:lnTo>
                    <a:pt x="273818" y="0"/>
                  </a:lnTo>
                  <a:lnTo>
                    <a:pt x="281045" y="1255"/>
                  </a:lnTo>
                  <a:lnTo>
                    <a:pt x="285697" y="5092"/>
                  </a:lnTo>
                  <a:lnTo>
                    <a:pt x="288186" y="11614"/>
                  </a:lnTo>
                  <a:lnTo>
                    <a:pt x="288925" y="20926"/>
                  </a:lnTo>
                  <a:lnTo>
                    <a:pt x="288925" y="140046"/>
                  </a:lnTo>
                  <a:lnTo>
                    <a:pt x="298149" y="144462"/>
                  </a:lnTo>
                  <a:lnTo>
                    <a:pt x="355304" y="94305"/>
                  </a:lnTo>
                  <a:lnTo>
                    <a:pt x="378406" y="56905"/>
                  </a:lnTo>
                  <a:lnTo>
                    <a:pt x="403419" y="10456"/>
                  </a:lnTo>
                  <a:lnTo>
                    <a:pt x="408165" y="5161"/>
                  </a:lnTo>
                  <a:lnTo>
                    <a:pt x="414781" y="1419"/>
                  </a:lnTo>
                  <a:lnTo>
                    <a:pt x="423708" y="0"/>
                  </a:lnTo>
                  <a:lnTo>
                    <a:pt x="489831" y="0"/>
                  </a:lnTo>
                  <a:lnTo>
                    <a:pt x="494969" y="5427"/>
                  </a:lnTo>
                  <a:lnTo>
                    <a:pt x="495403" y="15478"/>
                  </a:lnTo>
                  <a:lnTo>
                    <a:pt x="494949" y="18367"/>
                  </a:lnTo>
                  <a:lnTo>
                    <a:pt x="493999" y="21483"/>
                  </a:lnTo>
                  <a:lnTo>
                    <a:pt x="479158" y="55905"/>
                  </a:lnTo>
                  <a:lnTo>
                    <a:pt x="453189" y="99418"/>
                  </a:lnTo>
                  <a:lnTo>
                    <a:pt x="417888" y="152573"/>
                  </a:lnTo>
                  <a:lnTo>
                    <a:pt x="412935" y="161282"/>
                  </a:lnTo>
                  <a:lnTo>
                    <a:pt x="412564" y="168732"/>
                  </a:lnTo>
                  <a:lnTo>
                    <a:pt x="414029" y="172529"/>
                  </a:lnTo>
                  <a:lnTo>
                    <a:pt x="423373" y="185301"/>
                  </a:lnTo>
                  <a:lnTo>
                    <a:pt x="448865" y="216693"/>
                  </a:lnTo>
                  <a:lnTo>
                    <a:pt x="465041" y="237431"/>
                  </a:lnTo>
                  <a:lnTo>
                    <a:pt x="478593" y="256942"/>
                  </a:lnTo>
                  <a:lnTo>
                    <a:pt x="488601" y="273488"/>
                  </a:lnTo>
                  <a:lnTo>
                    <a:pt x="494144" y="285334"/>
                  </a:lnTo>
                  <a:lnTo>
                    <a:pt x="495361" y="291484"/>
                  </a:lnTo>
                  <a:lnTo>
                    <a:pt x="495011" y="304299"/>
                  </a:lnTo>
                  <a:lnTo>
                    <a:pt x="487808" y="3095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898082" y="8477326"/>
              <a:ext cx="433705" cy="790575"/>
            </a:xfrm>
            <a:custGeom>
              <a:avLst/>
              <a:gdLst/>
              <a:ahLst/>
              <a:cxnLst/>
              <a:rect l="l" t="t" r="r" b="b"/>
              <a:pathLst>
                <a:path w="433705" h="790575">
                  <a:moveTo>
                    <a:pt x="224240" y="221360"/>
                  </a:moveTo>
                  <a:lnTo>
                    <a:pt x="181203" y="212648"/>
                  </a:lnTo>
                  <a:lnTo>
                    <a:pt x="146017" y="188904"/>
                  </a:lnTo>
                  <a:lnTo>
                    <a:pt x="122272" y="153718"/>
                  </a:lnTo>
                  <a:lnTo>
                    <a:pt x="113560" y="110680"/>
                  </a:lnTo>
                  <a:lnTo>
                    <a:pt x="122272" y="67642"/>
                  </a:lnTo>
                  <a:lnTo>
                    <a:pt x="146017" y="32456"/>
                  </a:lnTo>
                  <a:lnTo>
                    <a:pt x="181203" y="8712"/>
                  </a:lnTo>
                  <a:lnTo>
                    <a:pt x="224240" y="0"/>
                  </a:lnTo>
                  <a:lnTo>
                    <a:pt x="267278" y="8712"/>
                  </a:lnTo>
                  <a:lnTo>
                    <a:pt x="302464" y="32456"/>
                  </a:lnTo>
                  <a:lnTo>
                    <a:pt x="326208" y="67642"/>
                  </a:lnTo>
                  <a:lnTo>
                    <a:pt x="334921" y="110680"/>
                  </a:lnTo>
                  <a:lnTo>
                    <a:pt x="326208" y="153718"/>
                  </a:lnTo>
                  <a:lnTo>
                    <a:pt x="302568" y="188749"/>
                  </a:lnTo>
                  <a:lnTo>
                    <a:pt x="302464" y="188904"/>
                  </a:lnTo>
                  <a:lnTo>
                    <a:pt x="267278" y="212648"/>
                  </a:lnTo>
                  <a:lnTo>
                    <a:pt x="224240" y="221360"/>
                  </a:lnTo>
                  <a:close/>
                </a:path>
                <a:path w="433705" h="790575">
                  <a:moveTo>
                    <a:pt x="121033" y="205549"/>
                  </a:moveTo>
                  <a:lnTo>
                    <a:pt x="45990" y="205549"/>
                  </a:lnTo>
                  <a:lnTo>
                    <a:pt x="41914" y="203758"/>
                  </a:lnTo>
                  <a:lnTo>
                    <a:pt x="35985" y="197458"/>
                  </a:lnTo>
                  <a:lnTo>
                    <a:pt x="34255" y="193073"/>
                  </a:lnTo>
                  <a:lnTo>
                    <a:pt x="34493" y="188904"/>
                  </a:lnTo>
                  <a:lnTo>
                    <a:pt x="43842" y="138460"/>
                  </a:lnTo>
                  <a:lnTo>
                    <a:pt x="62296" y="101663"/>
                  </a:lnTo>
                  <a:lnTo>
                    <a:pt x="108619" y="59787"/>
                  </a:lnTo>
                  <a:lnTo>
                    <a:pt x="104002" y="71786"/>
                  </a:lnTo>
                  <a:lnTo>
                    <a:pt x="100589" y="84307"/>
                  </a:lnTo>
                  <a:lnTo>
                    <a:pt x="98474" y="97291"/>
                  </a:lnTo>
                  <a:lnTo>
                    <a:pt x="97748" y="110680"/>
                  </a:lnTo>
                  <a:lnTo>
                    <a:pt x="99911" y="133770"/>
                  </a:lnTo>
                  <a:lnTo>
                    <a:pt x="106109" y="155459"/>
                  </a:lnTo>
                  <a:lnTo>
                    <a:pt x="115910" y="175387"/>
                  </a:lnTo>
                  <a:lnTo>
                    <a:pt x="128787" y="193073"/>
                  </a:lnTo>
                  <a:lnTo>
                    <a:pt x="127859" y="197458"/>
                  </a:lnTo>
                  <a:lnTo>
                    <a:pt x="127209" y="200176"/>
                  </a:lnTo>
                  <a:lnTo>
                    <a:pt x="121033" y="205549"/>
                  </a:lnTo>
                  <a:close/>
                </a:path>
                <a:path w="433705" h="790575">
                  <a:moveTo>
                    <a:pt x="402490" y="205549"/>
                  </a:moveTo>
                  <a:lnTo>
                    <a:pt x="327386" y="205549"/>
                  </a:lnTo>
                  <a:lnTo>
                    <a:pt x="321209" y="200176"/>
                  </a:lnTo>
                  <a:lnTo>
                    <a:pt x="320584" y="197458"/>
                  </a:lnTo>
                  <a:lnTo>
                    <a:pt x="319693" y="193073"/>
                  </a:lnTo>
                  <a:lnTo>
                    <a:pt x="332571" y="175387"/>
                  </a:lnTo>
                  <a:lnTo>
                    <a:pt x="342371" y="155459"/>
                  </a:lnTo>
                  <a:lnTo>
                    <a:pt x="348570" y="133770"/>
                  </a:lnTo>
                  <a:lnTo>
                    <a:pt x="350732" y="110680"/>
                  </a:lnTo>
                  <a:lnTo>
                    <a:pt x="350006" y="97291"/>
                  </a:lnTo>
                  <a:lnTo>
                    <a:pt x="347891" y="84307"/>
                  </a:lnTo>
                  <a:lnTo>
                    <a:pt x="344479" y="71786"/>
                  </a:lnTo>
                  <a:lnTo>
                    <a:pt x="339862" y="59787"/>
                  </a:lnTo>
                  <a:lnTo>
                    <a:pt x="363107" y="76168"/>
                  </a:lnTo>
                  <a:lnTo>
                    <a:pt x="386208" y="101663"/>
                  </a:lnTo>
                  <a:lnTo>
                    <a:pt x="404664" y="138460"/>
                  </a:lnTo>
                  <a:lnTo>
                    <a:pt x="413978" y="188749"/>
                  </a:lnTo>
                  <a:lnTo>
                    <a:pt x="414225" y="193073"/>
                  </a:lnTo>
                  <a:lnTo>
                    <a:pt x="412496" y="197458"/>
                  </a:lnTo>
                  <a:lnTo>
                    <a:pt x="406567" y="203758"/>
                  </a:lnTo>
                  <a:lnTo>
                    <a:pt x="402490" y="205549"/>
                  </a:lnTo>
                  <a:close/>
                </a:path>
                <a:path w="433705" h="790575">
                  <a:moveTo>
                    <a:pt x="37961" y="553402"/>
                  </a:moveTo>
                  <a:lnTo>
                    <a:pt x="3483" y="532341"/>
                  </a:lnTo>
                  <a:lnTo>
                    <a:pt x="0" y="517533"/>
                  </a:lnTo>
                  <a:lnTo>
                    <a:pt x="637" y="510111"/>
                  </a:lnTo>
                  <a:lnTo>
                    <a:pt x="2882" y="503003"/>
                  </a:lnTo>
                  <a:lnTo>
                    <a:pt x="2980" y="502694"/>
                  </a:lnTo>
                  <a:lnTo>
                    <a:pt x="3312" y="502694"/>
                  </a:lnTo>
                  <a:lnTo>
                    <a:pt x="76007" y="300418"/>
                  </a:lnTo>
                  <a:lnTo>
                    <a:pt x="91383" y="273604"/>
                  </a:lnTo>
                  <a:lnTo>
                    <a:pt x="113869" y="252852"/>
                  </a:lnTo>
                  <a:lnTo>
                    <a:pt x="141635" y="239454"/>
                  </a:lnTo>
                  <a:lnTo>
                    <a:pt x="172853" y="234701"/>
                  </a:lnTo>
                  <a:lnTo>
                    <a:pt x="260310" y="234701"/>
                  </a:lnTo>
                  <a:lnTo>
                    <a:pt x="291537" y="239454"/>
                  </a:lnTo>
                  <a:lnTo>
                    <a:pt x="319318" y="252852"/>
                  </a:lnTo>
                  <a:lnTo>
                    <a:pt x="341806" y="273604"/>
                  </a:lnTo>
                  <a:lnTo>
                    <a:pt x="357156" y="300418"/>
                  </a:lnTo>
                  <a:lnTo>
                    <a:pt x="381485" y="368111"/>
                  </a:lnTo>
                  <a:lnTo>
                    <a:pt x="288536" y="368111"/>
                  </a:lnTo>
                  <a:lnTo>
                    <a:pt x="288042" y="368605"/>
                  </a:lnTo>
                  <a:lnTo>
                    <a:pt x="136289" y="368605"/>
                  </a:lnTo>
                  <a:lnTo>
                    <a:pt x="132954" y="371261"/>
                  </a:lnTo>
                  <a:lnTo>
                    <a:pt x="132336" y="375029"/>
                  </a:lnTo>
                  <a:lnTo>
                    <a:pt x="74216" y="528511"/>
                  </a:lnTo>
                  <a:lnTo>
                    <a:pt x="73969" y="529376"/>
                  </a:lnTo>
                  <a:lnTo>
                    <a:pt x="73260" y="530735"/>
                  </a:lnTo>
                  <a:lnTo>
                    <a:pt x="72919" y="531167"/>
                  </a:lnTo>
                  <a:lnTo>
                    <a:pt x="72055" y="532341"/>
                  </a:lnTo>
                  <a:lnTo>
                    <a:pt x="71560" y="533082"/>
                  </a:lnTo>
                  <a:lnTo>
                    <a:pt x="71066" y="533638"/>
                  </a:lnTo>
                  <a:lnTo>
                    <a:pt x="70943" y="533823"/>
                  </a:lnTo>
                  <a:lnTo>
                    <a:pt x="70778" y="533823"/>
                  </a:lnTo>
                  <a:lnTo>
                    <a:pt x="70572" y="534132"/>
                  </a:lnTo>
                  <a:lnTo>
                    <a:pt x="64523" y="542328"/>
                  </a:lnTo>
                  <a:lnTo>
                    <a:pt x="56844" y="548376"/>
                  </a:lnTo>
                  <a:lnTo>
                    <a:pt x="47872" y="552119"/>
                  </a:lnTo>
                  <a:lnTo>
                    <a:pt x="37961" y="553402"/>
                  </a:lnTo>
                  <a:close/>
                </a:path>
                <a:path w="433705" h="790575">
                  <a:moveTo>
                    <a:pt x="399217" y="553402"/>
                  </a:moveTo>
                  <a:lnTo>
                    <a:pt x="362097" y="534132"/>
                  </a:lnTo>
                  <a:lnTo>
                    <a:pt x="362097" y="533638"/>
                  </a:lnTo>
                  <a:lnTo>
                    <a:pt x="361603" y="533082"/>
                  </a:lnTo>
                  <a:lnTo>
                    <a:pt x="361109" y="532341"/>
                  </a:lnTo>
                  <a:lnTo>
                    <a:pt x="359935" y="530735"/>
                  </a:lnTo>
                  <a:lnTo>
                    <a:pt x="359177" y="529376"/>
                  </a:lnTo>
                  <a:lnTo>
                    <a:pt x="358947" y="528511"/>
                  </a:lnTo>
                  <a:lnTo>
                    <a:pt x="300827" y="375029"/>
                  </a:lnTo>
                  <a:lnTo>
                    <a:pt x="300333" y="375029"/>
                  </a:lnTo>
                  <a:lnTo>
                    <a:pt x="299857" y="372126"/>
                  </a:lnTo>
                  <a:lnTo>
                    <a:pt x="299776" y="371631"/>
                  </a:lnTo>
                  <a:lnTo>
                    <a:pt x="299715" y="371261"/>
                  </a:lnTo>
                  <a:lnTo>
                    <a:pt x="296874" y="368111"/>
                  </a:lnTo>
                  <a:lnTo>
                    <a:pt x="381485" y="368111"/>
                  </a:lnTo>
                  <a:lnTo>
                    <a:pt x="429790" y="502509"/>
                  </a:lnTo>
                  <a:lnTo>
                    <a:pt x="429839" y="503003"/>
                  </a:lnTo>
                  <a:lnTo>
                    <a:pt x="430284" y="503003"/>
                  </a:lnTo>
                  <a:lnTo>
                    <a:pt x="432526" y="510111"/>
                  </a:lnTo>
                  <a:lnTo>
                    <a:pt x="433164" y="517533"/>
                  </a:lnTo>
                  <a:lnTo>
                    <a:pt x="432238" y="524977"/>
                  </a:lnTo>
                  <a:lnTo>
                    <a:pt x="403478" y="552661"/>
                  </a:lnTo>
                  <a:lnTo>
                    <a:pt x="399217" y="553402"/>
                  </a:lnTo>
                  <a:close/>
                </a:path>
                <a:path w="433705" h="790575">
                  <a:moveTo>
                    <a:pt x="346038" y="585025"/>
                  </a:moveTo>
                  <a:lnTo>
                    <a:pt x="87125" y="585025"/>
                  </a:lnTo>
                  <a:lnTo>
                    <a:pt x="75637" y="568658"/>
                  </a:lnTo>
                  <a:lnTo>
                    <a:pt x="147653" y="378981"/>
                  </a:lnTo>
                  <a:lnTo>
                    <a:pt x="148147" y="377437"/>
                  </a:lnTo>
                  <a:lnTo>
                    <a:pt x="148147" y="372126"/>
                  </a:lnTo>
                  <a:lnTo>
                    <a:pt x="144627" y="368605"/>
                  </a:lnTo>
                  <a:lnTo>
                    <a:pt x="288042" y="368605"/>
                  </a:lnTo>
                  <a:lnTo>
                    <a:pt x="285016" y="371631"/>
                  </a:lnTo>
                  <a:lnTo>
                    <a:pt x="285090" y="377437"/>
                  </a:lnTo>
                  <a:lnTo>
                    <a:pt x="285201" y="378178"/>
                  </a:lnTo>
                  <a:lnTo>
                    <a:pt x="357526" y="568164"/>
                  </a:lnTo>
                  <a:lnTo>
                    <a:pt x="356662" y="573784"/>
                  </a:lnTo>
                  <a:lnTo>
                    <a:pt x="350775" y="582369"/>
                  </a:lnTo>
                  <a:lnTo>
                    <a:pt x="346038" y="585025"/>
                  </a:lnTo>
                  <a:close/>
                </a:path>
                <a:path w="433705" h="790575">
                  <a:moveTo>
                    <a:pt x="176806" y="790574"/>
                  </a:moveTo>
                  <a:lnTo>
                    <a:pt x="145183" y="758951"/>
                  </a:lnTo>
                  <a:lnTo>
                    <a:pt x="145183" y="600836"/>
                  </a:lnTo>
                  <a:lnTo>
                    <a:pt x="208429" y="600836"/>
                  </a:lnTo>
                  <a:lnTo>
                    <a:pt x="208429" y="758951"/>
                  </a:lnTo>
                  <a:lnTo>
                    <a:pt x="205937" y="771241"/>
                  </a:lnTo>
                  <a:lnTo>
                    <a:pt x="199149" y="781294"/>
                  </a:lnTo>
                  <a:lnTo>
                    <a:pt x="189095" y="788083"/>
                  </a:lnTo>
                  <a:lnTo>
                    <a:pt x="176806" y="790574"/>
                  </a:lnTo>
                  <a:close/>
                </a:path>
                <a:path w="433705" h="790575">
                  <a:moveTo>
                    <a:pt x="255863" y="790574"/>
                  </a:moveTo>
                  <a:lnTo>
                    <a:pt x="224240" y="758951"/>
                  </a:lnTo>
                  <a:lnTo>
                    <a:pt x="224240" y="600836"/>
                  </a:lnTo>
                  <a:lnTo>
                    <a:pt x="287486" y="600836"/>
                  </a:lnTo>
                  <a:lnTo>
                    <a:pt x="287486" y="758951"/>
                  </a:lnTo>
                  <a:lnTo>
                    <a:pt x="284994" y="771241"/>
                  </a:lnTo>
                  <a:lnTo>
                    <a:pt x="278206" y="781294"/>
                  </a:lnTo>
                  <a:lnTo>
                    <a:pt x="268152" y="788083"/>
                  </a:lnTo>
                  <a:lnTo>
                    <a:pt x="255863" y="790574"/>
                  </a:lnTo>
                  <a:close/>
                </a:path>
              </a:pathLst>
            </a:custGeom>
            <a:solidFill>
              <a:srgbClr val="1D6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1606550" y="8335880"/>
            <a:ext cx="914400" cy="10779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1454150" y="8443698"/>
            <a:ext cx="5134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/>
              <a:t>Лучинин</a:t>
            </a:r>
            <a:r>
              <a:rPr lang="ru-RU" sz="2400" dirty="0" smtClean="0"/>
              <a:t> Роман Владимирович</a:t>
            </a:r>
          </a:p>
          <a:p>
            <a:r>
              <a:rPr lang="ru-RU" sz="2400" dirty="0"/>
              <a:t>г</a:t>
            </a:r>
            <a:r>
              <a:rPr lang="ru-RU" sz="2400" dirty="0" smtClean="0"/>
              <a:t>лавный аналитик ГБУ РК «РЦВК»</a:t>
            </a:r>
            <a:endParaRPr lang="ru-RU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944" y="76"/>
            <a:ext cx="17578705" cy="10287000"/>
            <a:chOff x="114" y="76"/>
            <a:chExt cx="1757870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3264" y="543001"/>
              <a:ext cx="9048749" cy="28193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" y="371170"/>
              <a:ext cx="6062471" cy="357530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17263" y="256870"/>
              <a:ext cx="6861047" cy="98054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43264" y="3657676"/>
              <a:ext cx="9048749" cy="28193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" y="3476320"/>
              <a:ext cx="6051803" cy="357530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43264" y="6743776"/>
              <a:ext cx="9048749" cy="28193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" y="6562419"/>
              <a:ext cx="6051803" cy="357530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" y="76"/>
              <a:ext cx="1014983" cy="102869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91814" y="4819726"/>
              <a:ext cx="695324" cy="52387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791813" y="4819725"/>
              <a:ext cx="695325" cy="523875"/>
            </a:xfrm>
            <a:custGeom>
              <a:avLst/>
              <a:gdLst/>
              <a:ahLst/>
              <a:cxnLst/>
              <a:rect l="l" t="t" r="r" b="b"/>
              <a:pathLst>
                <a:path w="695325" h="523875">
                  <a:moveTo>
                    <a:pt x="695324" y="523874"/>
                  </a:moveTo>
                  <a:lnTo>
                    <a:pt x="0" y="523874"/>
                  </a:lnTo>
                  <a:lnTo>
                    <a:pt x="0" y="0"/>
                  </a:lnTo>
                  <a:lnTo>
                    <a:pt x="695324" y="0"/>
                  </a:lnTo>
                  <a:lnTo>
                    <a:pt x="695324" y="5238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91814" y="1695526"/>
              <a:ext cx="695324" cy="52387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791813" y="1695526"/>
              <a:ext cx="695325" cy="523875"/>
            </a:xfrm>
            <a:custGeom>
              <a:avLst/>
              <a:gdLst/>
              <a:ahLst/>
              <a:cxnLst/>
              <a:rect l="l" t="t" r="r" b="b"/>
              <a:pathLst>
                <a:path w="695325" h="523875">
                  <a:moveTo>
                    <a:pt x="695324" y="523874"/>
                  </a:moveTo>
                  <a:lnTo>
                    <a:pt x="0" y="523874"/>
                  </a:lnTo>
                  <a:lnTo>
                    <a:pt x="0" y="0"/>
                  </a:lnTo>
                  <a:lnTo>
                    <a:pt x="695324" y="0"/>
                  </a:lnTo>
                  <a:lnTo>
                    <a:pt x="695324" y="5238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91814" y="7896301"/>
              <a:ext cx="695324" cy="52387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791813" y="7896301"/>
              <a:ext cx="695325" cy="523875"/>
            </a:xfrm>
            <a:custGeom>
              <a:avLst/>
              <a:gdLst/>
              <a:ahLst/>
              <a:cxnLst/>
              <a:rect l="l" t="t" r="r" b="b"/>
              <a:pathLst>
                <a:path w="695325" h="523875">
                  <a:moveTo>
                    <a:pt x="695324" y="523874"/>
                  </a:moveTo>
                  <a:lnTo>
                    <a:pt x="0" y="523874"/>
                  </a:lnTo>
                  <a:lnTo>
                    <a:pt x="0" y="0"/>
                  </a:lnTo>
                  <a:lnTo>
                    <a:pt x="695324" y="0"/>
                  </a:lnTo>
                  <a:lnTo>
                    <a:pt x="695324" y="5238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1893550" y="4334586"/>
            <a:ext cx="5105400" cy="1751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300" b="1" dirty="0">
                <a:solidFill>
                  <a:srgbClr val="1B5E42"/>
                </a:solidFill>
                <a:latin typeface="Arial"/>
                <a:cs typeface="Arial"/>
              </a:rPr>
              <a:t>О НАС</a:t>
            </a:r>
            <a:endParaRPr sz="113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5750038" y="965775"/>
            <a:ext cx="5029199" cy="14595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3599"/>
              </a:lnSpc>
              <a:spcBef>
                <a:spcPts val="95"/>
              </a:spcBef>
            </a:pPr>
            <a:r>
              <a:rPr sz="2750" dirty="0">
                <a:solidFill>
                  <a:srgbClr val="FFFFFF"/>
                </a:solidFill>
                <a:latin typeface="Trebuchet MS"/>
                <a:cs typeface="Trebuchet MS"/>
              </a:rPr>
              <a:t>Центр компетенции в сфере агропромышленного комплекса</a:t>
            </a:r>
            <a:endParaRPr sz="2750" dirty="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756388" y="4232275"/>
            <a:ext cx="4047617" cy="14595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3599"/>
              </a:lnSpc>
              <a:spcBef>
                <a:spcPts val="95"/>
              </a:spcBef>
            </a:pPr>
            <a:r>
              <a:rPr sz="2750" dirty="0">
                <a:solidFill>
                  <a:srgbClr val="FFFFFF"/>
                </a:solidFill>
                <a:latin typeface="Trebuchet MS"/>
                <a:cs typeface="Trebuchet MS"/>
              </a:rPr>
              <a:t>Мы хотим повысить уровень компетенций сельхозпроизводителей</a:t>
            </a:r>
            <a:endParaRPr sz="2750" dirty="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750037" y="6899044"/>
            <a:ext cx="4389438" cy="229037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13599"/>
              </a:lnSpc>
              <a:spcBef>
                <a:spcPts val="75"/>
              </a:spcBef>
            </a:pP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Проводим обучающие семинары и консультируем по организационным, экономическим и юридическим вопросам</a:t>
            </a:r>
            <a:endParaRPr sz="2600" dirty="0">
              <a:latin typeface="Trebuchet MS"/>
              <a:cs typeface="Trebuchet M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533764" y="904951"/>
            <a:ext cx="2743200" cy="8305800"/>
            <a:chOff x="2533764" y="904951"/>
            <a:chExt cx="2743200" cy="8305800"/>
          </a:xfrm>
        </p:grpSpPr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33764" y="7105726"/>
              <a:ext cx="2743199" cy="210502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09964" y="904951"/>
              <a:ext cx="2581274" cy="228599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48064" y="3943426"/>
              <a:ext cx="2524124" cy="22669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352217"/>
            <a:ext cx="18288000" cy="5041900"/>
            <a:chOff x="0" y="2352217"/>
            <a:chExt cx="18288000" cy="50419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1855" y="2352217"/>
              <a:ext cx="17474183" cy="50413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10112" y="3090786"/>
              <a:ext cx="3905249" cy="30956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39873" y="3086023"/>
              <a:ext cx="4048125" cy="31813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219373"/>
              <a:ext cx="3981449" cy="2933699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7448092"/>
            <a:ext cx="6938390" cy="2319527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0" y="971473"/>
            <a:ext cx="5340350" cy="45719"/>
          </a:xfrm>
          <a:custGeom>
            <a:avLst/>
            <a:gdLst/>
            <a:ahLst/>
            <a:cxnLst/>
            <a:rect l="l" t="t" r="r" b="b"/>
            <a:pathLst>
              <a:path w="5429250" h="28575">
                <a:moveTo>
                  <a:pt x="5429250" y="28575"/>
                </a:moveTo>
                <a:lnTo>
                  <a:pt x="0" y="28575"/>
                </a:lnTo>
                <a:lnTo>
                  <a:pt x="0" y="0"/>
                </a:lnTo>
                <a:lnTo>
                  <a:pt x="5429250" y="0"/>
                </a:lnTo>
                <a:lnTo>
                  <a:pt x="5429250" y="28575"/>
                </a:lnTo>
                <a:close/>
              </a:path>
            </a:pathLst>
          </a:custGeom>
          <a:solidFill>
            <a:srgbClr val="1D67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188950" y="941258"/>
            <a:ext cx="5099050" cy="49266"/>
          </a:xfrm>
          <a:custGeom>
            <a:avLst/>
            <a:gdLst/>
            <a:ahLst/>
            <a:cxnLst/>
            <a:rect l="l" t="t" r="r" b="b"/>
            <a:pathLst>
              <a:path w="5438775" h="28575">
                <a:moveTo>
                  <a:pt x="5438775" y="28575"/>
                </a:moveTo>
                <a:lnTo>
                  <a:pt x="0" y="28575"/>
                </a:lnTo>
                <a:lnTo>
                  <a:pt x="0" y="0"/>
                </a:lnTo>
                <a:lnTo>
                  <a:pt x="5438775" y="0"/>
                </a:lnTo>
                <a:lnTo>
                  <a:pt x="5438775" y="28575"/>
                </a:lnTo>
                <a:close/>
              </a:path>
            </a:pathLst>
          </a:custGeom>
          <a:solidFill>
            <a:srgbClr val="1D67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192508" y="186948"/>
            <a:ext cx="8156080" cy="15086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12090" algn="ctr">
              <a:lnSpc>
                <a:spcPct val="108300"/>
              </a:lnSpc>
              <a:spcBef>
                <a:spcPts val="100"/>
              </a:spcBef>
            </a:pPr>
            <a:r>
              <a:rPr sz="3000" dirty="0">
                <a:solidFill>
                  <a:srgbClr val="1B5E42"/>
                </a:solidFill>
                <a:latin typeface="Lucida Sans Unicode"/>
                <a:cs typeface="Lucida Sans Unicode"/>
              </a:rPr>
              <a:t>ГРАНТОВАЯ И </a:t>
            </a:r>
            <a:r>
              <a:rPr sz="3000" dirty="0" smtClean="0">
                <a:solidFill>
                  <a:srgbClr val="1B5E42"/>
                </a:solidFill>
                <a:latin typeface="Lucida Sans Unicode"/>
                <a:cs typeface="Lucida Sans Unicode"/>
              </a:rPr>
              <a:t>С</a:t>
            </a:r>
            <a:r>
              <a:rPr lang="ru-RU" sz="3000" dirty="0">
                <a:solidFill>
                  <a:srgbClr val="1B5E42"/>
                </a:solidFill>
                <a:latin typeface="Lucida Sans Unicode"/>
                <a:cs typeface="Lucida Sans Unicode"/>
              </a:rPr>
              <a:t>У</a:t>
            </a:r>
            <a:r>
              <a:rPr sz="3000" dirty="0" smtClean="0">
                <a:solidFill>
                  <a:srgbClr val="1B5E42"/>
                </a:solidFill>
                <a:latin typeface="Lucida Sans Unicode"/>
                <a:cs typeface="Lucida Sans Unicode"/>
              </a:rPr>
              <a:t>БСИДИАРНАЯ </a:t>
            </a:r>
            <a:r>
              <a:rPr sz="3000" dirty="0">
                <a:solidFill>
                  <a:srgbClr val="1B5E42"/>
                </a:solidFill>
                <a:latin typeface="Lucida Sans Unicode"/>
                <a:cs typeface="Lucida Sans Unicode"/>
              </a:rPr>
              <a:t>ПОДДЕРЖКА СЕЛЬСКОХОЗЯЙСТВЕННЫХ ПРОИЗВОДИТЕЛЕЙ:</a:t>
            </a:r>
            <a:endParaRPr sz="3000" dirty="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8578" y="1870634"/>
            <a:ext cx="2138045" cy="5302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300" spc="-525" dirty="0">
                <a:latin typeface="Lucida Sans Unicode"/>
                <a:cs typeface="Lucida Sans Unicode"/>
              </a:rPr>
              <a:t>"Агростартап"</a:t>
            </a:r>
            <a:endParaRPr sz="3300" dirty="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845406" y="1616634"/>
            <a:ext cx="3132455" cy="1035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78230" marR="5080" indent="-1066165">
              <a:lnSpc>
                <a:spcPct val="114199"/>
              </a:lnSpc>
              <a:spcBef>
                <a:spcPts val="95"/>
              </a:spcBef>
            </a:pPr>
            <a:r>
              <a:rPr sz="2900" spc="-434" dirty="0">
                <a:latin typeface="Lucida Sans Unicode"/>
                <a:cs typeface="Lucida Sans Unicode"/>
              </a:rPr>
              <a:t>На</a:t>
            </a:r>
            <a:r>
              <a:rPr sz="2900" spc="-235" dirty="0">
                <a:latin typeface="Lucida Sans Unicode"/>
                <a:cs typeface="Lucida Sans Unicode"/>
              </a:rPr>
              <a:t> </a:t>
            </a:r>
            <a:r>
              <a:rPr sz="2900" spc="-420" dirty="0">
                <a:latin typeface="Lucida Sans Unicode"/>
                <a:cs typeface="Lucida Sans Unicode"/>
              </a:rPr>
              <a:t>развитие</a:t>
            </a:r>
            <a:r>
              <a:rPr sz="2900" spc="-235" dirty="0">
                <a:latin typeface="Lucida Sans Unicode"/>
                <a:cs typeface="Lucida Sans Unicode"/>
              </a:rPr>
              <a:t> </a:t>
            </a:r>
            <a:r>
              <a:rPr sz="2900" spc="-470" dirty="0">
                <a:latin typeface="Lucida Sans Unicode"/>
                <a:cs typeface="Lucida Sans Unicode"/>
              </a:rPr>
              <a:t>семейной </a:t>
            </a:r>
            <a:r>
              <a:rPr sz="2900" spc="-490" dirty="0">
                <a:latin typeface="Lucida Sans Unicode"/>
                <a:cs typeface="Lucida Sans Unicode"/>
              </a:rPr>
              <a:t>фермы</a:t>
            </a:r>
            <a:endParaRPr sz="2900" dirty="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68962" y="1872539"/>
            <a:ext cx="200723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560" dirty="0">
                <a:latin typeface="Lucida Sans Unicode"/>
                <a:cs typeface="Lucida Sans Unicode"/>
              </a:rPr>
              <a:t>"Агротуризм</a:t>
            </a:r>
            <a:r>
              <a:rPr sz="3300" spc="-560" dirty="0">
                <a:solidFill>
                  <a:srgbClr val="1B5E42"/>
                </a:solidFill>
                <a:latin typeface="Lucida Sans Unicode"/>
                <a:cs typeface="Lucida Sans Unicode"/>
              </a:rPr>
              <a:t>"</a:t>
            </a:r>
            <a:endParaRPr sz="3300" dirty="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311506" y="1870634"/>
            <a:ext cx="2313305" cy="5270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3250" spc="-540" dirty="0">
                <a:latin typeface="Lucida Sans Unicode"/>
                <a:cs typeface="Lucida Sans Unicode"/>
              </a:rPr>
              <a:t>"Агропрогресс"</a:t>
            </a:r>
            <a:endParaRPr sz="3250" dirty="0">
              <a:latin typeface="Lucida Sans Unicode"/>
              <a:cs typeface="Lucida Sans Unicode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9515475" y="3066973"/>
            <a:ext cx="3905250" cy="3105150"/>
            <a:chOff x="9515475" y="3066973"/>
            <a:chExt cx="3905250" cy="3105150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15475" y="3066973"/>
              <a:ext cx="3905249" cy="310514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582150" y="3447973"/>
              <a:ext cx="3781424" cy="2352674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0" y="3400348"/>
            <a:ext cx="3724275" cy="2595880"/>
            <a:chOff x="0" y="3400348"/>
            <a:chExt cx="3724275" cy="2595880"/>
          </a:xfrm>
        </p:grpSpPr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38337" y="5129135"/>
              <a:ext cx="1085849" cy="86677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3400348"/>
              <a:ext cx="3724274" cy="2533649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12917189" y="7110018"/>
            <a:ext cx="4836795" cy="178752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065" marR="5080" indent="-635" algn="ctr">
              <a:lnSpc>
                <a:spcPct val="116500"/>
              </a:lnSpc>
              <a:spcBef>
                <a:spcPts val="135"/>
              </a:spcBef>
            </a:pPr>
            <a:r>
              <a:rPr sz="3300" spc="-505" dirty="0">
                <a:latin typeface="Lucida Sans Unicode"/>
                <a:cs typeface="Lucida Sans Unicode"/>
              </a:rPr>
              <a:t>На</a:t>
            </a:r>
            <a:r>
              <a:rPr sz="3300" spc="-295" dirty="0">
                <a:latin typeface="Lucida Sans Unicode"/>
                <a:cs typeface="Lucida Sans Unicode"/>
              </a:rPr>
              <a:t> </a:t>
            </a:r>
            <a:r>
              <a:rPr sz="3300" spc="-500" dirty="0">
                <a:latin typeface="Lucida Sans Unicode"/>
                <a:cs typeface="Lucida Sans Unicode"/>
              </a:rPr>
              <a:t>развитие сельскохозяйственного </a:t>
            </a:r>
            <a:r>
              <a:rPr sz="3300" spc="-520" dirty="0">
                <a:latin typeface="Lucida Sans Unicode"/>
                <a:cs typeface="Lucida Sans Unicode"/>
              </a:rPr>
              <a:t>потребительского</a:t>
            </a:r>
            <a:r>
              <a:rPr sz="3300" spc="-229" dirty="0">
                <a:latin typeface="Lucida Sans Unicode"/>
                <a:cs typeface="Lucida Sans Unicode"/>
              </a:rPr>
              <a:t> </a:t>
            </a:r>
            <a:r>
              <a:rPr sz="3300" spc="-525" dirty="0">
                <a:latin typeface="Lucida Sans Unicode"/>
                <a:cs typeface="Lucida Sans Unicode"/>
              </a:rPr>
              <a:t>кооператива</a:t>
            </a:r>
            <a:endParaRPr sz="3300">
              <a:latin typeface="Lucida Sans Unicode"/>
              <a:cs typeface="Lucida Sans Unicode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772025" y="3419398"/>
            <a:ext cx="3762374" cy="2514599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4554200" y="3400348"/>
            <a:ext cx="3724274" cy="2543174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8796337" y="6681710"/>
            <a:ext cx="3905250" cy="3095625"/>
            <a:chOff x="8796337" y="6681710"/>
            <a:chExt cx="3905250" cy="3095625"/>
          </a:xfrm>
        </p:grpSpPr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796337" y="6681710"/>
              <a:ext cx="3905249" cy="309562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839200" y="7153198"/>
              <a:ext cx="3829049" cy="2152649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3709987" y="6691235"/>
            <a:ext cx="3905250" cy="3095625"/>
            <a:chOff x="3709987" y="6691235"/>
            <a:chExt cx="3905250" cy="3095625"/>
          </a:xfrm>
        </p:grpSpPr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709987" y="6691235"/>
              <a:ext cx="3905249" cy="309562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752849" y="7153198"/>
              <a:ext cx="3781424" cy="2152649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520700" y="8083473"/>
            <a:ext cx="263461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375" dirty="0">
                <a:latin typeface="Lucida Sans Unicode"/>
                <a:cs typeface="Lucida Sans Unicode"/>
              </a:rPr>
              <a:t>"</a:t>
            </a:r>
            <a:r>
              <a:rPr sz="3300" spc="-290" dirty="0">
                <a:latin typeface="Lucida Sans Unicode"/>
                <a:cs typeface="Lucida Sans Unicode"/>
              </a:rPr>
              <a:t> </a:t>
            </a:r>
            <a:r>
              <a:rPr sz="3300" spc="-580" dirty="0">
                <a:latin typeface="Lucida Sans Unicode"/>
                <a:cs typeface="Lucida Sans Unicode"/>
              </a:rPr>
              <a:t>Агромотиватор"</a:t>
            </a:r>
            <a:endParaRPr sz="33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4287" y="-14288"/>
            <a:ext cx="18267680" cy="10301605"/>
            <a:chOff x="-14287" y="-14288"/>
            <a:chExt cx="18267680" cy="103016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44670" y="4410456"/>
              <a:ext cx="7708391" cy="587654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47776" y="5762608"/>
              <a:ext cx="11334750" cy="2205355"/>
            </a:xfrm>
            <a:custGeom>
              <a:avLst/>
              <a:gdLst/>
              <a:ahLst/>
              <a:cxnLst/>
              <a:rect l="l" t="t" r="r" b="b"/>
              <a:pathLst>
                <a:path w="11334750" h="2205354">
                  <a:moveTo>
                    <a:pt x="11196654" y="0"/>
                  </a:moveTo>
                  <a:lnTo>
                    <a:pt x="11227730" y="34279"/>
                  </a:lnTo>
                  <a:lnTo>
                    <a:pt x="11255288" y="71447"/>
                  </a:lnTo>
                  <a:lnTo>
                    <a:pt x="11279080" y="111131"/>
                  </a:lnTo>
                  <a:lnTo>
                    <a:pt x="11298858" y="152961"/>
                  </a:lnTo>
                  <a:lnTo>
                    <a:pt x="11314451" y="196524"/>
                  </a:lnTo>
                  <a:lnTo>
                    <a:pt x="11325689" y="241409"/>
                  </a:lnTo>
                  <a:lnTo>
                    <a:pt x="11332484" y="287177"/>
                  </a:lnTo>
                  <a:lnTo>
                    <a:pt x="11334749" y="333391"/>
                  </a:lnTo>
                  <a:lnTo>
                    <a:pt x="11334749" y="1733566"/>
                  </a:lnTo>
                  <a:lnTo>
                    <a:pt x="11334182" y="1756729"/>
                  </a:lnTo>
                  <a:lnTo>
                    <a:pt x="11329653" y="1802720"/>
                  </a:lnTo>
                  <a:lnTo>
                    <a:pt x="11320614" y="1848156"/>
                  </a:lnTo>
                  <a:lnTo>
                    <a:pt x="11307199" y="1892380"/>
                  </a:lnTo>
                  <a:lnTo>
                    <a:pt x="11289471" y="1935180"/>
                  </a:lnTo>
                  <a:lnTo>
                    <a:pt x="11267686" y="1975937"/>
                  </a:lnTo>
                  <a:lnTo>
                    <a:pt x="11241949" y="2014455"/>
                  </a:lnTo>
                  <a:lnTo>
                    <a:pt x="11212632" y="2050179"/>
                  </a:lnTo>
                  <a:lnTo>
                    <a:pt x="11196654" y="2066958"/>
                  </a:lnTo>
                </a:path>
                <a:path w="11334750" h="2205354">
                  <a:moveTo>
                    <a:pt x="11196654" y="2066958"/>
                  </a:moveTo>
                  <a:lnTo>
                    <a:pt x="11162373" y="2098035"/>
                  </a:lnTo>
                  <a:lnTo>
                    <a:pt x="11125206" y="2125594"/>
                  </a:lnTo>
                  <a:lnTo>
                    <a:pt x="11085521" y="2149386"/>
                  </a:lnTo>
                  <a:lnTo>
                    <a:pt x="11043691" y="2169164"/>
                  </a:lnTo>
                  <a:lnTo>
                    <a:pt x="11000128" y="2184757"/>
                  </a:lnTo>
                  <a:lnTo>
                    <a:pt x="10955243" y="2195994"/>
                  </a:lnTo>
                  <a:lnTo>
                    <a:pt x="10909476" y="2202789"/>
                  </a:lnTo>
                  <a:lnTo>
                    <a:pt x="10863261" y="2205054"/>
                  </a:lnTo>
                  <a:lnTo>
                    <a:pt x="471487" y="2205054"/>
                  </a:lnTo>
                  <a:lnTo>
                    <a:pt x="448324" y="2204488"/>
                  </a:lnTo>
                  <a:lnTo>
                    <a:pt x="402333" y="2199958"/>
                  </a:lnTo>
                  <a:lnTo>
                    <a:pt x="356897" y="2190920"/>
                  </a:lnTo>
                  <a:lnTo>
                    <a:pt x="312673" y="2177505"/>
                  </a:lnTo>
                  <a:lnTo>
                    <a:pt x="269873" y="2159777"/>
                  </a:lnTo>
                  <a:lnTo>
                    <a:pt x="229116" y="2137992"/>
                  </a:lnTo>
                  <a:lnTo>
                    <a:pt x="190598" y="2112254"/>
                  </a:lnTo>
                  <a:lnTo>
                    <a:pt x="154874" y="2082937"/>
                  </a:lnTo>
                  <a:lnTo>
                    <a:pt x="138095" y="2066958"/>
                  </a:lnTo>
                </a:path>
                <a:path w="11334750" h="2205354">
                  <a:moveTo>
                    <a:pt x="138095" y="2066958"/>
                  </a:moveTo>
                  <a:lnTo>
                    <a:pt x="107018" y="2032678"/>
                  </a:lnTo>
                  <a:lnTo>
                    <a:pt x="79459" y="1995511"/>
                  </a:lnTo>
                  <a:lnTo>
                    <a:pt x="55667" y="1955826"/>
                  </a:lnTo>
                  <a:lnTo>
                    <a:pt x="35889" y="1913997"/>
                  </a:lnTo>
                  <a:lnTo>
                    <a:pt x="20296" y="1870433"/>
                  </a:lnTo>
                  <a:lnTo>
                    <a:pt x="9059" y="1825549"/>
                  </a:lnTo>
                  <a:lnTo>
                    <a:pt x="2264" y="1779781"/>
                  </a:lnTo>
                  <a:lnTo>
                    <a:pt x="0" y="1733566"/>
                  </a:lnTo>
                  <a:lnTo>
                    <a:pt x="0" y="333391"/>
                  </a:lnTo>
                  <a:lnTo>
                    <a:pt x="566" y="310229"/>
                  </a:lnTo>
                  <a:lnTo>
                    <a:pt x="5095" y="264237"/>
                  </a:lnTo>
                  <a:lnTo>
                    <a:pt x="14133" y="218801"/>
                  </a:lnTo>
                  <a:lnTo>
                    <a:pt x="27548" y="174577"/>
                  </a:lnTo>
                  <a:lnTo>
                    <a:pt x="45277" y="131778"/>
                  </a:lnTo>
                  <a:lnTo>
                    <a:pt x="67062" y="91021"/>
                  </a:lnTo>
                  <a:lnTo>
                    <a:pt x="92799" y="52502"/>
                  </a:lnTo>
                  <a:lnTo>
                    <a:pt x="122117" y="16779"/>
                  </a:lnTo>
                  <a:lnTo>
                    <a:pt x="138095" y="0"/>
                  </a:lnTo>
                </a:path>
              </a:pathLst>
            </a:custGeom>
            <a:ln w="28574">
              <a:solidFill>
                <a:srgbClr val="1B5E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11912" cy="709612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0"/>
              <a:ext cx="7520305" cy="1433830"/>
            </a:xfrm>
            <a:custGeom>
              <a:avLst/>
              <a:gdLst/>
              <a:ahLst/>
              <a:cxnLst/>
              <a:rect l="l" t="t" r="r" b="b"/>
              <a:pathLst>
                <a:path w="7520305" h="1433830">
                  <a:moveTo>
                    <a:pt x="7520100" y="0"/>
                  </a:moveTo>
                  <a:lnTo>
                    <a:pt x="7520100" y="962025"/>
                  </a:lnTo>
                  <a:lnTo>
                    <a:pt x="7517835" y="1008239"/>
                  </a:lnTo>
                  <a:lnTo>
                    <a:pt x="7511040" y="1054007"/>
                  </a:lnTo>
                  <a:lnTo>
                    <a:pt x="7499802" y="1098892"/>
                  </a:lnTo>
                  <a:lnTo>
                    <a:pt x="7484209" y="1142455"/>
                  </a:lnTo>
                  <a:lnTo>
                    <a:pt x="7464432" y="1184285"/>
                  </a:lnTo>
                  <a:lnTo>
                    <a:pt x="7440639" y="1223969"/>
                  </a:lnTo>
                  <a:lnTo>
                    <a:pt x="7413081" y="1261137"/>
                  </a:lnTo>
                  <a:lnTo>
                    <a:pt x="7397983" y="1278638"/>
                  </a:lnTo>
                  <a:lnTo>
                    <a:pt x="7382005" y="1295417"/>
                  </a:lnTo>
                </a:path>
                <a:path w="7520305" h="1433830">
                  <a:moveTo>
                    <a:pt x="7382005" y="1295417"/>
                  </a:moveTo>
                  <a:lnTo>
                    <a:pt x="7347724" y="1326494"/>
                  </a:lnTo>
                  <a:lnTo>
                    <a:pt x="7310557" y="1354052"/>
                  </a:lnTo>
                  <a:lnTo>
                    <a:pt x="7270872" y="1377844"/>
                  </a:lnTo>
                  <a:lnTo>
                    <a:pt x="7229042" y="1397622"/>
                  </a:lnTo>
                  <a:lnTo>
                    <a:pt x="7185479" y="1413215"/>
                  </a:lnTo>
                  <a:lnTo>
                    <a:pt x="7140594" y="1424453"/>
                  </a:lnTo>
                  <a:lnTo>
                    <a:pt x="7094826" y="1431247"/>
                  </a:lnTo>
                  <a:lnTo>
                    <a:pt x="7048613" y="1433512"/>
                  </a:lnTo>
                  <a:lnTo>
                    <a:pt x="0" y="1433512"/>
                  </a:lnTo>
                </a:path>
              </a:pathLst>
            </a:custGeom>
            <a:ln w="285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34950" y="464281"/>
            <a:ext cx="957618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latin typeface="Trebuchet MS"/>
                <a:cs typeface="Trebuchet MS"/>
              </a:rPr>
              <a:t>Что такое грант в сельском хозяйстве</a:t>
            </a:r>
            <a:endParaRPr sz="32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6564" y="2174875"/>
            <a:ext cx="7919720" cy="40016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300"/>
              </a:lnSpc>
              <a:spcBef>
                <a:spcPts val="100"/>
              </a:spcBef>
            </a:pPr>
            <a:r>
              <a:rPr sz="3000" dirty="0">
                <a:solidFill>
                  <a:srgbClr val="FFFFFF"/>
                </a:solidFill>
                <a:latin typeface="Lucida Sans Unicode"/>
                <a:cs typeface="Lucida Sans Unicode"/>
              </a:rPr>
              <a:t>Это финансовая помощь </a:t>
            </a:r>
            <a:r>
              <a:rPr sz="3000" dirty="0" err="1">
                <a:solidFill>
                  <a:srgbClr val="FFFFFF"/>
                </a:solidFill>
                <a:latin typeface="Lucida Sans Unicode"/>
                <a:cs typeface="Lucida Sans Unicode"/>
              </a:rPr>
              <a:t>из</a:t>
            </a:r>
            <a:r>
              <a:rPr sz="30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lang="ru-RU" sz="3000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соответствующего </a:t>
            </a:r>
            <a:r>
              <a:rPr sz="3000" dirty="0" err="1" smtClean="0">
                <a:solidFill>
                  <a:srgbClr val="FFFFFF"/>
                </a:solidFill>
                <a:latin typeface="Lucida Sans Unicode"/>
                <a:cs typeface="Lucida Sans Unicode"/>
              </a:rPr>
              <a:t>бюджета</a:t>
            </a:r>
            <a:r>
              <a:rPr sz="3000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3000" dirty="0">
                <a:solidFill>
                  <a:srgbClr val="FFFFFF"/>
                </a:solidFill>
                <a:latin typeface="Lucida Sans Unicode"/>
                <a:cs typeface="Lucida Sans Unicode"/>
              </a:rPr>
              <a:t>на создание или развитие крестьянского фермерского хозяйства (КФХ). </a:t>
            </a:r>
            <a:endParaRPr lang="ru-RU" sz="3000" dirty="0" smtClean="0">
              <a:solidFill>
                <a:srgbClr val="FFFFFF"/>
              </a:solidFill>
              <a:latin typeface="Lucida Sans Unicode"/>
              <a:cs typeface="Lucida Sans Unicode"/>
            </a:endParaRPr>
          </a:p>
          <a:p>
            <a:pPr marL="12700" marR="5080">
              <a:lnSpc>
                <a:spcPct val="108300"/>
              </a:lnSpc>
              <a:spcBef>
                <a:spcPts val="100"/>
              </a:spcBef>
            </a:pPr>
            <a:r>
              <a:rPr sz="3000" dirty="0" err="1" smtClean="0">
                <a:solidFill>
                  <a:srgbClr val="FFFFFF"/>
                </a:solidFill>
                <a:latin typeface="Lucida Sans Unicode"/>
                <a:cs typeface="Lucida Sans Unicode"/>
              </a:rPr>
              <a:t>За</a:t>
            </a:r>
            <a:r>
              <a:rPr sz="3000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3000" dirty="0">
                <a:solidFill>
                  <a:srgbClr val="FFFFFF"/>
                </a:solidFill>
                <a:latin typeface="Lucida Sans Unicode"/>
                <a:cs typeface="Lucida Sans Unicode"/>
              </a:rPr>
              <a:t>счет средств гранта начинающий фермер может приобрести все необходимое для начала своего агробизнеса или </a:t>
            </a:r>
            <a:r>
              <a:rPr sz="3000" dirty="0" err="1">
                <a:solidFill>
                  <a:srgbClr val="FFFFFF"/>
                </a:solidFill>
                <a:latin typeface="Lucida Sans Unicode"/>
                <a:cs typeface="Lucida Sans Unicode"/>
              </a:rPr>
              <a:t>его</a:t>
            </a:r>
            <a:r>
              <a:rPr sz="30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3000" dirty="0" err="1" smtClean="0">
                <a:solidFill>
                  <a:srgbClr val="FFFFFF"/>
                </a:solidFill>
                <a:latin typeface="Lucida Sans Unicode"/>
                <a:cs typeface="Lucida Sans Unicode"/>
              </a:rPr>
              <a:t>ра</a:t>
            </a:r>
            <a:r>
              <a:rPr lang="ru-RU" sz="3000" dirty="0" err="1" smtClean="0">
                <a:solidFill>
                  <a:srgbClr val="FFFFFF"/>
                </a:solidFill>
                <a:latin typeface="Lucida Sans Unicode"/>
                <a:cs typeface="Lucida Sans Unicode"/>
              </a:rPr>
              <a:t>звития</a:t>
            </a:r>
            <a:r>
              <a:rPr sz="3000" spc="-475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3000" dirty="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3664" y="8708390"/>
            <a:ext cx="10534015" cy="13398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90"/>
              </a:spcBef>
            </a:pPr>
            <a:r>
              <a:rPr sz="3950" dirty="0">
                <a:solidFill>
                  <a:srgbClr val="1B5E42"/>
                </a:solidFill>
                <a:latin typeface="Microsoft Sans Serif"/>
                <a:cs typeface="Microsoft Sans Serif"/>
              </a:rPr>
              <a:t>Как</a:t>
            </a:r>
            <a:r>
              <a:rPr sz="3950" spc="-40" dirty="0">
                <a:solidFill>
                  <a:srgbClr val="1B5E42"/>
                </a:solidFill>
                <a:latin typeface="Microsoft Sans Serif"/>
                <a:cs typeface="Microsoft Sans Serif"/>
              </a:rPr>
              <a:t> </a:t>
            </a:r>
            <a:r>
              <a:rPr sz="3950" spc="170" dirty="0">
                <a:solidFill>
                  <a:srgbClr val="1B5E42"/>
                </a:solidFill>
                <a:latin typeface="Microsoft Sans Serif"/>
                <a:cs typeface="Microsoft Sans Serif"/>
              </a:rPr>
              <a:t>получить</a:t>
            </a:r>
            <a:r>
              <a:rPr sz="3950" spc="-35" dirty="0">
                <a:solidFill>
                  <a:srgbClr val="1B5E42"/>
                </a:solidFill>
                <a:latin typeface="Microsoft Sans Serif"/>
                <a:cs typeface="Microsoft Sans Serif"/>
              </a:rPr>
              <a:t> </a:t>
            </a:r>
            <a:r>
              <a:rPr sz="3950" spc="145" dirty="0">
                <a:solidFill>
                  <a:srgbClr val="1B5E42"/>
                </a:solidFill>
                <a:latin typeface="Microsoft Sans Serif"/>
                <a:cs typeface="Microsoft Sans Serif"/>
              </a:rPr>
              <a:t>грант</a:t>
            </a:r>
            <a:r>
              <a:rPr sz="3950" spc="-40" dirty="0">
                <a:solidFill>
                  <a:srgbClr val="1B5E42"/>
                </a:solidFill>
                <a:latin typeface="Microsoft Sans Serif"/>
                <a:cs typeface="Microsoft Sans Serif"/>
              </a:rPr>
              <a:t> </a:t>
            </a:r>
            <a:r>
              <a:rPr sz="3950" spc="150" dirty="0">
                <a:solidFill>
                  <a:srgbClr val="1B5E42"/>
                </a:solidFill>
                <a:latin typeface="Microsoft Sans Serif"/>
                <a:cs typeface="Microsoft Sans Serif"/>
              </a:rPr>
              <a:t>на</a:t>
            </a:r>
            <a:r>
              <a:rPr sz="3950" spc="-40" dirty="0">
                <a:solidFill>
                  <a:srgbClr val="1B5E42"/>
                </a:solidFill>
                <a:latin typeface="Microsoft Sans Serif"/>
                <a:cs typeface="Microsoft Sans Serif"/>
              </a:rPr>
              <a:t> </a:t>
            </a:r>
            <a:r>
              <a:rPr sz="3950" spc="110" dirty="0">
                <a:solidFill>
                  <a:srgbClr val="1B5E42"/>
                </a:solidFill>
                <a:latin typeface="Microsoft Sans Serif"/>
                <a:cs typeface="Microsoft Sans Serif"/>
              </a:rPr>
              <a:t>развитие</a:t>
            </a:r>
            <a:r>
              <a:rPr sz="3950" spc="-35" dirty="0">
                <a:solidFill>
                  <a:srgbClr val="1B5E42"/>
                </a:solidFill>
                <a:latin typeface="Microsoft Sans Serif"/>
                <a:cs typeface="Microsoft Sans Serif"/>
              </a:rPr>
              <a:t> </a:t>
            </a:r>
            <a:r>
              <a:rPr sz="3950" spc="70" dirty="0">
                <a:solidFill>
                  <a:srgbClr val="1B5E42"/>
                </a:solidFill>
                <a:latin typeface="Microsoft Sans Serif"/>
                <a:cs typeface="Microsoft Sans Serif"/>
              </a:rPr>
              <a:t>сельского </a:t>
            </a:r>
            <a:r>
              <a:rPr sz="3950" spc="-10" dirty="0">
                <a:solidFill>
                  <a:srgbClr val="1B5E42"/>
                </a:solidFill>
                <a:latin typeface="Microsoft Sans Serif"/>
                <a:cs typeface="Microsoft Sans Serif"/>
              </a:rPr>
              <a:t>хозяйства?</a:t>
            </a:r>
            <a:endParaRPr sz="3950">
              <a:latin typeface="Microsoft Sans Serif"/>
              <a:cs typeface="Microsoft Sans Serif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1592038" y="8934450"/>
            <a:ext cx="6124575" cy="314325"/>
            <a:chOff x="11592038" y="8934450"/>
            <a:chExt cx="6124575" cy="314325"/>
          </a:xfrm>
        </p:grpSpPr>
        <p:sp>
          <p:nvSpPr>
            <p:cNvPr id="11" name="object 11"/>
            <p:cNvSpPr/>
            <p:nvPr/>
          </p:nvSpPr>
          <p:spPr>
            <a:xfrm>
              <a:off x="11592038" y="9091612"/>
              <a:ext cx="6096000" cy="0"/>
            </a:xfrm>
            <a:custGeom>
              <a:avLst/>
              <a:gdLst/>
              <a:ahLst/>
              <a:cxnLst/>
              <a:rect l="l" t="t" r="r" b="b"/>
              <a:pathLst>
                <a:path w="6096000">
                  <a:moveTo>
                    <a:pt x="0" y="0"/>
                  </a:moveTo>
                  <a:lnTo>
                    <a:pt x="6095999" y="0"/>
                  </a:lnTo>
                </a:path>
              </a:pathLst>
            </a:custGeom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445151" y="8963025"/>
              <a:ext cx="243204" cy="257175"/>
            </a:xfrm>
            <a:custGeom>
              <a:avLst/>
              <a:gdLst/>
              <a:ahLst/>
              <a:cxnLst/>
              <a:rect l="l" t="t" r="r" b="b"/>
              <a:pathLst>
                <a:path w="243205" h="257175">
                  <a:moveTo>
                    <a:pt x="0" y="257174"/>
                  </a:moveTo>
                  <a:lnTo>
                    <a:pt x="0" y="0"/>
                  </a:lnTo>
                  <a:lnTo>
                    <a:pt x="242887" y="128587"/>
                  </a:lnTo>
                  <a:lnTo>
                    <a:pt x="0" y="2571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445151" y="8963025"/>
              <a:ext cx="243204" cy="257175"/>
            </a:xfrm>
            <a:custGeom>
              <a:avLst/>
              <a:gdLst/>
              <a:ahLst/>
              <a:cxnLst/>
              <a:rect l="l" t="t" r="r" b="b"/>
              <a:pathLst>
                <a:path w="243205" h="257175">
                  <a:moveTo>
                    <a:pt x="0" y="0"/>
                  </a:moveTo>
                  <a:lnTo>
                    <a:pt x="242887" y="128587"/>
                  </a:lnTo>
                  <a:lnTo>
                    <a:pt x="0" y="257174"/>
                  </a:lnTo>
                  <a:lnTo>
                    <a:pt x="0" y="0"/>
                  </a:lnTo>
                  <a:close/>
                </a:path>
              </a:pathLst>
            </a:custGeom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9520351" y="1100137"/>
            <a:ext cx="8448675" cy="4505721"/>
          </a:xfrm>
          <a:prstGeom prst="rect">
            <a:avLst/>
          </a:prstGeom>
          <a:ln w="28574">
            <a:solidFill>
              <a:srgbClr val="FFFFFF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137795" marR="511809">
              <a:lnSpc>
                <a:spcPct val="108800"/>
              </a:lnSpc>
            </a:pPr>
            <a:r>
              <a:rPr sz="4400" dirty="0" err="1" smtClean="0">
                <a:solidFill>
                  <a:srgbClr val="FFFFFF"/>
                </a:solidFill>
                <a:latin typeface="Lucida Sans Unicode"/>
                <a:cs typeface="Lucida Sans Unicode"/>
              </a:rPr>
              <a:t>Максимальная</a:t>
            </a:r>
            <a:r>
              <a:rPr sz="4400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4400" dirty="0" err="1" smtClean="0">
                <a:solidFill>
                  <a:srgbClr val="FFFFFF"/>
                </a:solidFill>
                <a:latin typeface="Lucida Sans Unicode"/>
                <a:cs typeface="Lucida Sans Unicode"/>
              </a:rPr>
              <a:t>сумма</a:t>
            </a:r>
            <a:r>
              <a:rPr sz="4400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4400" dirty="0" err="1" smtClean="0">
                <a:solidFill>
                  <a:srgbClr val="FFFFFF"/>
                </a:solidFill>
                <a:latin typeface="Lucida Sans Unicode"/>
                <a:cs typeface="Lucida Sans Unicode"/>
              </a:rPr>
              <a:t>гранта</a:t>
            </a:r>
            <a:r>
              <a:rPr sz="4400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 в </a:t>
            </a:r>
            <a:r>
              <a:rPr sz="4400" dirty="0" err="1" smtClean="0">
                <a:solidFill>
                  <a:srgbClr val="FFFFFF"/>
                </a:solidFill>
                <a:latin typeface="Lucida Sans Unicode"/>
                <a:cs typeface="Lucida Sans Unicode"/>
              </a:rPr>
              <a:t>сельском</a:t>
            </a:r>
            <a:r>
              <a:rPr sz="4400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4400" dirty="0" err="1" smtClean="0">
                <a:solidFill>
                  <a:srgbClr val="FFFFFF"/>
                </a:solidFill>
                <a:latin typeface="Lucida Sans Unicode"/>
                <a:cs typeface="Lucida Sans Unicode"/>
              </a:rPr>
              <a:t>хозяйстве</a:t>
            </a:r>
            <a:r>
              <a:rPr sz="4400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 - 70 </a:t>
            </a:r>
            <a:r>
              <a:rPr sz="4400" dirty="0" err="1" smtClean="0">
                <a:solidFill>
                  <a:srgbClr val="FFFFFF"/>
                </a:solidFill>
                <a:latin typeface="Lucida Sans Unicode"/>
                <a:cs typeface="Lucida Sans Unicode"/>
              </a:rPr>
              <a:t>млн</a:t>
            </a:r>
            <a:r>
              <a:rPr sz="4400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4400" dirty="0" err="1" smtClean="0">
                <a:solidFill>
                  <a:srgbClr val="FFFFFF"/>
                </a:solidFill>
                <a:latin typeface="Lucida Sans Unicode"/>
                <a:cs typeface="Lucida Sans Unicode"/>
              </a:rPr>
              <a:t>рублей</a:t>
            </a:r>
            <a:r>
              <a:rPr sz="4400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 (</a:t>
            </a:r>
            <a:r>
              <a:rPr sz="4400" dirty="0" err="1" smtClean="0">
                <a:solidFill>
                  <a:srgbClr val="FFFFFF"/>
                </a:solidFill>
                <a:latin typeface="Lucida Sans Unicode"/>
                <a:cs typeface="Lucida Sans Unicode"/>
              </a:rPr>
              <a:t>на</a:t>
            </a:r>
            <a:r>
              <a:rPr sz="4400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4400" dirty="0" err="1" smtClean="0">
                <a:solidFill>
                  <a:srgbClr val="FFFFFF"/>
                </a:solidFill>
                <a:latin typeface="Lucida Sans Unicode"/>
                <a:cs typeface="Lucida Sans Unicode"/>
              </a:rPr>
              <a:t>развитие</a:t>
            </a:r>
            <a:r>
              <a:rPr sz="4400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4400" dirty="0" err="1" smtClean="0">
                <a:solidFill>
                  <a:srgbClr val="FFFFFF"/>
                </a:solidFill>
                <a:latin typeface="Lucida Sans Unicode"/>
                <a:cs typeface="Lucida Sans Unicode"/>
              </a:rPr>
              <a:t>материально-технической</a:t>
            </a:r>
            <a:r>
              <a:rPr sz="4400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4400" dirty="0" err="1" smtClean="0">
                <a:solidFill>
                  <a:srgbClr val="FFFFFF"/>
                </a:solidFill>
                <a:latin typeface="Lucida Sans Unicode"/>
                <a:cs typeface="Lucida Sans Unicode"/>
              </a:rPr>
              <a:t>базы</a:t>
            </a:r>
            <a:r>
              <a:rPr sz="4400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4400" dirty="0" err="1" smtClean="0">
                <a:solidFill>
                  <a:srgbClr val="FFFFFF"/>
                </a:solidFill>
                <a:latin typeface="Lucida Sans Unicode"/>
                <a:cs typeface="Lucida Sans Unicode"/>
              </a:rPr>
              <a:t>кооперативов</a:t>
            </a:r>
            <a:r>
              <a:rPr sz="4400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)</a:t>
            </a:r>
            <a:endParaRPr sz="4400" dirty="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90967"/>
            <a:ext cx="3538854" cy="2696210"/>
            <a:chOff x="0" y="7590967"/>
            <a:chExt cx="3538854" cy="26962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90967"/>
              <a:ext cx="3538727" cy="26960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971205"/>
              <a:ext cx="3110102" cy="2315794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019555" y="3143173"/>
            <a:ext cx="16506825" cy="4467225"/>
            <a:chOff x="1019555" y="3143173"/>
            <a:chExt cx="16506825" cy="446722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9555" y="3485692"/>
              <a:ext cx="11042903" cy="36697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86874" y="5495848"/>
              <a:ext cx="8239124" cy="21145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77349" y="3143173"/>
              <a:ext cx="8239124" cy="2143124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277350" y="761923"/>
            <a:ext cx="8239124" cy="2114549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0" y="0"/>
            <a:ext cx="3366135" cy="3136900"/>
            <a:chOff x="0" y="0"/>
            <a:chExt cx="3366135" cy="3136900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3365753" cy="313631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2975228" cy="2793034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561718" y="3761155"/>
            <a:ext cx="8016239" cy="3118103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9578974" y="930199"/>
            <a:ext cx="4948555" cy="14723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300"/>
              </a:lnSpc>
              <a:spcBef>
                <a:spcPts val="100"/>
              </a:spcBef>
            </a:pPr>
            <a:r>
              <a:rPr sz="3000" dirty="0">
                <a:solidFill>
                  <a:srgbClr val="FFFFFF"/>
                </a:solidFill>
                <a:latin typeface="Trebuchet MS"/>
                <a:cs typeface="Trebuchet MS"/>
              </a:rPr>
              <a:t>Необходимо четко сформулировать идею своего проекта</a:t>
            </a:r>
            <a:endParaRPr sz="3000" dirty="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692398" y="4459668"/>
            <a:ext cx="5619751" cy="12199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95"/>
              </a:spcBef>
            </a:pP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ОБЩАЯ СХЕМА </a:t>
            </a:r>
            <a:r>
              <a:rPr sz="3600" b="1" dirty="0" smtClean="0">
                <a:solidFill>
                  <a:srgbClr val="FFFFFF"/>
                </a:solidFill>
                <a:latin typeface="Arial"/>
                <a:cs typeface="Arial"/>
              </a:rPr>
              <a:t>ПОЛУЧЕНИЯ</a:t>
            </a:r>
            <a:r>
              <a:rPr lang="ru-RU" sz="36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 smtClean="0">
                <a:solidFill>
                  <a:srgbClr val="FFFFFF"/>
                </a:solidFill>
                <a:latin typeface="Arial"/>
                <a:cs typeface="Arial"/>
              </a:rPr>
              <a:t>ГРАНТА</a:t>
            </a:r>
            <a:endParaRPr sz="3600" dirty="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277350" y="7886623"/>
            <a:ext cx="8239124" cy="2114549"/>
          </a:xfrm>
          <a:prstGeom prst="rect">
            <a:avLst/>
          </a:prstGeom>
        </p:spPr>
      </p:pic>
      <p:sp>
        <p:nvSpPr>
          <p:cNvPr id="18" name="object 14"/>
          <p:cNvSpPr txBox="1">
            <a:spLocks/>
          </p:cNvSpPr>
          <p:nvPr/>
        </p:nvSpPr>
        <p:spPr>
          <a:xfrm>
            <a:off x="9611739" y="6048112"/>
            <a:ext cx="9292211" cy="1010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800" b="0" i="0">
                <a:solidFill>
                  <a:srgbClr val="1B5E42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73990" marR="2613025" algn="just">
              <a:lnSpc>
                <a:spcPct val="108300"/>
              </a:lnSpc>
            </a:pPr>
            <a:r>
              <a:rPr lang="ru-RU" sz="3000" dirty="0" smtClean="0">
                <a:solidFill>
                  <a:srgbClr val="FFFFFF"/>
                </a:solidFill>
                <a:latin typeface="Trebuchet MS"/>
                <a:cs typeface="Trebuchet MS"/>
              </a:rPr>
              <a:t>Необходи</a:t>
            </a:r>
            <a:r>
              <a:rPr lang="ru-RU" sz="3000" dirty="0">
                <a:solidFill>
                  <a:srgbClr val="FFFFFF"/>
                </a:solidFill>
                <a:latin typeface="Trebuchet MS"/>
                <a:cs typeface="Trebuchet MS"/>
              </a:rPr>
              <a:t>м</a:t>
            </a:r>
            <a:r>
              <a:rPr lang="ru-RU" sz="3000" dirty="0" smtClean="0">
                <a:solidFill>
                  <a:srgbClr val="FFFFFF"/>
                </a:solidFill>
                <a:latin typeface="Trebuchet MS"/>
                <a:cs typeface="Trebuchet MS"/>
              </a:rPr>
              <a:t>о </a:t>
            </a:r>
            <a:r>
              <a:rPr lang="ru-RU" sz="3000" dirty="0">
                <a:solidFill>
                  <a:srgbClr val="FFFFFF"/>
                </a:solidFill>
                <a:latin typeface="Trebuchet MS"/>
                <a:cs typeface="Trebuchet MS"/>
              </a:rPr>
              <a:t>собрать </a:t>
            </a:r>
            <a:r>
              <a:rPr lang="ru-RU" sz="3000" dirty="0" smtClean="0">
                <a:solidFill>
                  <a:srgbClr val="FFFFFF"/>
                </a:solidFill>
                <a:latin typeface="Trebuchet MS"/>
                <a:cs typeface="Trebuchet MS"/>
              </a:rPr>
              <a:t>и подать </a:t>
            </a:r>
            <a:r>
              <a:rPr lang="ru-RU" sz="3000" dirty="0">
                <a:solidFill>
                  <a:srgbClr val="FFFFFF"/>
                </a:solidFill>
                <a:latin typeface="Trebuchet MS"/>
                <a:cs typeface="Trebuchet MS"/>
              </a:rPr>
              <a:t>документы </a:t>
            </a:r>
          </a:p>
        </p:txBody>
      </p:sp>
      <p:sp>
        <p:nvSpPr>
          <p:cNvPr id="20" name="object 14"/>
          <p:cNvSpPr txBox="1">
            <a:spLocks/>
          </p:cNvSpPr>
          <p:nvPr/>
        </p:nvSpPr>
        <p:spPr>
          <a:xfrm>
            <a:off x="9611739" y="3265669"/>
            <a:ext cx="7771193" cy="20072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800" b="0" i="0">
                <a:solidFill>
                  <a:srgbClr val="1B5E42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 marR="5080">
              <a:lnSpc>
                <a:spcPct val="108300"/>
              </a:lnSpc>
              <a:spcBef>
                <a:spcPts val="100"/>
              </a:spcBef>
            </a:pPr>
            <a:r>
              <a:rPr lang="ru-RU" sz="3000" dirty="0">
                <a:solidFill>
                  <a:srgbClr val="FFFFFF"/>
                </a:solidFill>
                <a:latin typeface="Trebuchet MS"/>
                <a:cs typeface="Trebuchet MS"/>
              </a:rPr>
              <a:t>Идея должна быть оформлена в виде детального бизнес-плана, который служит основой для получения </a:t>
            </a:r>
            <a:r>
              <a:rPr lang="ru-RU" sz="3000" dirty="0" err="1">
                <a:solidFill>
                  <a:srgbClr val="FFFFFF"/>
                </a:solidFill>
                <a:latin typeface="Trebuchet MS"/>
                <a:cs typeface="Trebuchet MS"/>
              </a:rPr>
              <a:t>грантовой</a:t>
            </a:r>
            <a:r>
              <a:rPr lang="ru-RU" sz="3000" dirty="0">
                <a:solidFill>
                  <a:srgbClr val="FFFFFF"/>
                </a:solidFill>
                <a:latin typeface="Trebuchet MS"/>
                <a:cs typeface="Trebuchet MS"/>
              </a:rPr>
              <a:t> поддержки</a:t>
            </a:r>
            <a:endParaRPr lang="ru-RU" sz="3000" dirty="0">
              <a:latin typeface="Trebuchet MS"/>
              <a:cs typeface="Trebuchet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77957" y="8144919"/>
            <a:ext cx="9646208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990" marR="2613025" algn="just">
              <a:lnSpc>
                <a:spcPct val="108300"/>
              </a:lnSpc>
            </a:pPr>
            <a:r>
              <a:rPr lang="ru-RU" sz="3000" dirty="0" smtClean="0">
                <a:solidFill>
                  <a:srgbClr val="FFFFFF"/>
                </a:solidFill>
                <a:latin typeface="Trebuchet MS" panose="020B0603020202020204" pitchFamily="34" charset="0"/>
                <a:cs typeface="Trebuchet MS"/>
              </a:rPr>
              <a:t>Подготовиться к защите, выступить перед конкурсной комиссией и ждать результата</a:t>
            </a:r>
            <a:endParaRPr lang="ru-RU" sz="3000" dirty="0">
              <a:latin typeface="Trebuchet MS" panose="020B0603020202020204" pitchFamily="34" charset="0"/>
              <a:cs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" y="76"/>
            <a:ext cx="18288000" cy="10287000"/>
            <a:chOff x="114" y="76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8648814" y="657301"/>
              <a:ext cx="9639300" cy="28575"/>
            </a:xfrm>
            <a:custGeom>
              <a:avLst/>
              <a:gdLst/>
              <a:ahLst/>
              <a:cxnLst/>
              <a:rect l="l" t="t" r="r" b="b"/>
              <a:pathLst>
                <a:path w="9639300" h="28575">
                  <a:moveTo>
                    <a:pt x="9639300" y="28575"/>
                  </a:moveTo>
                  <a:lnTo>
                    <a:pt x="0" y="28575"/>
                  </a:lnTo>
                  <a:lnTo>
                    <a:pt x="0" y="0"/>
                  </a:lnTo>
                  <a:lnTo>
                    <a:pt x="9639300" y="0"/>
                  </a:lnTo>
                  <a:lnTo>
                    <a:pt x="9639300" y="28575"/>
                  </a:lnTo>
                  <a:close/>
                </a:path>
              </a:pathLst>
            </a:custGeom>
            <a:solidFill>
              <a:srgbClr val="1B5E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" y="76"/>
              <a:ext cx="10183367" cy="10286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" y="4403483"/>
              <a:ext cx="9036367" cy="49651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" y="2236546"/>
              <a:ext cx="9050654" cy="49651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" y="76"/>
              <a:ext cx="9022079" cy="495376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" y="4971364"/>
              <a:ext cx="8725661" cy="412699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4" y="389839"/>
              <a:ext cx="8649461" cy="412699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882301" y="881139"/>
              <a:ext cx="7334250" cy="3552825"/>
            </a:xfrm>
            <a:custGeom>
              <a:avLst/>
              <a:gdLst/>
              <a:ahLst/>
              <a:cxnLst/>
              <a:rect l="l" t="t" r="r" b="b"/>
              <a:pathLst>
                <a:path w="7334250" h="3552825">
                  <a:moveTo>
                    <a:pt x="138095" y="138095"/>
                  </a:moveTo>
                  <a:lnTo>
                    <a:pt x="172375" y="107018"/>
                  </a:lnTo>
                  <a:lnTo>
                    <a:pt x="209543" y="79459"/>
                  </a:lnTo>
                  <a:lnTo>
                    <a:pt x="249227" y="55667"/>
                  </a:lnTo>
                  <a:lnTo>
                    <a:pt x="291057" y="35889"/>
                  </a:lnTo>
                  <a:lnTo>
                    <a:pt x="334620" y="20296"/>
                  </a:lnTo>
                  <a:lnTo>
                    <a:pt x="379504" y="9059"/>
                  </a:lnTo>
                  <a:lnTo>
                    <a:pt x="425273" y="2264"/>
                  </a:lnTo>
                  <a:lnTo>
                    <a:pt x="471487" y="0"/>
                  </a:lnTo>
                  <a:lnTo>
                    <a:pt x="6862761" y="0"/>
                  </a:lnTo>
                  <a:lnTo>
                    <a:pt x="6885924" y="566"/>
                  </a:lnTo>
                  <a:lnTo>
                    <a:pt x="6931916" y="5096"/>
                  </a:lnTo>
                  <a:lnTo>
                    <a:pt x="6977351" y="14133"/>
                  </a:lnTo>
                  <a:lnTo>
                    <a:pt x="7021575" y="27548"/>
                  </a:lnTo>
                  <a:lnTo>
                    <a:pt x="7064374" y="45277"/>
                  </a:lnTo>
                  <a:lnTo>
                    <a:pt x="7105131" y="67062"/>
                  </a:lnTo>
                  <a:lnTo>
                    <a:pt x="7143650" y="92799"/>
                  </a:lnTo>
                  <a:lnTo>
                    <a:pt x="7179374" y="122117"/>
                  </a:lnTo>
                  <a:lnTo>
                    <a:pt x="7196153" y="138095"/>
                  </a:lnTo>
                </a:path>
                <a:path w="7334250" h="3552825">
                  <a:moveTo>
                    <a:pt x="7196153" y="138095"/>
                  </a:moveTo>
                  <a:lnTo>
                    <a:pt x="7227230" y="172375"/>
                  </a:lnTo>
                  <a:lnTo>
                    <a:pt x="7254789" y="209543"/>
                  </a:lnTo>
                  <a:lnTo>
                    <a:pt x="7278580" y="249227"/>
                  </a:lnTo>
                  <a:lnTo>
                    <a:pt x="7298358" y="291057"/>
                  </a:lnTo>
                  <a:lnTo>
                    <a:pt x="7313951" y="334620"/>
                  </a:lnTo>
                  <a:lnTo>
                    <a:pt x="7325189" y="379504"/>
                  </a:lnTo>
                  <a:lnTo>
                    <a:pt x="7331984" y="425273"/>
                  </a:lnTo>
                  <a:lnTo>
                    <a:pt x="7334249" y="471487"/>
                  </a:lnTo>
                  <a:lnTo>
                    <a:pt x="7334249" y="3081337"/>
                  </a:lnTo>
                  <a:lnTo>
                    <a:pt x="7333682" y="3104500"/>
                  </a:lnTo>
                  <a:lnTo>
                    <a:pt x="7329153" y="3150491"/>
                  </a:lnTo>
                  <a:lnTo>
                    <a:pt x="7320115" y="3195927"/>
                  </a:lnTo>
                  <a:lnTo>
                    <a:pt x="7306699" y="3240151"/>
                  </a:lnTo>
                  <a:lnTo>
                    <a:pt x="7288971" y="3282950"/>
                  </a:lnTo>
                  <a:lnTo>
                    <a:pt x="7267186" y="3323707"/>
                  </a:lnTo>
                  <a:lnTo>
                    <a:pt x="7241449" y="3362226"/>
                  </a:lnTo>
                  <a:lnTo>
                    <a:pt x="7212132" y="3397950"/>
                  </a:lnTo>
                  <a:lnTo>
                    <a:pt x="7196153" y="3414729"/>
                  </a:lnTo>
                </a:path>
                <a:path w="7334250" h="3552825">
                  <a:moveTo>
                    <a:pt x="7196153" y="3414729"/>
                  </a:moveTo>
                  <a:lnTo>
                    <a:pt x="7161873" y="3445806"/>
                  </a:lnTo>
                  <a:lnTo>
                    <a:pt x="7124705" y="3473364"/>
                  </a:lnTo>
                  <a:lnTo>
                    <a:pt x="7085021" y="3497156"/>
                  </a:lnTo>
                  <a:lnTo>
                    <a:pt x="7043191" y="3516934"/>
                  </a:lnTo>
                  <a:lnTo>
                    <a:pt x="6999628" y="3532527"/>
                  </a:lnTo>
                  <a:lnTo>
                    <a:pt x="6954744" y="3543765"/>
                  </a:lnTo>
                  <a:lnTo>
                    <a:pt x="6908976" y="3550559"/>
                  </a:lnTo>
                  <a:lnTo>
                    <a:pt x="6862761" y="3552824"/>
                  </a:lnTo>
                  <a:lnTo>
                    <a:pt x="471487" y="3552824"/>
                  </a:lnTo>
                  <a:lnTo>
                    <a:pt x="448324" y="3552258"/>
                  </a:lnTo>
                  <a:lnTo>
                    <a:pt x="402333" y="3547728"/>
                  </a:lnTo>
                  <a:lnTo>
                    <a:pt x="356897" y="3538691"/>
                  </a:lnTo>
                  <a:lnTo>
                    <a:pt x="312673" y="3525276"/>
                  </a:lnTo>
                  <a:lnTo>
                    <a:pt x="269873" y="3507547"/>
                  </a:lnTo>
                  <a:lnTo>
                    <a:pt x="229116" y="3485762"/>
                  </a:lnTo>
                  <a:lnTo>
                    <a:pt x="190598" y="3460024"/>
                  </a:lnTo>
                  <a:lnTo>
                    <a:pt x="154874" y="3430707"/>
                  </a:lnTo>
                  <a:lnTo>
                    <a:pt x="138095" y="3414729"/>
                  </a:lnTo>
                </a:path>
                <a:path w="7334250" h="3552825">
                  <a:moveTo>
                    <a:pt x="138095" y="3414729"/>
                  </a:moveTo>
                  <a:lnTo>
                    <a:pt x="107018" y="3380449"/>
                  </a:lnTo>
                  <a:lnTo>
                    <a:pt x="79459" y="3343281"/>
                  </a:lnTo>
                  <a:lnTo>
                    <a:pt x="55667" y="3303597"/>
                  </a:lnTo>
                  <a:lnTo>
                    <a:pt x="35889" y="3261767"/>
                  </a:lnTo>
                  <a:lnTo>
                    <a:pt x="20296" y="3218204"/>
                  </a:lnTo>
                  <a:lnTo>
                    <a:pt x="9059" y="3173319"/>
                  </a:lnTo>
                  <a:lnTo>
                    <a:pt x="2264" y="3127551"/>
                  </a:lnTo>
                  <a:lnTo>
                    <a:pt x="0" y="3081337"/>
                  </a:lnTo>
                  <a:lnTo>
                    <a:pt x="0" y="471487"/>
                  </a:lnTo>
                  <a:lnTo>
                    <a:pt x="566" y="448324"/>
                  </a:lnTo>
                  <a:lnTo>
                    <a:pt x="5095" y="402333"/>
                  </a:lnTo>
                  <a:lnTo>
                    <a:pt x="14133" y="356897"/>
                  </a:lnTo>
                  <a:lnTo>
                    <a:pt x="27548" y="312673"/>
                  </a:lnTo>
                  <a:lnTo>
                    <a:pt x="45277" y="269873"/>
                  </a:lnTo>
                  <a:lnTo>
                    <a:pt x="67062" y="229116"/>
                  </a:lnTo>
                  <a:lnTo>
                    <a:pt x="92799" y="190598"/>
                  </a:lnTo>
                  <a:lnTo>
                    <a:pt x="122117" y="154874"/>
                  </a:lnTo>
                  <a:lnTo>
                    <a:pt x="138095" y="138095"/>
                  </a:lnTo>
                </a:path>
              </a:pathLst>
            </a:custGeom>
            <a:ln w="28574">
              <a:solidFill>
                <a:srgbClr val="1B5E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" y="2704414"/>
              <a:ext cx="8716136" cy="4126991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97038" y="511251"/>
            <a:ext cx="774371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</a:rPr>
              <a:t>ЭТАПЫ ПОЛУЧЕНИЯ ГРАНТА</a:t>
            </a:r>
            <a:endParaRPr sz="3200" dirty="0"/>
          </a:p>
        </p:txBody>
      </p:sp>
      <p:sp>
        <p:nvSpPr>
          <p:cNvPr id="13" name="object 13"/>
          <p:cNvSpPr txBox="1"/>
          <p:nvPr/>
        </p:nvSpPr>
        <p:spPr>
          <a:xfrm>
            <a:off x="235064" y="1850466"/>
            <a:ext cx="5961380" cy="996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800"/>
              </a:lnSpc>
              <a:spcBef>
                <a:spcPts val="100"/>
              </a:spcBef>
            </a:pPr>
            <a:r>
              <a:rPr lang="ru-RU" sz="2850" dirty="0">
                <a:latin typeface="Lucida Sans Unicode"/>
                <a:cs typeface="Lucida Sans Unicode"/>
              </a:rPr>
              <a:t>У</a:t>
            </a:r>
            <a:r>
              <a:rPr sz="2850" dirty="0" err="1" smtClean="0">
                <a:latin typeface="Lucida Sans Unicode"/>
                <a:cs typeface="Lucida Sans Unicode"/>
              </a:rPr>
              <a:t>полномоченный</a:t>
            </a:r>
            <a:r>
              <a:rPr sz="2850" dirty="0" smtClean="0">
                <a:latin typeface="Lucida Sans Unicode"/>
                <a:cs typeface="Lucida Sans Unicode"/>
              </a:rPr>
              <a:t> </a:t>
            </a:r>
            <a:r>
              <a:rPr sz="2850" dirty="0">
                <a:latin typeface="Lucida Sans Unicode"/>
                <a:cs typeface="Lucida Sans Unicode"/>
              </a:rPr>
              <a:t>орган объявляет о начале конкурса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247510" y="4103624"/>
            <a:ext cx="6705486" cy="13285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50" dirty="0" err="1">
                <a:latin typeface="Lucida Sans Unicode"/>
                <a:cs typeface="Lucida Sans Unicode"/>
              </a:rPr>
              <a:t>Заявитель</a:t>
            </a:r>
            <a:r>
              <a:rPr sz="2850" dirty="0">
                <a:latin typeface="Lucida Sans Unicode"/>
                <a:cs typeface="Lucida Sans Unicode"/>
              </a:rPr>
              <a:t> </a:t>
            </a:r>
            <a:r>
              <a:rPr lang="ru-RU" sz="2850" dirty="0" smtClean="0">
                <a:latin typeface="Lucida Sans Unicode"/>
                <a:cs typeface="Lucida Sans Unicode"/>
              </a:rPr>
              <a:t>готовит необходимые документы, в том числе бизнес-план</a:t>
            </a:r>
            <a:endParaRPr sz="2850" dirty="0">
              <a:latin typeface="Lucida Sans Unicode"/>
              <a:cs typeface="Lucida Sans Unicode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14" y="6641858"/>
            <a:ext cx="9036685" cy="3645535"/>
            <a:chOff x="114" y="6641858"/>
            <a:chExt cx="9036685" cy="3645535"/>
          </a:xfrm>
        </p:grpSpPr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" y="6641858"/>
              <a:ext cx="9036367" cy="364521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4" y="7066864"/>
              <a:ext cx="8716136" cy="3220212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187439" y="6589084"/>
            <a:ext cx="6765557" cy="87908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2800" dirty="0" smtClean="0">
                <a:latin typeface="Lucida Sans Unicode"/>
                <a:cs typeface="Lucida Sans Unicode"/>
              </a:rPr>
              <a:t>Подача</a:t>
            </a:r>
            <a:r>
              <a:rPr sz="2800" dirty="0" smtClean="0">
                <a:latin typeface="Lucida Sans Unicode"/>
                <a:cs typeface="Lucida Sans Unicode"/>
              </a:rPr>
              <a:t> </a:t>
            </a:r>
            <a:r>
              <a:rPr sz="2800" dirty="0" err="1">
                <a:latin typeface="Lucida Sans Unicode"/>
                <a:cs typeface="Lucida Sans Unicode"/>
              </a:rPr>
              <a:t>документов</a:t>
            </a:r>
            <a:r>
              <a:rPr sz="2800" dirty="0">
                <a:latin typeface="Lucida Sans Unicode"/>
                <a:cs typeface="Lucida Sans Unicode"/>
              </a:rPr>
              <a:t> </a:t>
            </a:r>
            <a:r>
              <a:rPr lang="ru-RU" sz="2800" dirty="0" smtClean="0">
                <a:latin typeface="Lucida Sans Unicode"/>
                <a:cs typeface="Lucida Sans Unicode"/>
              </a:rPr>
              <a:t>на участие в конкурсе</a:t>
            </a:r>
            <a:endParaRPr sz="2800" dirty="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35064" y="8685606"/>
            <a:ext cx="6198235" cy="87908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00" dirty="0">
                <a:latin typeface="Lucida Sans Unicode"/>
                <a:cs typeface="Lucida Sans Unicode"/>
              </a:rPr>
              <a:t>Защита проекта перед конкурсной комиссией</a:t>
            </a:r>
          </a:p>
        </p:txBody>
      </p:sp>
      <p:grpSp>
        <p:nvGrpSpPr>
          <p:cNvPr id="20" name="object 20"/>
          <p:cNvGrpSpPr/>
          <p:nvPr/>
        </p:nvGrpSpPr>
        <p:grpSpPr>
          <a:xfrm>
            <a:off x="8059597" y="6641858"/>
            <a:ext cx="10228580" cy="3645535"/>
            <a:chOff x="8059597" y="6641858"/>
            <a:chExt cx="10228580" cy="3645535"/>
          </a:xfrm>
        </p:grpSpPr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059597" y="6641858"/>
              <a:ext cx="10228516" cy="364521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359634" y="7066864"/>
              <a:ext cx="9928478" cy="3220212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9902989" y="8809357"/>
            <a:ext cx="7381762" cy="63158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000" dirty="0">
                <a:latin typeface="Lucida Sans Unicode"/>
                <a:cs typeface="Lucida Sans Unicode"/>
              </a:rPr>
              <a:t>Получение финансирования</a:t>
            </a:r>
          </a:p>
        </p:txBody>
      </p:sp>
      <p:grpSp>
        <p:nvGrpSpPr>
          <p:cNvPr id="24" name="object 24"/>
          <p:cNvGrpSpPr/>
          <p:nvPr/>
        </p:nvGrpSpPr>
        <p:grpSpPr>
          <a:xfrm>
            <a:off x="8081645" y="3201491"/>
            <a:ext cx="10219055" cy="4965700"/>
            <a:chOff x="8069122" y="3231909"/>
            <a:chExt cx="10219055" cy="4965700"/>
          </a:xfrm>
        </p:grpSpPr>
        <p:sp>
          <p:nvSpPr>
            <p:cNvPr id="25" name="object 25"/>
            <p:cNvSpPr/>
            <p:nvPr/>
          </p:nvSpPr>
          <p:spPr>
            <a:xfrm>
              <a:off x="12628473" y="6845236"/>
              <a:ext cx="944244" cy="1245870"/>
            </a:xfrm>
            <a:custGeom>
              <a:avLst/>
              <a:gdLst/>
              <a:ahLst/>
              <a:cxnLst/>
              <a:rect l="l" t="t" r="r" b="b"/>
              <a:pathLst>
                <a:path w="944244" h="1245870">
                  <a:moveTo>
                    <a:pt x="944156" y="51777"/>
                  </a:moveTo>
                  <a:lnTo>
                    <a:pt x="942848" y="47866"/>
                  </a:lnTo>
                  <a:lnTo>
                    <a:pt x="942301" y="46240"/>
                  </a:lnTo>
                  <a:lnTo>
                    <a:pt x="937691" y="32486"/>
                  </a:lnTo>
                  <a:lnTo>
                    <a:pt x="913815" y="19646"/>
                  </a:lnTo>
                  <a:lnTo>
                    <a:pt x="877531" y="13830"/>
                  </a:lnTo>
                  <a:lnTo>
                    <a:pt x="839393" y="12065"/>
                  </a:lnTo>
                  <a:lnTo>
                    <a:pt x="809904" y="11417"/>
                  </a:lnTo>
                  <a:lnTo>
                    <a:pt x="757707" y="7683"/>
                  </a:lnTo>
                  <a:lnTo>
                    <a:pt x="705345" y="4699"/>
                  </a:lnTo>
                  <a:lnTo>
                    <a:pt x="652818" y="2425"/>
                  </a:lnTo>
                  <a:lnTo>
                    <a:pt x="600113" y="889"/>
                  </a:lnTo>
                  <a:lnTo>
                    <a:pt x="547255" y="76"/>
                  </a:lnTo>
                  <a:lnTo>
                    <a:pt x="494220" y="0"/>
                  </a:lnTo>
                  <a:lnTo>
                    <a:pt x="450672" y="8178"/>
                  </a:lnTo>
                  <a:lnTo>
                    <a:pt x="406793" y="32829"/>
                  </a:lnTo>
                  <a:lnTo>
                    <a:pt x="384365" y="65506"/>
                  </a:lnTo>
                  <a:lnTo>
                    <a:pt x="368757" y="104597"/>
                  </a:lnTo>
                  <a:lnTo>
                    <a:pt x="354482" y="146799"/>
                  </a:lnTo>
                  <a:lnTo>
                    <a:pt x="343128" y="177050"/>
                  </a:lnTo>
                  <a:lnTo>
                    <a:pt x="343065" y="177228"/>
                  </a:lnTo>
                  <a:lnTo>
                    <a:pt x="336905" y="193662"/>
                  </a:lnTo>
                  <a:lnTo>
                    <a:pt x="319011" y="240665"/>
                  </a:lnTo>
                  <a:lnTo>
                    <a:pt x="301917" y="287782"/>
                  </a:lnTo>
                  <a:lnTo>
                    <a:pt x="286689" y="335013"/>
                  </a:lnTo>
                  <a:lnTo>
                    <a:pt x="274434" y="382320"/>
                  </a:lnTo>
                  <a:lnTo>
                    <a:pt x="269354" y="404406"/>
                  </a:lnTo>
                  <a:lnTo>
                    <a:pt x="267042" y="426605"/>
                  </a:lnTo>
                  <a:lnTo>
                    <a:pt x="273062" y="445897"/>
                  </a:lnTo>
                  <a:lnTo>
                    <a:pt x="292976" y="459257"/>
                  </a:lnTo>
                  <a:lnTo>
                    <a:pt x="315048" y="462318"/>
                  </a:lnTo>
                  <a:lnTo>
                    <a:pt x="334619" y="456704"/>
                  </a:lnTo>
                  <a:lnTo>
                    <a:pt x="366483" y="428282"/>
                  </a:lnTo>
                  <a:lnTo>
                    <a:pt x="392493" y="385152"/>
                  </a:lnTo>
                  <a:lnTo>
                    <a:pt x="412229" y="337312"/>
                  </a:lnTo>
                  <a:lnTo>
                    <a:pt x="428015" y="288632"/>
                  </a:lnTo>
                  <a:lnTo>
                    <a:pt x="442175" y="243001"/>
                  </a:lnTo>
                  <a:lnTo>
                    <a:pt x="454748" y="185572"/>
                  </a:lnTo>
                  <a:lnTo>
                    <a:pt x="464591" y="152768"/>
                  </a:lnTo>
                  <a:lnTo>
                    <a:pt x="476923" y="136144"/>
                  </a:lnTo>
                  <a:lnTo>
                    <a:pt x="493090" y="140182"/>
                  </a:lnTo>
                  <a:lnTo>
                    <a:pt x="511200" y="154432"/>
                  </a:lnTo>
                  <a:lnTo>
                    <a:pt x="511733" y="154851"/>
                  </a:lnTo>
                  <a:lnTo>
                    <a:pt x="540689" y="185928"/>
                  </a:lnTo>
                  <a:lnTo>
                    <a:pt x="570217" y="227431"/>
                  </a:lnTo>
                  <a:lnTo>
                    <a:pt x="592467" y="272402"/>
                  </a:lnTo>
                  <a:lnTo>
                    <a:pt x="607123" y="320090"/>
                  </a:lnTo>
                  <a:lnTo>
                    <a:pt x="613905" y="369798"/>
                  </a:lnTo>
                  <a:lnTo>
                    <a:pt x="616242" y="410146"/>
                  </a:lnTo>
                  <a:lnTo>
                    <a:pt x="615696" y="452196"/>
                  </a:lnTo>
                  <a:lnTo>
                    <a:pt x="612317" y="495642"/>
                  </a:lnTo>
                  <a:lnTo>
                    <a:pt x="606107" y="540194"/>
                  </a:lnTo>
                  <a:lnTo>
                    <a:pt x="597090" y="585584"/>
                  </a:lnTo>
                  <a:lnTo>
                    <a:pt x="585304" y="631507"/>
                  </a:lnTo>
                  <a:lnTo>
                    <a:pt x="570750" y="677684"/>
                  </a:lnTo>
                  <a:lnTo>
                    <a:pt x="553453" y="723836"/>
                  </a:lnTo>
                  <a:lnTo>
                    <a:pt x="533438" y="769670"/>
                  </a:lnTo>
                  <a:lnTo>
                    <a:pt x="510730" y="814882"/>
                  </a:lnTo>
                  <a:lnTo>
                    <a:pt x="485330" y="859218"/>
                  </a:lnTo>
                  <a:lnTo>
                    <a:pt x="457276" y="902360"/>
                  </a:lnTo>
                  <a:lnTo>
                    <a:pt x="426593" y="944041"/>
                  </a:lnTo>
                  <a:lnTo>
                    <a:pt x="393280" y="983957"/>
                  </a:lnTo>
                  <a:lnTo>
                    <a:pt x="357378" y="1021842"/>
                  </a:lnTo>
                  <a:lnTo>
                    <a:pt x="318897" y="1057402"/>
                  </a:lnTo>
                  <a:lnTo>
                    <a:pt x="277863" y="1090333"/>
                  </a:lnTo>
                  <a:lnTo>
                    <a:pt x="234289" y="1120368"/>
                  </a:lnTo>
                  <a:lnTo>
                    <a:pt x="188201" y="1147216"/>
                  </a:lnTo>
                  <a:lnTo>
                    <a:pt x="127165" y="1175753"/>
                  </a:lnTo>
                  <a:lnTo>
                    <a:pt x="61785" y="1193736"/>
                  </a:lnTo>
                  <a:lnTo>
                    <a:pt x="24663" y="1196644"/>
                  </a:lnTo>
                  <a:lnTo>
                    <a:pt x="7200" y="1202563"/>
                  </a:lnTo>
                  <a:lnTo>
                    <a:pt x="8890" y="1202042"/>
                  </a:lnTo>
                  <a:lnTo>
                    <a:pt x="0" y="1214869"/>
                  </a:lnTo>
                  <a:lnTo>
                    <a:pt x="88" y="1215085"/>
                  </a:lnTo>
                  <a:lnTo>
                    <a:pt x="9309" y="1237170"/>
                  </a:lnTo>
                  <a:lnTo>
                    <a:pt x="43281" y="1245565"/>
                  </a:lnTo>
                  <a:lnTo>
                    <a:pt x="88773" y="1244523"/>
                  </a:lnTo>
                  <a:lnTo>
                    <a:pt x="132676" y="1238491"/>
                  </a:lnTo>
                  <a:lnTo>
                    <a:pt x="212534" y="1213281"/>
                  </a:lnTo>
                  <a:lnTo>
                    <a:pt x="261315" y="1190053"/>
                  </a:lnTo>
                  <a:lnTo>
                    <a:pt x="308038" y="1162888"/>
                  </a:lnTo>
                  <a:lnTo>
                    <a:pt x="352564" y="1132446"/>
                  </a:lnTo>
                  <a:lnTo>
                    <a:pt x="394792" y="1099388"/>
                  </a:lnTo>
                  <a:lnTo>
                    <a:pt x="434568" y="1064348"/>
                  </a:lnTo>
                  <a:lnTo>
                    <a:pt x="471779" y="1027976"/>
                  </a:lnTo>
                  <a:lnTo>
                    <a:pt x="506272" y="990930"/>
                  </a:lnTo>
                  <a:lnTo>
                    <a:pt x="537946" y="953846"/>
                  </a:lnTo>
                  <a:lnTo>
                    <a:pt x="568820" y="914971"/>
                  </a:lnTo>
                  <a:lnTo>
                    <a:pt x="597649" y="875385"/>
                  </a:lnTo>
                  <a:lnTo>
                    <a:pt x="624446" y="835101"/>
                  </a:lnTo>
                  <a:lnTo>
                    <a:pt x="649211" y="794105"/>
                  </a:lnTo>
                  <a:lnTo>
                    <a:pt x="671931" y="752411"/>
                  </a:lnTo>
                  <a:lnTo>
                    <a:pt x="692505" y="710209"/>
                  </a:lnTo>
                  <a:lnTo>
                    <a:pt x="710831" y="667702"/>
                  </a:lnTo>
                  <a:lnTo>
                    <a:pt x="726922" y="624890"/>
                  </a:lnTo>
                  <a:lnTo>
                    <a:pt x="740765" y="581774"/>
                  </a:lnTo>
                  <a:lnTo>
                    <a:pt x="752360" y="538353"/>
                  </a:lnTo>
                  <a:lnTo>
                    <a:pt x="762101" y="490397"/>
                  </a:lnTo>
                  <a:lnTo>
                    <a:pt x="768045" y="442785"/>
                  </a:lnTo>
                  <a:lnTo>
                    <a:pt x="770178" y="395490"/>
                  </a:lnTo>
                  <a:lnTo>
                    <a:pt x="768515" y="348526"/>
                  </a:lnTo>
                  <a:lnTo>
                    <a:pt x="763054" y="301904"/>
                  </a:lnTo>
                  <a:lnTo>
                    <a:pt x="762165" y="298627"/>
                  </a:lnTo>
                  <a:lnTo>
                    <a:pt x="761593" y="296532"/>
                  </a:lnTo>
                  <a:lnTo>
                    <a:pt x="748182" y="247192"/>
                  </a:lnTo>
                  <a:lnTo>
                    <a:pt x="725576" y="199288"/>
                  </a:lnTo>
                  <a:lnTo>
                    <a:pt x="697433" y="153987"/>
                  </a:lnTo>
                  <a:lnTo>
                    <a:pt x="665962" y="107124"/>
                  </a:lnTo>
                  <a:lnTo>
                    <a:pt x="678637" y="103238"/>
                  </a:lnTo>
                  <a:lnTo>
                    <a:pt x="710272" y="99593"/>
                  </a:lnTo>
                  <a:lnTo>
                    <a:pt x="798118" y="92113"/>
                  </a:lnTo>
                  <a:lnTo>
                    <a:pt x="833412" y="88061"/>
                  </a:lnTo>
                  <a:lnTo>
                    <a:pt x="884110" y="81661"/>
                  </a:lnTo>
                  <a:lnTo>
                    <a:pt x="904049" y="79171"/>
                  </a:lnTo>
                  <a:lnTo>
                    <a:pt x="900214" y="79336"/>
                  </a:lnTo>
                  <a:lnTo>
                    <a:pt x="886180" y="81026"/>
                  </a:lnTo>
                  <a:lnTo>
                    <a:pt x="888161" y="80619"/>
                  </a:lnTo>
                  <a:lnTo>
                    <a:pt x="898055" y="79425"/>
                  </a:lnTo>
                  <a:lnTo>
                    <a:pt x="900214" y="79336"/>
                  </a:lnTo>
                  <a:lnTo>
                    <a:pt x="903960" y="78879"/>
                  </a:lnTo>
                  <a:lnTo>
                    <a:pt x="912977" y="69011"/>
                  </a:lnTo>
                  <a:lnTo>
                    <a:pt x="931151" y="61963"/>
                  </a:lnTo>
                  <a:lnTo>
                    <a:pt x="944156" y="51777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069122" y="3231909"/>
              <a:ext cx="10218991" cy="496519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359634" y="3666439"/>
              <a:ext cx="9928478" cy="4126991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9931146" y="5256936"/>
            <a:ext cx="8382000" cy="88383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9400"/>
              </a:lnSpc>
              <a:spcBef>
                <a:spcPts val="90"/>
              </a:spcBef>
            </a:pPr>
            <a:r>
              <a:rPr sz="2500" dirty="0">
                <a:solidFill>
                  <a:srgbClr val="1B5E42"/>
                </a:solidFill>
                <a:latin typeface="Lucida Sans Unicode"/>
                <a:cs typeface="Lucida Sans Unicode"/>
              </a:rPr>
              <a:t>Вам нужно отчитываться перед компетентным органом согласно </a:t>
            </a:r>
            <a:r>
              <a:rPr sz="2500" dirty="0" err="1">
                <a:solidFill>
                  <a:srgbClr val="1B5E42"/>
                </a:solidFill>
                <a:latin typeface="Lucida Sans Unicode"/>
                <a:cs typeface="Lucida Sans Unicode"/>
              </a:rPr>
              <a:t>заключенному</a:t>
            </a:r>
            <a:r>
              <a:rPr sz="2500" dirty="0">
                <a:solidFill>
                  <a:srgbClr val="1B5E42"/>
                </a:solidFill>
                <a:latin typeface="Lucida Sans Unicode"/>
                <a:cs typeface="Lucida Sans Unicode"/>
              </a:rPr>
              <a:t> </a:t>
            </a:r>
            <a:r>
              <a:rPr lang="ru-RU" sz="2500" dirty="0" smtClean="0">
                <a:solidFill>
                  <a:srgbClr val="1B5E42"/>
                </a:solidFill>
                <a:latin typeface="Lucida Sans Unicode"/>
                <a:cs typeface="Lucida Sans Unicode"/>
              </a:rPr>
              <a:t>соглашению</a:t>
            </a:r>
            <a:endParaRPr sz="2500" dirty="0">
              <a:latin typeface="Lucida Sans Unicode"/>
              <a:cs typeface="Lucida Sans Unicode"/>
            </a:endParaRPr>
          </a:p>
        </p:txBody>
      </p:sp>
      <p:pic>
        <p:nvPicPr>
          <p:cNvPr id="29" name="object 2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715738" y="866851"/>
            <a:ext cx="5876924" cy="3581399"/>
          </a:xfrm>
          <a:prstGeom prst="rect">
            <a:avLst/>
          </a:prstGeom>
        </p:spPr>
      </p:pic>
      <p:sp>
        <p:nvSpPr>
          <p:cNvPr id="30" name="Стрелка вправо 29"/>
          <p:cNvSpPr/>
          <p:nvPr/>
        </p:nvSpPr>
        <p:spPr>
          <a:xfrm>
            <a:off x="7778750" y="9098355"/>
            <a:ext cx="1524000" cy="41465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402288" y="76"/>
            <a:ext cx="885824" cy="10286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" y="76"/>
            <a:ext cx="885824" cy="102869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14938" y="2190826"/>
            <a:ext cx="4076699" cy="65912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048988" y="2190826"/>
            <a:ext cx="4190999" cy="65912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4" y="2028520"/>
            <a:ext cx="8539352" cy="439521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935069" y="2028520"/>
            <a:ext cx="8353044" cy="4395215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4448669" y="5381320"/>
            <a:ext cx="10025380" cy="4906010"/>
            <a:chOff x="4448669" y="5381320"/>
            <a:chExt cx="10025380" cy="4906010"/>
          </a:xfrm>
        </p:grpSpPr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67363" y="9582226"/>
              <a:ext cx="8953498" cy="70485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48669" y="5381320"/>
              <a:ext cx="10024871" cy="4395215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8899" rIns="0" bIns="0" rtlCol="0">
            <a:spAutoFit/>
          </a:bodyPr>
          <a:lstStyle/>
          <a:p>
            <a:pPr marL="4421505">
              <a:lnSpc>
                <a:spcPct val="100000"/>
              </a:lnSpc>
              <a:spcBef>
                <a:spcPts val="130"/>
              </a:spcBef>
            </a:pPr>
            <a:r>
              <a:rPr sz="6550" spc="-969" dirty="0"/>
              <a:t>ГРАНТ</a:t>
            </a:r>
            <a:r>
              <a:rPr sz="6550" spc="-700" dirty="0"/>
              <a:t> </a:t>
            </a:r>
            <a:r>
              <a:rPr sz="6550" spc="-1030" dirty="0"/>
              <a:t>"АГРОСТАРТАП"</a:t>
            </a:r>
            <a:endParaRPr sz="6550"/>
          </a:p>
        </p:txBody>
      </p:sp>
      <p:sp>
        <p:nvSpPr>
          <p:cNvPr id="12" name="object 12"/>
          <p:cNvSpPr txBox="1"/>
          <p:nvPr/>
        </p:nvSpPr>
        <p:spPr>
          <a:xfrm>
            <a:off x="885938" y="3120242"/>
            <a:ext cx="3470944" cy="105862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3400" b="1" dirty="0" smtClean="0">
                <a:solidFill>
                  <a:srgbClr val="FF0000"/>
                </a:solidFill>
                <a:latin typeface="Lucida Sans Unicode"/>
                <a:cs typeface="Lucida Sans Unicode"/>
              </a:rPr>
              <a:t>Что предоставляют</a:t>
            </a:r>
            <a:endParaRPr lang="ru-RU" sz="3400" b="1" dirty="0">
              <a:solidFill>
                <a:srgbClr val="FF0000"/>
              </a:solidFill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76364" y="481088"/>
            <a:ext cx="2647950" cy="0"/>
          </a:xfrm>
          <a:custGeom>
            <a:avLst/>
            <a:gdLst/>
            <a:ahLst/>
            <a:cxnLst/>
            <a:rect l="l" t="t" r="r" b="b"/>
            <a:pathLst>
              <a:path w="2647950">
                <a:moveTo>
                  <a:pt x="0" y="0"/>
                </a:moveTo>
                <a:lnTo>
                  <a:pt x="2647949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127230" y="2521474"/>
            <a:ext cx="2575320" cy="2636491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>
              <a:lnSpc>
                <a:spcPct val="108500"/>
              </a:lnSpc>
              <a:spcBef>
                <a:spcPts val="155"/>
              </a:spcBef>
            </a:pPr>
            <a:r>
              <a:rPr lang="ru-RU" sz="2200" dirty="0">
                <a:latin typeface="Lucida Sans Unicode"/>
                <a:cs typeface="Lucida Sans Unicode"/>
              </a:rPr>
              <a:t>д</a:t>
            </a:r>
            <a:r>
              <a:rPr lang="ru-RU" sz="2200" dirty="0" smtClean="0">
                <a:latin typeface="Lucida Sans Unicode"/>
                <a:cs typeface="Lucida Sans Unicode"/>
              </a:rPr>
              <a:t>о  </a:t>
            </a:r>
            <a:r>
              <a:rPr lang="ru-RU" sz="2400" b="1" dirty="0" smtClean="0">
                <a:latin typeface="Lucida Sans Unicode"/>
                <a:cs typeface="Lucida Sans Unicode"/>
              </a:rPr>
              <a:t>7 миллионов </a:t>
            </a:r>
            <a:r>
              <a:rPr lang="ru-RU" sz="2200" dirty="0" smtClean="0">
                <a:latin typeface="Lucida Sans Unicode"/>
                <a:cs typeface="Lucida Sans Unicode"/>
              </a:rPr>
              <a:t>рублей на </a:t>
            </a:r>
            <a:r>
              <a:rPr sz="2200" dirty="0" err="1" smtClean="0">
                <a:latin typeface="Lucida Sans Unicode"/>
                <a:cs typeface="Lucida Sans Unicode"/>
              </a:rPr>
              <a:t>разведение</a:t>
            </a:r>
            <a:r>
              <a:rPr sz="2200" dirty="0" smtClean="0">
                <a:latin typeface="Lucida Sans Unicode"/>
                <a:cs typeface="Lucida Sans Unicode"/>
              </a:rPr>
              <a:t> </a:t>
            </a:r>
            <a:r>
              <a:rPr sz="2200" dirty="0">
                <a:latin typeface="Lucida Sans Unicode"/>
                <a:cs typeface="Lucida Sans Unicode"/>
              </a:rPr>
              <a:t>крупного рогатого скота для получения мяса или молока.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0569688" y="3087669"/>
            <a:ext cx="3430270" cy="115275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9100"/>
              </a:lnSpc>
              <a:spcBef>
                <a:spcPts val="95"/>
              </a:spcBef>
            </a:pPr>
            <a:r>
              <a:rPr sz="2200" dirty="0">
                <a:latin typeface="Lucida Sans Unicode"/>
                <a:cs typeface="Lucida Sans Unicode"/>
              </a:rPr>
              <a:t>до </a:t>
            </a:r>
            <a:r>
              <a:rPr sz="2400" b="1" dirty="0">
                <a:latin typeface="Lucida Sans Unicode"/>
                <a:cs typeface="Lucida Sans Unicode"/>
              </a:rPr>
              <a:t>5 млн рублей </a:t>
            </a:r>
            <a:r>
              <a:rPr sz="2200" dirty="0">
                <a:latin typeface="Lucida Sans Unicode"/>
                <a:cs typeface="Lucida Sans Unicode"/>
              </a:rPr>
              <a:t>по другим направлениям, кроме свиноводства.</a:t>
            </a:r>
          </a:p>
        </p:txBody>
      </p:sp>
      <p:grpSp>
        <p:nvGrpSpPr>
          <p:cNvPr id="17" name="object 17"/>
          <p:cNvGrpSpPr/>
          <p:nvPr/>
        </p:nvGrpSpPr>
        <p:grpSpPr>
          <a:xfrm>
            <a:off x="4191113" y="2009851"/>
            <a:ext cx="790575" cy="790575"/>
            <a:chOff x="4191113" y="2009851"/>
            <a:chExt cx="790575" cy="790575"/>
          </a:xfrm>
        </p:grpSpPr>
        <p:sp>
          <p:nvSpPr>
            <p:cNvPr id="18" name="object 18"/>
            <p:cNvSpPr/>
            <p:nvPr/>
          </p:nvSpPr>
          <p:spPr>
            <a:xfrm>
              <a:off x="4191113" y="2009851"/>
              <a:ext cx="790575" cy="790575"/>
            </a:xfrm>
            <a:custGeom>
              <a:avLst/>
              <a:gdLst/>
              <a:ahLst/>
              <a:cxnLst/>
              <a:rect l="l" t="t" r="r" b="b"/>
              <a:pathLst>
                <a:path w="790575" h="790575">
                  <a:moveTo>
                    <a:pt x="395287" y="790574"/>
                  </a:moveTo>
                  <a:lnTo>
                    <a:pt x="356542" y="788671"/>
                  </a:lnTo>
                  <a:lnTo>
                    <a:pt x="318170" y="782979"/>
                  </a:lnTo>
                  <a:lnTo>
                    <a:pt x="280541" y="773553"/>
                  </a:lnTo>
                  <a:lnTo>
                    <a:pt x="244017" y="760485"/>
                  </a:lnTo>
                  <a:lnTo>
                    <a:pt x="208950" y="743899"/>
                  </a:lnTo>
                  <a:lnTo>
                    <a:pt x="175677" y="723956"/>
                  </a:lnTo>
                  <a:lnTo>
                    <a:pt x="144519" y="700848"/>
                  </a:lnTo>
                  <a:lnTo>
                    <a:pt x="115777" y="674797"/>
                  </a:lnTo>
                  <a:lnTo>
                    <a:pt x="89726" y="646055"/>
                  </a:lnTo>
                  <a:lnTo>
                    <a:pt x="66617" y="614897"/>
                  </a:lnTo>
                  <a:lnTo>
                    <a:pt x="46675" y="581624"/>
                  </a:lnTo>
                  <a:lnTo>
                    <a:pt x="30089" y="546557"/>
                  </a:lnTo>
                  <a:lnTo>
                    <a:pt x="17020" y="510033"/>
                  </a:lnTo>
                  <a:lnTo>
                    <a:pt x="7595" y="472404"/>
                  </a:lnTo>
                  <a:lnTo>
                    <a:pt x="1903" y="434032"/>
                  </a:lnTo>
                  <a:lnTo>
                    <a:pt x="0" y="395287"/>
                  </a:lnTo>
                  <a:lnTo>
                    <a:pt x="118" y="385583"/>
                  </a:lnTo>
                  <a:lnTo>
                    <a:pt x="2972" y="346897"/>
                  </a:lnTo>
                  <a:lnTo>
                    <a:pt x="9605" y="308676"/>
                  </a:lnTo>
                  <a:lnTo>
                    <a:pt x="19951" y="271290"/>
                  </a:lnTo>
                  <a:lnTo>
                    <a:pt x="33912" y="235097"/>
                  </a:lnTo>
                  <a:lnTo>
                    <a:pt x="51354" y="200448"/>
                  </a:lnTo>
                  <a:lnTo>
                    <a:pt x="72107" y="167675"/>
                  </a:lnTo>
                  <a:lnTo>
                    <a:pt x="95974" y="137094"/>
                  </a:lnTo>
                  <a:lnTo>
                    <a:pt x="122722" y="108999"/>
                  </a:lnTo>
                  <a:lnTo>
                    <a:pt x="152096" y="83662"/>
                  </a:lnTo>
                  <a:lnTo>
                    <a:pt x="183811" y="61325"/>
                  </a:lnTo>
                  <a:lnTo>
                    <a:pt x="217564" y="42205"/>
                  </a:lnTo>
                  <a:lnTo>
                    <a:pt x="253028" y="26485"/>
                  </a:lnTo>
                  <a:lnTo>
                    <a:pt x="289862" y="14317"/>
                  </a:lnTo>
                  <a:lnTo>
                    <a:pt x="327711" y="5818"/>
                  </a:lnTo>
                  <a:lnTo>
                    <a:pt x="366211" y="1070"/>
                  </a:lnTo>
                  <a:lnTo>
                    <a:pt x="395287" y="0"/>
                  </a:lnTo>
                  <a:lnTo>
                    <a:pt x="404991" y="118"/>
                  </a:lnTo>
                  <a:lnTo>
                    <a:pt x="443677" y="2972"/>
                  </a:lnTo>
                  <a:lnTo>
                    <a:pt x="481898" y="9605"/>
                  </a:lnTo>
                  <a:lnTo>
                    <a:pt x="519284" y="19951"/>
                  </a:lnTo>
                  <a:lnTo>
                    <a:pt x="555476" y="33912"/>
                  </a:lnTo>
                  <a:lnTo>
                    <a:pt x="590126" y="51354"/>
                  </a:lnTo>
                  <a:lnTo>
                    <a:pt x="622899" y="72107"/>
                  </a:lnTo>
                  <a:lnTo>
                    <a:pt x="653480" y="95974"/>
                  </a:lnTo>
                  <a:lnTo>
                    <a:pt x="681575" y="122722"/>
                  </a:lnTo>
                  <a:lnTo>
                    <a:pt x="706912" y="152096"/>
                  </a:lnTo>
                  <a:lnTo>
                    <a:pt x="729249" y="183811"/>
                  </a:lnTo>
                  <a:lnTo>
                    <a:pt x="748369" y="217564"/>
                  </a:lnTo>
                  <a:lnTo>
                    <a:pt x="764088" y="253028"/>
                  </a:lnTo>
                  <a:lnTo>
                    <a:pt x="776256" y="289862"/>
                  </a:lnTo>
                  <a:lnTo>
                    <a:pt x="784755" y="327711"/>
                  </a:lnTo>
                  <a:lnTo>
                    <a:pt x="789504" y="366211"/>
                  </a:lnTo>
                  <a:lnTo>
                    <a:pt x="790574" y="395287"/>
                  </a:lnTo>
                  <a:lnTo>
                    <a:pt x="790456" y="404991"/>
                  </a:lnTo>
                  <a:lnTo>
                    <a:pt x="787602" y="443677"/>
                  </a:lnTo>
                  <a:lnTo>
                    <a:pt x="780969" y="481898"/>
                  </a:lnTo>
                  <a:lnTo>
                    <a:pt x="770623" y="519284"/>
                  </a:lnTo>
                  <a:lnTo>
                    <a:pt x="756661" y="555476"/>
                  </a:lnTo>
                  <a:lnTo>
                    <a:pt x="739220" y="590126"/>
                  </a:lnTo>
                  <a:lnTo>
                    <a:pt x="718466" y="622899"/>
                  </a:lnTo>
                  <a:lnTo>
                    <a:pt x="694600" y="653480"/>
                  </a:lnTo>
                  <a:lnTo>
                    <a:pt x="667852" y="681575"/>
                  </a:lnTo>
                  <a:lnTo>
                    <a:pt x="638478" y="706912"/>
                  </a:lnTo>
                  <a:lnTo>
                    <a:pt x="606762" y="729249"/>
                  </a:lnTo>
                  <a:lnTo>
                    <a:pt x="573010" y="748369"/>
                  </a:lnTo>
                  <a:lnTo>
                    <a:pt x="537546" y="764088"/>
                  </a:lnTo>
                  <a:lnTo>
                    <a:pt x="500712" y="776256"/>
                  </a:lnTo>
                  <a:lnTo>
                    <a:pt x="462863" y="784755"/>
                  </a:lnTo>
                  <a:lnTo>
                    <a:pt x="424363" y="789504"/>
                  </a:lnTo>
                  <a:lnTo>
                    <a:pt x="395287" y="790574"/>
                  </a:lnTo>
                  <a:close/>
                </a:path>
              </a:pathLst>
            </a:custGeom>
            <a:solidFill>
              <a:srgbClr val="8EB4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356882" y="2174593"/>
              <a:ext cx="450215" cy="474345"/>
            </a:xfrm>
            <a:custGeom>
              <a:avLst/>
              <a:gdLst/>
              <a:ahLst/>
              <a:cxnLst/>
              <a:rect l="l" t="t" r="r" b="b"/>
              <a:pathLst>
                <a:path w="450214" h="474344">
                  <a:moveTo>
                    <a:pt x="208575" y="473967"/>
                  </a:moveTo>
                  <a:lnTo>
                    <a:pt x="6791" y="223922"/>
                  </a:lnTo>
                  <a:lnTo>
                    <a:pt x="0" y="195535"/>
                  </a:lnTo>
                  <a:lnTo>
                    <a:pt x="5013" y="181803"/>
                  </a:lnTo>
                  <a:lnTo>
                    <a:pt x="15271" y="170660"/>
                  </a:lnTo>
                  <a:lnTo>
                    <a:pt x="29042" y="164373"/>
                  </a:lnTo>
                  <a:lnTo>
                    <a:pt x="43652" y="163871"/>
                  </a:lnTo>
                  <a:lnTo>
                    <a:pt x="57386" y="168884"/>
                  </a:lnTo>
                  <a:lnTo>
                    <a:pt x="68530" y="179140"/>
                  </a:lnTo>
                  <a:lnTo>
                    <a:pt x="202067" y="363239"/>
                  </a:lnTo>
                  <a:lnTo>
                    <a:pt x="378264" y="20596"/>
                  </a:lnTo>
                  <a:lnTo>
                    <a:pt x="387716" y="8763"/>
                  </a:lnTo>
                  <a:lnTo>
                    <a:pt x="400528" y="1723"/>
                  </a:lnTo>
                  <a:lnTo>
                    <a:pt x="415046" y="0"/>
                  </a:lnTo>
                  <a:lnTo>
                    <a:pt x="429615" y="4118"/>
                  </a:lnTo>
                  <a:lnTo>
                    <a:pt x="441446" y="13571"/>
                  </a:lnTo>
                  <a:lnTo>
                    <a:pt x="448488" y="26381"/>
                  </a:lnTo>
                  <a:lnTo>
                    <a:pt x="450213" y="40898"/>
                  </a:lnTo>
                  <a:lnTo>
                    <a:pt x="446089" y="55469"/>
                  </a:lnTo>
                  <a:lnTo>
                    <a:pt x="241527" y="453270"/>
                  </a:lnTo>
                  <a:lnTo>
                    <a:pt x="210522" y="473858"/>
                  </a:lnTo>
                  <a:lnTo>
                    <a:pt x="208575" y="4739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0191863" y="2009851"/>
            <a:ext cx="790575" cy="790575"/>
            <a:chOff x="10191863" y="2009851"/>
            <a:chExt cx="790575" cy="790575"/>
          </a:xfrm>
        </p:grpSpPr>
        <p:sp>
          <p:nvSpPr>
            <p:cNvPr id="21" name="object 21"/>
            <p:cNvSpPr/>
            <p:nvPr/>
          </p:nvSpPr>
          <p:spPr>
            <a:xfrm>
              <a:off x="10191863" y="2009851"/>
              <a:ext cx="790575" cy="790575"/>
            </a:xfrm>
            <a:custGeom>
              <a:avLst/>
              <a:gdLst/>
              <a:ahLst/>
              <a:cxnLst/>
              <a:rect l="l" t="t" r="r" b="b"/>
              <a:pathLst>
                <a:path w="790575" h="790575">
                  <a:moveTo>
                    <a:pt x="395287" y="790574"/>
                  </a:moveTo>
                  <a:lnTo>
                    <a:pt x="356542" y="788671"/>
                  </a:lnTo>
                  <a:lnTo>
                    <a:pt x="318170" y="782979"/>
                  </a:lnTo>
                  <a:lnTo>
                    <a:pt x="280541" y="773553"/>
                  </a:lnTo>
                  <a:lnTo>
                    <a:pt x="244017" y="760485"/>
                  </a:lnTo>
                  <a:lnTo>
                    <a:pt x="208950" y="743899"/>
                  </a:lnTo>
                  <a:lnTo>
                    <a:pt x="175677" y="723956"/>
                  </a:lnTo>
                  <a:lnTo>
                    <a:pt x="144519" y="700848"/>
                  </a:lnTo>
                  <a:lnTo>
                    <a:pt x="115777" y="674797"/>
                  </a:lnTo>
                  <a:lnTo>
                    <a:pt x="89726" y="646055"/>
                  </a:lnTo>
                  <a:lnTo>
                    <a:pt x="66617" y="614897"/>
                  </a:lnTo>
                  <a:lnTo>
                    <a:pt x="46675" y="581624"/>
                  </a:lnTo>
                  <a:lnTo>
                    <a:pt x="30089" y="546557"/>
                  </a:lnTo>
                  <a:lnTo>
                    <a:pt x="17020" y="510033"/>
                  </a:lnTo>
                  <a:lnTo>
                    <a:pt x="7595" y="472404"/>
                  </a:lnTo>
                  <a:lnTo>
                    <a:pt x="1903" y="434032"/>
                  </a:lnTo>
                  <a:lnTo>
                    <a:pt x="0" y="395287"/>
                  </a:lnTo>
                  <a:lnTo>
                    <a:pt x="118" y="385583"/>
                  </a:lnTo>
                  <a:lnTo>
                    <a:pt x="2972" y="346897"/>
                  </a:lnTo>
                  <a:lnTo>
                    <a:pt x="9605" y="308676"/>
                  </a:lnTo>
                  <a:lnTo>
                    <a:pt x="19951" y="271290"/>
                  </a:lnTo>
                  <a:lnTo>
                    <a:pt x="33912" y="235097"/>
                  </a:lnTo>
                  <a:lnTo>
                    <a:pt x="51354" y="200448"/>
                  </a:lnTo>
                  <a:lnTo>
                    <a:pt x="72107" y="167675"/>
                  </a:lnTo>
                  <a:lnTo>
                    <a:pt x="95974" y="137094"/>
                  </a:lnTo>
                  <a:lnTo>
                    <a:pt x="122722" y="108999"/>
                  </a:lnTo>
                  <a:lnTo>
                    <a:pt x="152096" y="83662"/>
                  </a:lnTo>
                  <a:lnTo>
                    <a:pt x="183811" y="61325"/>
                  </a:lnTo>
                  <a:lnTo>
                    <a:pt x="217564" y="42205"/>
                  </a:lnTo>
                  <a:lnTo>
                    <a:pt x="253028" y="26485"/>
                  </a:lnTo>
                  <a:lnTo>
                    <a:pt x="289862" y="14317"/>
                  </a:lnTo>
                  <a:lnTo>
                    <a:pt x="327711" y="5818"/>
                  </a:lnTo>
                  <a:lnTo>
                    <a:pt x="366211" y="1070"/>
                  </a:lnTo>
                  <a:lnTo>
                    <a:pt x="395287" y="0"/>
                  </a:lnTo>
                  <a:lnTo>
                    <a:pt x="404991" y="118"/>
                  </a:lnTo>
                  <a:lnTo>
                    <a:pt x="443677" y="2972"/>
                  </a:lnTo>
                  <a:lnTo>
                    <a:pt x="481898" y="9605"/>
                  </a:lnTo>
                  <a:lnTo>
                    <a:pt x="519284" y="19951"/>
                  </a:lnTo>
                  <a:lnTo>
                    <a:pt x="555476" y="33912"/>
                  </a:lnTo>
                  <a:lnTo>
                    <a:pt x="590126" y="51354"/>
                  </a:lnTo>
                  <a:lnTo>
                    <a:pt x="622899" y="72107"/>
                  </a:lnTo>
                  <a:lnTo>
                    <a:pt x="653480" y="95974"/>
                  </a:lnTo>
                  <a:lnTo>
                    <a:pt x="681575" y="122722"/>
                  </a:lnTo>
                  <a:lnTo>
                    <a:pt x="706912" y="152096"/>
                  </a:lnTo>
                  <a:lnTo>
                    <a:pt x="729249" y="183811"/>
                  </a:lnTo>
                  <a:lnTo>
                    <a:pt x="748369" y="217564"/>
                  </a:lnTo>
                  <a:lnTo>
                    <a:pt x="764088" y="253028"/>
                  </a:lnTo>
                  <a:lnTo>
                    <a:pt x="776256" y="289862"/>
                  </a:lnTo>
                  <a:lnTo>
                    <a:pt x="784755" y="327711"/>
                  </a:lnTo>
                  <a:lnTo>
                    <a:pt x="789504" y="366211"/>
                  </a:lnTo>
                  <a:lnTo>
                    <a:pt x="790574" y="395287"/>
                  </a:lnTo>
                  <a:lnTo>
                    <a:pt x="790456" y="404991"/>
                  </a:lnTo>
                  <a:lnTo>
                    <a:pt x="787602" y="443677"/>
                  </a:lnTo>
                  <a:lnTo>
                    <a:pt x="780969" y="481898"/>
                  </a:lnTo>
                  <a:lnTo>
                    <a:pt x="770623" y="519284"/>
                  </a:lnTo>
                  <a:lnTo>
                    <a:pt x="756661" y="555476"/>
                  </a:lnTo>
                  <a:lnTo>
                    <a:pt x="739220" y="590126"/>
                  </a:lnTo>
                  <a:lnTo>
                    <a:pt x="718466" y="622899"/>
                  </a:lnTo>
                  <a:lnTo>
                    <a:pt x="694600" y="653480"/>
                  </a:lnTo>
                  <a:lnTo>
                    <a:pt x="667852" y="681575"/>
                  </a:lnTo>
                  <a:lnTo>
                    <a:pt x="638478" y="706912"/>
                  </a:lnTo>
                  <a:lnTo>
                    <a:pt x="606762" y="729249"/>
                  </a:lnTo>
                  <a:lnTo>
                    <a:pt x="573010" y="748369"/>
                  </a:lnTo>
                  <a:lnTo>
                    <a:pt x="537546" y="764088"/>
                  </a:lnTo>
                  <a:lnTo>
                    <a:pt x="500712" y="776256"/>
                  </a:lnTo>
                  <a:lnTo>
                    <a:pt x="462863" y="784755"/>
                  </a:lnTo>
                  <a:lnTo>
                    <a:pt x="424363" y="789504"/>
                  </a:lnTo>
                  <a:lnTo>
                    <a:pt x="395287" y="790574"/>
                  </a:lnTo>
                  <a:close/>
                </a:path>
              </a:pathLst>
            </a:custGeom>
            <a:solidFill>
              <a:srgbClr val="8EB4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357632" y="2174593"/>
              <a:ext cx="450215" cy="474345"/>
            </a:xfrm>
            <a:custGeom>
              <a:avLst/>
              <a:gdLst/>
              <a:ahLst/>
              <a:cxnLst/>
              <a:rect l="l" t="t" r="r" b="b"/>
              <a:pathLst>
                <a:path w="450215" h="474344">
                  <a:moveTo>
                    <a:pt x="208575" y="473967"/>
                  </a:moveTo>
                  <a:lnTo>
                    <a:pt x="6791" y="223922"/>
                  </a:lnTo>
                  <a:lnTo>
                    <a:pt x="0" y="195535"/>
                  </a:lnTo>
                  <a:lnTo>
                    <a:pt x="5013" y="181803"/>
                  </a:lnTo>
                  <a:lnTo>
                    <a:pt x="15271" y="170660"/>
                  </a:lnTo>
                  <a:lnTo>
                    <a:pt x="29042" y="164373"/>
                  </a:lnTo>
                  <a:lnTo>
                    <a:pt x="43652" y="163871"/>
                  </a:lnTo>
                  <a:lnTo>
                    <a:pt x="57386" y="168884"/>
                  </a:lnTo>
                  <a:lnTo>
                    <a:pt x="68530" y="179140"/>
                  </a:lnTo>
                  <a:lnTo>
                    <a:pt x="202067" y="363239"/>
                  </a:lnTo>
                  <a:lnTo>
                    <a:pt x="378264" y="20596"/>
                  </a:lnTo>
                  <a:lnTo>
                    <a:pt x="387716" y="8763"/>
                  </a:lnTo>
                  <a:lnTo>
                    <a:pt x="400528" y="1723"/>
                  </a:lnTo>
                  <a:lnTo>
                    <a:pt x="415046" y="0"/>
                  </a:lnTo>
                  <a:lnTo>
                    <a:pt x="429615" y="4118"/>
                  </a:lnTo>
                  <a:lnTo>
                    <a:pt x="441446" y="13571"/>
                  </a:lnTo>
                  <a:lnTo>
                    <a:pt x="448488" y="26381"/>
                  </a:lnTo>
                  <a:lnTo>
                    <a:pt x="450213" y="40898"/>
                  </a:lnTo>
                  <a:lnTo>
                    <a:pt x="446089" y="55469"/>
                  </a:lnTo>
                  <a:lnTo>
                    <a:pt x="241527" y="453270"/>
                  </a:lnTo>
                  <a:lnTo>
                    <a:pt x="210522" y="473858"/>
                  </a:lnTo>
                  <a:lnTo>
                    <a:pt x="208575" y="4739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788138" y="6193866"/>
            <a:ext cx="6981825" cy="20536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95"/>
              </a:spcBef>
            </a:pPr>
            <a:r>
              <a:rPr sz="2450" b="1" dirty="0">
                <a:latin typeface="Arial"/>
                <a:cs typeface="Arial"/>
              </a:rPr>
              <a:t>+1 млн рублей если грантополучатель вносит часть (от 25% до 50%) средств гранта в неделимый фонд сельскохозяйственного потребительского кооператива, членом которого он является</a:t>
            </a:r>
            <a:endParaRPr sz="2450" dirty="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2590914" y="5362651"/>
            <a:ext cx="13419455" cy="4924425"/>
            <a:chOff x="2590914" y="5362651"/>
            <a:chExt cx="13419455" cy="4924425"/>
          </a:xfrm>
        </p:grpSpPr>
        <p:sp>
          <p:nvSpPr>
            <p:cNvPr id="25" name="object 25"/>
            <p:cNvSpPr/>
            <p:nvPr/>
          </p:nvSpPr>
          <p:spPr>
            <a:xfrm>
              <a:off x="8753588" y="5362651"/>
              <a:ext cx="790575" cy="790575"/>
            </a:xfrm>
            <a:custGeom>
              <a:avLst/>
              <a:gdLst/>
              <a:ahLst/>
              <a:cxnLst/>
              <a:rect l="l" t="t" r="r" b="b"/>
              <a:pathLst>
                <a:path w="790575" h="790575">
                  <a:moveTo>
                    <a:pt x="395287" y="790574"/>
                  </a:moveTo>
                  <a:lnTo>
                    <a:pt x="356542" y="788671"/>
                  </a:lnTo>
                  <a:lnTo>
                    <a:pt x="318170" y="782979"/>
                  </a:lnTo>
                  <a:lnTo>
                    <a:pt x="280541" y="773553"/>
                  </a:lnTo>
                  <a:lnTo>
                    <a:pt x="244017" y="760485"/>
                  </a:lnTo>
                  <a:lnTo>
                    <a:pt x="208950" y="743899"/>
                  </a:lnTo>
                  <a:lnTo>
                    <a:pt x="175677" y="723956"/>
                  </a:lnTo>
                  <a:lnTo>
                    <a:pt x="144519" y="700848"/>
                  </a:lnTo>
                  <a:lnTo>
                    <a:pt x="115777" y="674797"/>
                  </a:lnTo>
                  <a:lnTo>
                    <a:pt x="89726" y="646055"/>
                  </a:lnTo>
                  <a:lnTo>
                    <a:pt x="66617" y="614897"/>
                  </a:lnTo>
                  <a:lnTo>
                    <a:pt x="46675" y="581624"/>
                  </a:lnTo>
                  <a:lnTo>
                    <a:pt x="30089" y="546557"/>
                  </a:lnTo>
                  <a:lnTo>
                    <a:pt x="17020" y="510033"/>
                  </a:lnTo>
                  <a:lnTo>
                    <a:pt x="7595" y="472404"/>
                  </a:lnTo>
                  <a:lnTo>
                    <a:pt x="1903" y="434032"/>
                  </a:lnTo>
                  <a:lnTo>
                    <a:pt x="0" y="395287"/>
                  </a:lnTo>
                  <a:lnTo>
                    <a:pt x="118" y="385583"/>
                  </a:lnTo>
                  <a:lnTo>
                    <a:pt x="2972" y="346897"/>
                  </a:lnTo>
                  <a:lnTo>
                    <a:pt x="9605" y="308676"/>
                  </a:lnTo>
                  <a:lnTo>
                    <a:pt x="19951" y="271290"/>
                  </a:lnTo>
                  <a:lnTo>
                    <a:pt x="33912" y="235097"/>
                  </a:lnTo>
                  <a:lnTo>
                    <a:pt x="51354" y="200448"/>
                  </a:lnTo>
                  <a:lnTo>
                    <a:pt x="72107" y="167675"/>
                  </a:lnTo>
                  <a:lnTo>
                    <a:pt x="95974" y="137094"/>
                  </a:lnTo>
                  <a:lnTo>
                    <a:pt x="122722" y="108999"/>
                  </a:lnTo>
                  <a:lnTo>
                    <a:pt x="152096" y="83662"/>
                  </a:lnTo>
                  <a:lnTo>
                    <a:pt x="183811" y="61325"/>
                  </a:lnTo>
                  <a:lnTo>
                    <a:pt x="217564" y="42205"/>
                  </a:lnTo>
                  <a:lnTo>
                    <a:pt x="253028" y="26485"/>
                  </a:lnTo>
                  <a:lnTo>
                    <a:pt x="289862" y="14317"/>
                  </a:lnTo>
                  <a:lnTo>
                    <a:pt x="327711" y="5818"/>
                  </a:lnTo>
                  <a:lnTo>
                    <a:pt x="366211" y="1070"/>
                  </a:lnTo>
                  <a:lnTo>
                    <a:pt x="395287" y="0"/>
                  </a:lnTo>
                  <a:lnTo>
                    <a:pt x="404991" y="118"/>
                  </a:lnTo>
                  <a:lnTo>
                    <a:pt x="443677" y="2972"/>
                  </a:lnTo>
                  <a:lnTo>
                    <a:pt x="481898" y="9605"/>
                  </a:lnTo>
                  <a:lnTo>
                    <a:pt x="519284" y="19951"/>
                  </a:lnTo>
                  <a:lnTo>
                    <a:pt x="555476" y="33912"/>
                  </a:lnTo>
                  <a:lnTo>
                    <a:pt x="590126" y="51354"/>
                  </a:lnTo>
                  <a:lnTo>
                    <a:pt x="622899" y="72107"/>
                  </a:lnTo>
                  <a:lnTo>
                    <a:pt x="653480" y="95974"/>
                  </a:lnTo>
                  <a:lnTo>
                    <a:pt x="681575" y="122722"/>
                  </a:lnTo>
                  <a:lnTo>
                    <a:pt x="706912" y="152096"/>
                  </a:lnTo>
                  <a:lnTo>
                    <a:pt x="729249" y="183811"/>
                  </a:lnTo>
                  <a:lnTo>
                    <a:pt x="748369" y="217564"/>
                  </a:lnTo>
                  <a:lnTo>
                    <a:pt x="764088" y="253028"/>
                  </a:lnTo>
                  <a:lnTo>
                    <a:pt x="776256" y="289862"/>
                  </a:lnTo>
                  <a:lnTo>
                    <a:pt x="784755" y="327711"/>
                  </a:lnTo>
                  <a:lnTo>
                    <a:pt x="789504" y="366211"/>
                  </a:lnTo>
                  <a:lnTo>
                    <a:pt x="790574" y="395287"/>
                  </a:lnTo>
                  <a:lnTo>
                    <a:pt x="790456" y="404991"/>
                  </a:lnTo>
                  <a:lnTo>
                    <a:pt x="787602" y="443677"/>
                  </a:lnTo>
                  <a:lnTo>
                    <a:pt x="780969" y="481898"/>
                  </a:lnTo>
                  <a:lnTo>
                    <a:pt x="770623" y="519284"/>
                  </a:lnTo>
                  <a:lnTo>
                    <a:pt x="756661" y="555476"/>
                  </a:lnTo>
                  <a:lnTo>
                    <a:pt x="739220" y="590126"/>
                  </a:lnTo>
                  <a:lnTo>
                    <a:pt x="718466" y="622899"/>
                  </a:lnTo>
                  <a:lnTo>
                    <a:pt x="694600" y="653480"/>
                  </a:lnTo>
                  <a:lnTo>
                    <a:pt x="667852" y="681575"/>
                  </a:lnTo>
                  <a:lnTo>
                    <a:pt x="638478" y="706912"/>
                  </a:lnTo>
                  <a:lnTo>
                    <a:pt x="606762" y="729249"/>
                  </a:lnTo>
                  <a:lnTo>
                    <a:pt x="573010" y="748369"/>
                  </a:lnTo>
                  <a:lnTo>
                    <a:pt x="537546" y="764088"/>
                  </a:lnTo>
                  <a:lnTo>
                    <a:pt x="500712" y="776256"/>
                  </a:lnTo>
                  <a:lnTo>
                    <a:pt x="462863" y="784755"/>
                  </a:lnTo>
                  <a:lnTo>
                    <a:pt x="424363" y="789504"/>
                  </a:lnTo>
                  <a:lnTo>
                    <a:pt x="395287" y="790574"/>
                  </a:lnTo>
                  <a:close/>
                </a:path>
              </a:pathLst>
            </a:custGeom>
            <a:solidFill>
              <a:srgbClr val="8EB4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919357" y="5527393"/>
              <a:ext cx="450215" cy="474345"/>
            </a:xfrm>
            <a:custGeom>
              <a:avLst/>
              <a:gdLst/>
              <a:ahLst/>
              <a:cxnLst/>
              <a:rect l="l" t="t" r="r" b="b"/>
              <a:pathLst>
                <a:path w="450215" h="474345">
                  <a:moveTo>
                    <a:pt x="208575" y="473967"/>
                  </a:moveTo>
                  <a:lnTo>
                    <a:pt x="6791" y="223922"/>
                  </a:lnTo>
                  <a:lnTo>
                    <a:pt x="0" y="195535"/>
                  </a:lnTo>
                  <a:lnTo>
                    <a:pt x="5013" y="181803"/>
                  </a:lnTo>
                  <a:lnTo>
                    <a:pt x="15271" y="170660"/>
                  </a:lnTo>
                  <a:lnTo>
                    <a:pt x="29042" y="164373"/>
                  </a:lnTo>
                  <a:lnTo>
                    <a:pt x="43652" y="163871"/>
                  </a:lnTo>
                  <a:lnTo>
                    <a:pt x="57386" y="168884"/>
                  </a:lnTo>
                  <a:lnTo>
                    <a:pt x="68530" y="179140"/>
                  </a:lnTo>
                  <a:lnTo>
                    <a:pt x="202067" y="363239"/>
                  </a:lnTo>
                  <a:lnTo>
                    <a:pt x="378264" y="20596"/>
                  </a:lnTo>
                  <a:lnTo>
                    <a:pt x="387716" y="8763"/>
                  </a:lnTo>
                  <a:lnTo>
                    <a:pt x="400528" y="1723"/>
                  </a:lnTo>
                  <a:lnTo>
                    <a:pt x="415046" y="0"/>
                  </a:lnTo>
                  <a:lnTo>
                    <a:pt x="429615" y="4118"/>
                  </a:lnTo>
                  <a:lnTo>
                    <a:pt x="441446" y="13571"/>
                  </a:lnTo>
                  <a:lnTo>
                    <a:pt x="448488" y="26381"/>
                  </a:lnTo>
                  <a:lnTo>
                    <a:pt x="450213" y="40898"/>
                  </a:lnTo>
                  <a:lnTo>
                    <a:pt x="446089" y="55469"/>
                  </a:lnTo>
                  <a:lnTo>
                    <a:pt x="241527" y="453270"/>
                  </a:lnTo>
                  <a:lnTo>
                    <a:pt x="210522" y="473858"/>
                  </a:lnTo>
                  <a:lnTo>
                    <a:pt x="208575" y="4739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90914" y="8172526"/>
              <a:ext cx="2000249" cy="211454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688932" y="8048726"/>
              <a:ext cx="2321312" cy="2238350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5729435" y="9683825"/>
            <a:ext cx="7280273" cy="4514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50" b="1" dirty="0">
                <a:solidFill>
                  <a:schemeClr val="bg1"/>
                </a:solidFill>
                <a:latin typeface="Lucida Sans Unicode"/>
                <a:cs typeface="Lucida Sans Unicode"/>
              </a:rPr>
              <a:t>Срок освоения гранта -18 месяцев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75"/>
            <a:ext cx="18294288" cy="1029053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422995" y="9528199"/>
            <a:ext cx="9871710" cy="29209"/>
          </a:xfrm>
          <a:custGeom>
            <a:avLst/>
            <a:gdLst/>
            <a:ahLst/>
            <a:cxnLst/>
            <a:rect l="l" t="t" r="r" b="b"/>
            <a:pathLst>
              <a:path w="9871710" h="29209">
                <a:moveTo>
                  <a:pt x="9871292" y="28584"/>
                </a:moveTo>
                <a:lnTo>
                  <a:pt x="0" y="28584"/>
                </a:lnTo>
                <a:lnTo>
                  <a:pt x="0" y="0"/>
                </a:lnTo>
                <a:lnTo>
                  <a:pt x="9871292" y="0"/>
                </a:lnTo>
                <a:lnTo>
                  <a:pt x="9871292" y="28584"/>
                </a:lnTo>
                <a:close/>
              </a:path>
            </a:pathLst>
          </a:custGeom>
          <a:solidFill>
            <a:srgbClr val="1B5E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-75"/>
            <a:ext cx="18308955" cy="10290810"/>
            <a:chOff x="0" y="-75"/>
            <a:chExt cx="18308955" cy="10290810"/>
          </a:xfrm>
        </p:grpSpPr>
        <p:sp>
          <p:nvSpPr>
            <p:cNvPr id="5" name="object 5"/>
            <p:cNvSpPr/>
            <p:nvPr/>
          </p:nvSpPr>
          <p:spPr>
            <a:xfrm>
              <a:off x="8422995" y="900346"/>
              <a:ext cx="9871710" cy="0"/>
            </a:xfrm>
            <a:custGeom>
              <a:avLst/>
              <a:gdLst/>
              <a:ahLst/>
              <a:cxnLst/>
              <a:rect l="l" t="t" r="r" b="b"/>
              <a:pathLst>
                <a:path w="9871710">
                  <a:moveTo>
                    <a:pt x="0" y="0"/>
                  </a:moveTo>
                  <a:lnTo>
                    <a:pt x="9871293" y="0"/>
                  </a:lnTo>
                </a:path>
              </a:pathLst>
            </a:custGeom>
            <a:ln w="28584">
              <a:solidFill>
                <a:srgbClr val="1B5E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75"/>
              <a:ext cx="9921239" cy="1029053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-75"/>
              <a:ext cx="3414039" cy="249011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8851438"/>
              <a:ext cx="3415060" cy="143902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429381"/>
              <a:ext cx="8846238" cy="5367527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530880" y="3480842"/>
            <a:ext cx="6095470" cy="21250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8900"/>
              </a:lnSpc>
              <a:spcBef>
                <a:spcPts val="95"/>
              </a:spcBef>
            </a:pPr>
            <a:r>
              <a:rPr sz="6600" b="1" dirty="0">
                <a:solidFill>
                  <a:srgbClr val="FFFFFF"/>
                </a:solidFill>
                <a:latin typeface="Verdana"/>
                <a:cs typeface="Verdana"/>
              </a:rPr>
              <a:t>КТО МОЖЕТ ПОЛУЧИТЬ:</a:t>
            </a:r>
            <a:endParaRPr sz="6600" b="1" dirty="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68898" y="7313706"/>
            <a:ext cx="6257452" cy="4058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550" b="1" dirty="0">
                <a:solidFill>
                  <a:srgbClr val="FFFFFF"/>
                </a:solidFill>
                <a:latin typeface="Lucida Sans Unicode"/>
                <a:cs typeface="Lucida Sans Unicode"/>
              </a:rPr>
              <a:t>требования к участнику конкурса</a:t>
            </a:r>
            <a:endParaRPr sz="2550" b="1" dirty="0">
              <a:latin typeface="Lucida Sans Unicode"/>
              <a:cs typeface="Lucida Sans Unicode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76413" y="476338"/>
            <a:ext cx="17860863" cy="7806250"/>
            <a:chOff x="476413" y="476338"/>
            <a:chExt cx="17860863" cy="7806250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18466" y="1000393"/>
              <a:ext cx="905186" cy="218197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42759" y="751625"/>
              <a:ext cx="8194517" cy="254504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099771" y="2490035"/>
              <a:ext cx="8194517" cy="385093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76413" y="476338"/>
              <a:ext cx="1048110" cy="104811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02748" y="731686"/>
              <a:ext cx="797179" cy="57697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632617" y="3635993"/>
              <a:ext cx="1562637" cy="118897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099771" y="5420517"/>
              <a:ext cx="8194517" cy="2862071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0738310" y="3127530"/>
            <a:ext cx="7239000" cy="20242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9400"/>
              </a:lnSpc>
              <a:spcBef>
                <a:spcPts val="90"/>
              </a:spcBef>
            </a:pPr>
            <a:r>
              <a:rPr sz="2350" dirty="0">
                <a:solidFill>
                  <a:srgbClr val="000000"/>
                </a:solidFill>
                <a:latin typeface="Trebuchet MS"/>
                <a:cs typeface="Trebuchet MS"/>
              </a:rPr>
              <a:t>Крестьянские фермерские хозяйства, индивидуальные предприниматели, производящие сельхозпродукцию, </a:t>
            </a:r>
            <a:r>
              <a:rPr lang="ru-RU" sz="2350" dirty="0" smtClean="0">
                <a:solidFill>
                  <a:srgbClr val="000000"/>
                </a:solidFill>
                <a:latin typeface="Trebuchet MS"/>
                <a:cs typeface="Trebuchet MS"/>
              </a:rPr>
              <a:t>при этом регистрация в качестве ИП должна быть осуществлена </a:t>
            </a:r>
            <a:r>
              <a:rPr sz="2350" dirty="0" smtClean="0">
                <a:solidFill>
                  <a:srgbClr val="000000"/>
                </a:solidFill>
                <a:latin typeface="Trebuchet MS"/>
                <a:cs typeface="Trebuchet MS"/>
              </a:rPr>
              <a:t>в </a:t>
            </a:r>
            <a:r>
              <a:rPr sz="2350" dirty="0" err="1" smtClean="0">
                <a:solidFill>
                  <a:srgbClr val="000000"/>
                </a:solidFill>
                <a:latin typeface="Trebuchet MS"/>
                <a:cs typeface="Trebuchet MS"/>
              </a:rPr>
              <a:t>год</a:t>
            </a:r>
            <a:r>
              <a:rPr lang="ru-RU" sz="2350" dirty="0" smtClean="0">
                <a:solidFill>
                  <a:srgbClr val="000000"/>
                </a:solidFill>
                <a:latin typeface="Trebuchet MS"/>
                <a:cs typeface="Trebuchet MS"/>
              </a:rPr>
              <a:t>у</a:t>
            </a:r>
            <a:r>
              <a:rPr sz="2350" dirty="0" smtClean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lang="ru-RU" sz="2350" dirty="0" smtClean="0">
                <a:solidFill>
                  <a:srgbClr val="000000"/>
                </a:solidFill>
                <a:latin typeface="Trebuchet MS"/>
                <a:cs typeface="Trebuchet MS"/>
              </a:rPr>
              <a:t>проведения</a:t>
            </a:r>
            <a:r>
              <a:rPr sz="2350" dirty="0" smtClean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lang="ru-RU" sz="2350" dirty="0" smtClean="0">
                <a:solidFill>
                  <a:srgbClr val="000000"/>
                </a:solidFill>
                <a:latin typeface="Trebuchet MS"/>
                <a:cs typeface="Trebuchet MS"/>
              </a:rPr>
              <a:t>конкурса</a:t>
            </a:r>
            <a:endParaRPr sz="2350" dirty="0">
              <a:latin typeface="Trebuchet MS"/>
              <a:cs typeface="Trebuchet M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8482989" y="6041529"/>
            <a:ext cx="9811385" cy="3995420"/>
            <a:chOff x="8482989" y="6041529"/>
            <a:chExt cx="9811385" cy="3995420"/>
          </a:xfrm>
        </p:grpSpPr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099771" y="7345228"/>
              <a:ext cx="8194517" cy="269138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482989" y="6041529"/>
              <a:ext cx="2072753" cy="119988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632711" y="7856257"/>
              <a:ext cx="1676879" cy="1285627"/>
            </a:xfrm>
            <a:prstGeom prst="rect">
              <a:avLst/>
            </a:prstGeom>
          </p:spPr>
        </p:pic>
      </p:grpSp>
      <p:sp>
        <p:nvSpPr>
          <p:cNvPr id="25" name="object 25"/>
          <p:cNvSpPr txBox="1">
            <a:spLocks noGrp="1"/>
          </p:cNvSpPr>
          <p:nvPr>
            <p:ph sz="half" idx="3"/>
          </p:nvPr>
        </p:nvSpPr>
        <p:spPr>
          <a:xfrm>
            <a:off x="10982452" y="8041092"/>
            <a:ext cx="6760209" cy="7866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9850" marR="5080">
              <a:lnSpc>
                <a:spcPct val="109400"/>
              </a:lnSpc>
              <a:spcBef>
                <a:spcPts val="5"/>
              </a:spcBef>
            </a:pPr>
            <a:r>
              <a:rPr lang="ru-RU" sz="2400" dirty="0"/>
              <a:t>Наличие задолженности перед бюджетами не более 10 тысяч рублей</a:t>
            </a:r>
            <a:endParaRPr lang="ru-RU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10845292" y="1627086"/>
            <a:ext cx="7525258" cy="464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225" marR="455295">
              <a:lnSpc>
                <a:spcPct val="109400"/>
              </a:lnSpc>
              <a:spcBef>
                <a:spcPts val="90"/>
              </a:spcBef>
            </a:pPr>
            <a:r>
              <a:rPr lang="ru-RU" sz="2400" dirty="0" smtClean="0"/>
              <a:t>Граждане РФ</a:t>
            </a:r>
            <a:endParaRPr lang="ru-RU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10979150" y="6045257"/>
            <a:ext cx="6757320" cy="1299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655955">
              <a:lnSpc>
                <a:spcPct val="109400"/>
              </a:lnSpc>
              <a:spcBef>
                <a:spcPts val="5"/>
              </a:spcBef>
            </a:pPr>
            <a:r>
              <a:rPr lang="ru-RU" sz="2400" dirty="0" smtClean="0"/>
              <a:t>Регистрация на территории Карелии </a:t>
            </a:r>
          </a:p>
          <a:p>
            <a:pPr marL="12700" marR="655955">
              <a:lnSpc>
                <a:spcPct val="109400"/>
              </a:lnSpc>
              <a:spcBef>
                <a:spcPts val="5"/>
              </a:spcBef>
            </a:pPr>
            <a:r>
              <a:rPr lang="ru-RU" sz="2400" dirty="0" smtClean="0"/>
              <a:t>в сельской местности или городе с населением до 100 тыс. человек</a:t>
            </a:r>
            <a:endParaRPr lang="ru-RU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82361" y="2576436"/>
            <a:ext cx="4676775" cy="4538980"/>
          </a:xfrm>
          <a:custGeom>
            <a:avLst/>
            <a:gdLst/>
            <a:ahLst/>
            <a:cxnLst/>
            <a:rect l="l" t="t" r="r" b="b"/>
            <a:pathLst>
              <a:path w="4676775" h="4538980">
                <a:moveTo>
                  <a:pt x="138095" y="138095"/>
                </a:moveTo>
                <a:lnTo>
                  <a:pt x="172375" y="107018"/>
                </a:lnTo>
                <a:lnTo>
                  <a:pt x="209543" y="79459"/>
                </a:lnTo>
                <a:lnTo>
                  <a:pt x="249227" y="55667"/>
                </a:lnTo>
                <a:lnTo>
                  <a:pt x="291057" y="35889"/>
                </a:lnTo>
                <a:lnTo>
                  <a:pt x="334620" y="20296"/>
                </a:lnTo>
                <a:lnTo>
                  <a:pt x="379504" y="9059"/>
                </a:lnTo>
                <a:lnTo>
                  <a:pt x="425273" y="2264"/>
                </a:lnTo>
                <a:lnTo>
                  <a:pt x="471487" y="0"/>
                </a:lnTo>
                <a:lnTo>
                  <a:pt x="4205287" y="0"/>
                </a:lnTo>
                <a:lnTo>
                  <a:pt x="4228450" y="566"/>
                </a:lnTo>
                <a:lnTo>
                  <a:pt x="4274441" y="5096"/>
                </a:lnTo>
                <a:lnTo>
                  <a:pt x="4319877" y="14133"/>
                </a:lnTo>
                <a:lnTo>
                  <a:pt x="4364100" y="27548"/>
                </a:lnTo>
                <a:lnTo>
                  <a:pt x="4406900" y="45277"/>
                </a:lnTo>
                <a:lnTo>
                  <a:pt x="4447657" y="67062"/>
                </a:lnTo>
                <a:lnTo>
                  <a:pt x="4486176" y="92799"/>
                </a:lnTo>
                <a:lnTo>
                  <a:pt x="4521899" y="122117"/>
                </a:lnTo>
                <a:lnTo>
                  <a:pt x="4538678" y="138095"/>
                </a:lnTo>
              </a:path>
              <a:path w="4676775" h="4538980">
                <a:moveTo>
                  <a:pt x="4538679" y="138095"/>
                </a:moveTo>
                <a:lnTo>
                  <a:pt x="4569756" y="172375"/>
                </a:lnTo>
                <a:lnTo>
                  <a:pt x="4597314" y="209543"/>
                </a:lnTo>
                <a:lnTo>
                  <a:pt x="4621106" y="249227"/>
                </a:lnTo>
                <a:lnTo>
                  <a:pt x="4640884" y="291056"/>
                </a:lnTo>
                <a:lnTo>
                  <a:pt x="4656477" y="334620"/>
                </a:lnTo>
                <a:lnTo>
                  <a:pt x="4667715" y="379504"/>
                </a:lnTo>
                <a:lnTo>
                  <a:pt x="4674509" y="425273"/>
                </a:lnTo>
                <a:lnTo>
                  <a:pt x="4676774" y="471487"/>
                </a:lnTo>
                <a:lnTo>
                  <a:pt x="4676774" y="4205287"/>
                </a:lnTo>
                <a:lnTo>
                  <a:pt x="4676208" y="4228450"/>
                </a:lnTo>
                <a:lnTo>
                  <a:pt x="4671678" y="4274441"/>
                </a:lnTo>
                <a:lnTo>
                  <a:pt x="4662640" y="4319876"/>
                </a:lnTo>
                <a:lnTo>
                  <a:pt x="4649225" y="4364100"/>
                </a:lnTo>
                <a:lnTo>
                  <a:pt x="4631497" y="4406900"/>
                </a:lnTo>
                <a:lnTo>
                  <a:pt x="4609712" y="4447657"/>
                </a:lnTo>
                <a:lnTo>
                  <a:pt x="4583974" y="4486175"/>
                </a:lnTo>
                <a:lnTo>
                  <a:pt x="4554657" y="4521899"/>
                </a:lnTo>
                <a:lnTo>
                  <a:pt x="4538678" y="4538678"/>
                </a:lnTo>
              </a:path>
              <a:path w="4676775" h="4538980">
                <a:moveTo>
                  <a:pt x="138095" y="4538679"/>
                </a:moveTo>
                <a:lnTo>
                  <a:pt x="107018" y="4504399"/>
                </a:lnTo>
                <a:lnTo>
                  <a:pt x="79459" y="4467231"/>
                </a:lnTo>
                <a:lnTo>
                  <a:pt x="55667" y="4427547"/>
                </a:lnTo>
                <a:lnTo>
                  <a:pt x="35889" y="4385717"/>
                </a:lnTo>
                <a:lnTo>
                  <a:pt x="20296" y="4342154"/>
                </a:lnTo>
                <a:lnTo>
                  <a:pt x="9059" y="4297269"/>
                </a:lnTo>
                <a:lnTo>
                  <a:pt x="2264" y="4251501"/>
                </a:lnTo>
                <a:lnTo>
                  <a:pt x="0" y="4205287"/>
                </a:lnTo>
                <a:lnTo>
                  <a:pt x="0" y="471487"/>
                </a:lnTo>
                <a:lnTo>
                  <a:pt x="566" y="448324"/>
                </a:lnTo>
                <a:lnTo>
                  <a:pt x="5095" y="402333"/>
                </a:lnTo>
                <a:lnTo>
                  <a:pt x="14133" y="356897"/>
                </a:lnTo>
                <a:lnTo>
                  <a:pt x="27548" y="312673"/>
                </a:lnTo>
                <a:lnTo>
                  <a:pt x="45277" y="269873"/>
                </a:lnTo>
                <a:lnTo>
                  <a:pt x="67062" y="229116"/>
                </a:lnTo>
                <a:lnTo>
                  <a:pt x="92799" y="190598"/>
                </a:lnTo>
                <a:lnTo>
                  <a:pt x="122117" y="154874"/>
                </a:lnTo>
                <a:lnTo>
                  <a:pt x="138095" y="138095"/>
                </a:lnTo>
              </a:path>
            </a:pathLst>
          </a:custGeom>
          <a:ln w="28574">
            <a:solidFill>
              <a:srgbClr val="1B5E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42925" y="2562149"/>
            <a:ext cx="17745075" cy="7725409"/>
            <a:chOff x="542925" y="2562149"/>
            <a:chExt cx="17745075" cy="7725409"/>
          </a:xfrm>
        </p:grpSpPr>
        <p:sp>
          <p:nvSpPr>
            <p:cNvPr id="4" name="object 4"/>
            <p:cNvSpPr/>
            <p:nvPr/>
          </p:nvSpPr>
          <p:spPr>
            <a:xfrm>
              <a:off x="947737" y="2576436"/>
              <a:ext cx="4676775" cy="4538980"/>
            </a:xfrm>
            <a:custGeom>
              <a:avLst/>
              <a:gdLst/>
              <a:ahLst/>
              <a:cxnLst/>
              <a:rect l="l" t="t" r="r" b="b"/>
              <a:pathLst>
                <a:path w="4676775" h="4538980">
                  <a:moveTo>
                    <a:pt x="138095" y="138095"/>
                  </a:moveTo>
                  <a:lnTo>
                    <a:pt x="172375" y="107018"/>
                  </a:lnTo>
                  <a:lnTo>
                    <a:pt x="209543" y="79459"/>
                  </a:lnTo>
                  <a:lnTo>
                    <a:pt x="249227" y="55667"/>
                  </a:lnTo>
                  <a:lnTo>
                    <a:pt x="291057" y="35889"/>
                  </a:lnTo>
                  <a:lnTo>
                    <a:pt x="334620" y="20296"/>
                  </a:lnTo>
                  <a:lnTo>
                    <a:pt x="379504" y="9059"/>
                  </a:lnTo>
                  <a:lnTo>
                    <a:pt x="425273" y="2264"/>
                  </a:lnTo>
                  <a:lnTo>
                    <a:pt x="471487" y="0"/>
                  </a:lnTo>
                  <a:lnTo>
                    <a:pt x="4205287" y="0"/>
                  </a:lnTo>
                  <a:lnTo>
                    <a:pt x="4228450" y="566"/>
                  </a:lnTo>
                  <a:lnTo>
                    <a:pt x="4274441" y="5096"/>
                  </a:lnTo>
                  <a:lnTo>
                    <a:pt x="4319877" y="14133"/>
                  </a:lnTo>
                  <a:lnTo>
                    <a:pt x="4364100" y="27548"/>
                  </a:lnTo>
                  <a:lnTo>
                    <a:pt x="4406900" y="45277"/>
                  </a:lnTo>
                  <a:lnTo>
                    <a:pt x="4447657" y="67062"/>
                  </a:lnTo>
                  <a:lnTo>
                    <a:pt x="4486176" y="92799"/>
                  </a:lnTo>
                  <a:lnTo>
                    <a:pt x="4521899" y="122117"/>
                  </a:lnTo>
                  <a:lnTo>
                    <a:pt x="4538678" y="138095"/>
                  </a:lnTo>
                </a:path>
                <a:path w="4676775" h="4538980">
                  <a:moveTo>
                    <a:pt x="4538679" y="138095"/>
                  </a:moveTo>
                  <a:lnTo>
                    <a:pt x="4569756" y="172375"/>
                  </a:lnTo>
                  <a:lnTo>
                    <a:pt x="4597314" y="209543"/>
                  </a:lnTo>
                  <a:lnTo>
                    <a:pt x="4621106" y="249227"/>
                  </a:lnTo>
                  <a:lnTo>
                    <a:pt x="4640884" y="291056"/>
                  </a:lnTo>
                  <a:lnTo>
                    <a:pt x="4656477" y="334620"/>
                  </a:lnTo>
                  <a:lnTo>
                    <a:pt x="4667715" y="379504"/>
                  </a:lnTo>
                  <a:lnTo>
                    <a:pt x="4674509" y="425273"/>
                  </a:lnTo>
                  <a:lnTo>
                    <a:pt x="4676774" y="471487"/>
                  </a:lnTo>
                  <a:lnTo>
                    <a:pt x="4676774" y="4205287"/>
                  </a:lnTo>
                  <a:lnTo>
                    <a:pt x="4676208" y="4228450"/>
                  </a:lnTo>
                  <a:lnTo>
                    <a:pt x="4671678" y="4274441"/>
                  </a:lnTo>
                  <a:lnTo>
                    <a:pt x="4662640" y="4319876"/>
                  </a:lnTo>
                  <a:lnTo>
                    <a:pt x="4649225" y="4364100"/>
                  </a:lnTo>
                  <a:lnTo>
                    <a:pt x="4631497" y="4406900"/>
                  </a:lnTo>
                  <a:lnTo>
                    <a:pt x="4609712" y="4447657"/>
                  </a:lnTo>
                  <a:lnTo>
                    <a:pt x="4583974" y="4486175"/>
                  </a:lnTo>
                  <a:lnTo>
                    <a:pt x="4554657" y="4521899"/>
                  </a:lnTo>
                  <a:lnTo>
                    <a:pt x="4538678" y="4538678"/>
                  </a:lnTo>
                </a:path>
                <a:path w="4676775" h="4538980">
                  <a:moveTo>
                    <a:pt x="138095" y="4538679"/>
                  </a:moveTo>
                  <a:lnTo>
                    <a:pt x="107018" y="4504399"/>
                  </a:lnTo>
                  <a:lnTo>
                    <a:pt x="79459" y="4467231"/>
                  </a:lnTo>
                  <a:lnTo>
                    <a:pt x="55667" y="4427547"/>
                  </a:lnTo>
                  <a:lnTo>
                    <a:pt x="35889" y="4385717"/>
                  </a:lnTo>
                  <a:lnTo>
                    <a:pt x="20296" y="4342154"/>
                  </a:lnTo>
                  <a:lnTo>
                    <a:pt x="9059" y="4297269"/>
                  </a:lnTo>
                  <a:lnTo>
                    <a:pt x="2264" y="4251501"/>
                  </a:lnTo>
                  <a:lnTo>
                    <a:pt x="0" y="4205287"/>
                  </a:lnTo>
                  <a:lnTo>
                    <a:pt x="0" y="471487"/>
                  </a:lnTo>
                  <a:lnTo>
                    <a:pt x="566" y="448324"/>
                  </a:lnTo>
                  <a:lnTo>
                    <a:pt x="5095" y="402333"/>
                  </a:lnTo>
                  <a:lnTo>
                    <a:pt x="14133" y="356897"/>
                  </a:lnTo>
                  <a:lnTo>
                    <a:pt x="27548" y="312673"/>
                  </a:lnTo>
                  <a:lnTo>
                    <a:pt x="45277" y="269873"/>
                  </a:lnTo>
                  <a:lnTo>
                    <a:pt x="67062" y="229116"/>
                  </a:lnTo>
                  <a:lnTo>
                    <a:pt x="92799" y="190598"/>
                  </a:lnTo>
                  <a:lnTo>
                    <a:pt x="122117" y="154874"/>
                  </a:lnTo>
                  <a:lnTo>
                    <a:pt x="138095" y="138095"/>
                  </a:lnTo>
                </a:path>
              </a:pathLst>
            </a:custGeom>
            <a:ln w="28574">
              <a:solidFill>
                <a:srgbClr val="1B5E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2925" y="5391074"/>
              <a:ext cx="17745074" cy="4895925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02822" y="0"/>
            <a:ext cx="11745214" cy="229964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542925" y="7853286"/>
            <a:ext cx="5010150" cy="0"/>
          </a:xfrm>
          <a:custGeom>
            <a:avLst/>
            <a:gdLst/>
            <a:ahLst/>
            <a:cxnLst/>
            <a:rect l="l" t="t" r="r" b="b"/>
            <a:pathLst>
              <a:path w="5010150">
                <a:moveTo>
                  <a:pt x="0" y="0"/>
                </a:moveTo>
                <a:lnTo>
                  <a:pt x="5010149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887199" y="7843761"/>
            <a:ext cx="6400800" cy="0"/>
          </a:xfrm>
          <a:custGeom>
            <a:avLst/>
            <a:gdLst/>
            <a:ahLst/>
            <a:cxnLst/>
            <a:rect l="l" t="t" r="r" b="b"/>
            <a:pathLst>
              <a:path w="6400800">
                <a:moveTo>
                  <a:pt x="0" y="0"/>
                </a:moveTo>
                <a:lnTo>
                  <a:pt x="6400800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3859064" y="8182469"/>
            <a:ext cx="4207123" cy="14218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8700"/>
              </a:lnSpc>
              <a:spcBef>
                <a:spcPts val="100"/>
              </a:spcBef>
            </a:pPr>
            <a:r>
              <a:rPr sz="2800" dirty="0">
                <a:solidFill>
                  <a:srgbClr val="FFFFFF"/>
                </a:solidFill>
                <a:latin typeface="Lucida Sans Unicode"/>
                <a:cs typeface="Lucida Sans Unicode"/>
              </a:rPr>
              <a:t>приобретение сельскохозяйственных животных</a:t>
            </a:r>
            <a:endParaRPr sz="2800" dirty="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6171" y="8201603"/>
            <a:ext cx="4009281" cy="1443793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065" marR="5080" indent="-635" algn="ctr">
              <a:lnSpc>
                <a:spcPct val="110900"/>
              </a:lnSpc>
              <a:spcBef>
                <a:spcPts val="70"/>
              </a:spcBef>
            </a:pPr>
            <a:r>
              <a:rPr sz="2800" dirty="0">
                <a:solidFill>
                  <a:srgbClr val="FFFFFF"/>
                </a:solidFill>
                <a:latin typeface="Lucida Sans Unicode"/>
                <a:cs typeface="Lucida Sans Unicode"/>
              </a:rPr>
              <a:t>приобретение земли сельхозназначения в собственность</a:t>
            </a:r>
            <a:endParaRPr sz="2800" dirty="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02844" y="7932369"/>
            <a:ext cx="3572585" cy="192206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065" marR="5080" indent="-635" algn="ctr">
              <a:lnSpc>
                <a:spcPct val="110900"/>
              </a:lnSpc>
              <a:spcBef>
                <a:spcPts val="70"/>
              </a:spcBef>
            </a:pPr>
            <a:r>
              <a:rPr sz="2800" dirty="0">
                <a:solidFill>
                  <a:srgbClr val="FFFFFF"/>
                </a:solidFill>
                <a:latin typeface="Lucida Sans Unicode"/>
                <a:cs typeface="Lucida Sans Unicode"/>
              </a:rPr>
              <a:t>приобретение/ строительство производственных зданий</a:t>
            </a:r>
            <a:endParaRPr sz="2800" dirty="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062944" y="7962466"/>
            <a:ext cx="4567329" cy="192206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indent="-99695" algn="ctr">
              <a:lnSpc>
                <a:spcPct val="110900"/>
              </a:lnSpc>
              <a:spcBef>
                <a:spcPts val="70"/>
              </a:spcBef>
            </a:pPr>
            <a:r>
              <a:rPr sz="2800" dirty="0">
                <a:solidFill>
                  <a:srgbClr val="FFFFFF"/>
                </a:solidFill>
                <a:latin typeface="Lucida Sans Unicode"/>
                <a:cs typeface="Lucida Sans Unicode"/>
              </a:rPr>
              <a:t>приобретение оборудования, техники и специализированного транспорта</a:t>
            </a:r>
            <a:endParaRPr sz="2800" dirty="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968750" y="511099"/>
            <a:ext cx="97536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181818"/>
                </a:solidFill>
                <a:latin typeface="Lucida Sans Unicode"/>
                <a:cs typeface="Lucida Sans Unicode"/>
              </a:rPr>
              <a:t>На что можно потратить грант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542925" y="1714094"/>
            <a:ext cx="6734175" cy="8899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565765" algn="l"/>
              </a:tabLst>
            </a:pPr>
            <a:r>
              <a:rPr sz="2850" dirty="0">
                <a:latin typeface="Lucida Sans Unicode"/>
                <a:cs typeface="Lucida Sans Unicode"/>
              </a:rPr>
              <a:t>посадочный </a:t>
            </a:r>
            <a:r>
              <a:rPr sz="2850" dirty="0" err="1">
                <a:latin typeface="Lucida Sans Unicode"/>
                <a:cs typeface="Lucida Sans Unicode"/>
              </a:rPr>
              <a:t>материал</a:t>
            </a:r>
            <a:r>
              <a:rPr sz="2850" dirty="0">
                <a:latin typeface="Lucida Sans Unicode"/>
                <a:cs typeface="Lucida Sans Unicode"/>
              </a:rPr>
              <a:t> </a:t>
            </a:r>
            <a:r>
              <a:rPr sz="2850" dirty="0" err="1" smtClean="0">
                <a:latin typeface="Lucida Sans Unicode"/>
                <a:cs typeface="Lucida Sans Unicode"/>
              </a:rPr>
              <a:t>многолетних</a:t>
            </a:r>
            <a:r>
              <a:rPr lang="ru-RU" sz="2850" dirty="0">
                <a:latin typeface="Lucida Sans Unicode"/>
                <a:cs typeface="Lucida Sans Unicode"/>
              </a:rPr>
              <a:t> </a:t>
            </a:r>
            <a:r>
              <a:rPr sz="2850" dirty="0" err="1" smtClean="0">
                <a:latin typeface="Lucida Sans Unicode"/>
                <a:cs typeface="Lucida Sans Unicode"/>
              </a:rPr>
              <a:t>культур</a:t>
            </a:r>
            <a:r>
              <a:rPr sz="2850" dirty="0">
                <a:latin typeface="Lucida Sans Unicode"/>
                <a:cs typeface="Lucida Sans Unicode"/>
              </a:rPr>
              <a:t>	</a:t>
            </a:r>
          </a:p>
        </p:txBody>
      </p:sp>
      <p:sp>
        <p:nvSpPr>
          <p:cNvPr id="15" name="object 15"/>
          <p:cNvSpPr/>
          <p:nvPr/>
        </p:nvSpPr>
        <p:spPr>
          <a:xfrm>
            <a:off x="542925" y="5138661"/>
            <a:ext cx="5010150" cy="0"/>
          </a:xfrm>
          <a:custGeom>
            <a:avLst/>
            <a:gdLst/>
            <a:ahLst/>
            <a:cxnLst/>
            <a:rect l="l" t="t" r="r" b="b"/>
            <a:pathLst>
              <a:path w="5010150">
                <a:moveTo>
                  <a:pt x="0" y="0"/>
                </a:moveTo>
                <a:lnTo>
                  <a:pt x="5010149" y="0"/>
                </a:lnTo>
              </a:path>
            </a:pathLst>
          </a:custGeom>
          <a:ln w="28575">
            <a:solidFill>
              <a:srgbClr val="1B5E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8700" y="5505374"/>
            <a:ext cx="3324224" cy="217169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19700" y="5448224"/>
            <a:ext cx="3438524" cy="2295524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11877675" y="2809799"/>
            <a:ext cx="6410325" cy="2333625"/>
            <a:chOff x="11877675" y="2809799"/>
            <a:chExt cx="6410325" cy="2333625"/>
          </a:xfrm>
        </p:grpSpPr>
        <p:sp>
          <p:nvSpPr>
            <p:cNvPr id="19" name="object 19"/>
            <p:cNvSpPr/>
            <p:nvPr/>
          </p:nvSpPr>
          <p:spPr>
            <a:xfrm>
              <a:off x="12058650" y="4219499"/>
              <a:ext cx="6229350" cy="28575"/>
            </a:xfrm>
            <a:custGeom>
              <a:avLst/>
              <a:gdLst/>
              <a:ahLst/>
              <a:cxnLst/>
              <a:rect l="l" t="t" r="r" b="b"/>
              <a:pathLst>
                <a:path w="6229350" h="28575">
                  <a:moveTo>
                    <a:pt x="6229350" y="28575"/>
                  </a:moveTo>
                  <a:lnTo>
                    <a:pt x="0" y="28575"/>
                  </a:lnTo>
                  <a:lnTo>
                    <a:pt x="0" y="0"/>
                  </a:lnTo>
                  <a:lnTo>
                    <a:pt x="6229350" y="0"/>
                  </a:lnTo>
                  <a:lnTo>
                    <a:pt x="6229350" y="28575"/>
                  </a:lnTo>
                  <a:close/>
                </a:path>
              </a:pathLst>
            </a:custGeom>
            <a:solidFill>
              <a:srgbClr val="1B5E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877675" y="2809799"/>
              <a:ext cx="3486149" cy="2333624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04925" y="2809799"/>
            <a:ext cx="3962399" cy="222884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058900" y="5476799"/>
            <a:ext cx="3095624" cy="2228849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620250" y="5572049"/>
            <a:ext cx="3190874" cy="2171699"/>
          </a:xfrm>
          <a:prstGeom prst="rect">
            <a:avLst/>
          </a:prstGeom>
        </p:spPr>
      </p:pic>
      <p:sp>
        <p:nvSpPr>
          <p:cNvPr id="24" name="object 14"/>
          <p:cNvSpPr txBox="1"/>
          <p:nvPr/>
        </p:nvSpPr>
        <p:spPr>
          <a:xfrm>
            <a:off x="10491977" y="1686449"/>
            <a:ext cx="6734175" cy="8899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565765" algn="l"/>
              </a:tabLst>
            </a:pPr>
            <a:r>
              <a:rPr lang="ru-RU" sz="2850" dirty="0" smtClean="0">
                <a:latin typeface="Lucida Sans Unicode"/>
                <a:cs typeface="Lucida Sans Unicode"/>
              </a:rPr>
              <a:t>Подключение к сетям, в том числе и автономным</a:t>
            </a:r>
            <a:r>
              <a:rPr sz="2850" dirty="0">
                <a:latin typeface="Lucida Sans Unicode"/>
                <a:cs typeface="Lucida Sans Unicode"/>
              </a:rPr>
              <a:t>	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</TotalTime>
  <Words>705</Words>
  <Application>Microsoft Office PowerPoint</Application>
  <PresentationFormat>Произвольный</PresentationFormat>
  <Paragraphs>98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Office Theme</vt:lpstr>
      <vt:lpstr>Министерство сельского и рыбного хозяйства  Республики Карелия   Центр компетенции в сфере агропромышленного комплекса</vt:lpstr>
      <vt:lpstr>Центр компетенции в сфере агропромышленного комплекса</vt:lpstr>
      <vt:lpstr>Презентация PowerPoint</vt:lpstr>
      <vt:lpstr>Презентация PowerPoint</vt:lpstr>
      <vt:lpstr>Необходимо четко сформулировать идею своего проекта</vt:lpstr>
      <vt:lpstr>ЭТАПЫ ПОЛУЧЕНИЯ ГРАНТА</vt:lpstr>
      <vt:lpstr>ГРАНТ "АГРОСТАРТАП"</vt:lpstr>
      <vt:lpstr>Крестьянские фермерские хозяйства, индивидуальные предприниматели, производящие сельхозпродукцию, при этом регистрация в качестве ИП должна быть осуществлена в году проведения конкурса</vt:lpstr>
      <vt:lpstr>На что можно потратить грант</vt:lpstr>
      <vt:lpstr>ОБЯЗАТЕЛЬСТВА ГРАНТОПОЛУЧАТЕЛЯ</vt:lpstr>
      <vt:lpstr>КАКИЕ НУЖНЫ ДОКУМЕНТЫ</vt:lpstr>
      <vt:lpstr>ГРАНТ "АГРОМОТИВАТОР"</vt:lpstr>
      <vt:lpstr>СУБСИДИЯ НА РАЗВИТИЕ СЕМЕЙНОЙ ФЕРМЫ</vt:lpstr>
      <vt:lpstr>СУБСИДИЯ ПРЕДОСТАВЛЯЕТСЯ НА СЛЕДУЮЩИЕ ВИДЫ ЗАТРАТ (за исключением затрат в составе гранта на развитие семейной фермы)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сельского и рыбного</dc:title>
  <dc:creator>Роман Лучинин</dc:creator>
  <cp:lastModifiedBy>Роман Лучинин</cp:lastModifiedBy>
  <cp:revision>7</cp:revision>
  <dcterms:created xsi:type="dcterms:W3CDTF">2025-02-20T13:49:29Z</dcterms:created>
  <dcterms:modified xsi:type="dcterms:W3CDTF">2025-02-20T15:09:10Z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2025-02-17T00:00:00Z</vt:filetime>
  </property>
  <property fmtid="{D5CDD505-2E9C-101B-9397-08002B2CF9AE}" pid="3" name="Creator">
    <vt:lpwstr>SUPA</vt:lpwstr>
  </property>
  <property fmtid="{D5CDD505-2E9C-101B-9397-08002B2CF9AE}" pid="4" name="LastSaved">
    <vt:filetime>2025-02-20T00:00:00Z</vt:filetime>
  </property>
  <property fmtid="{D5CDD505-2E9C-101B-9397-08002B2CF9AE}" pid="5" name="Producer">
    <vt:lpwstr>SUPA</vt:lpwstr>
  </property>
</Properties>
</file>