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0" r:id="rId4"/>
    <p:sldId id="321" r:id="rId5"/>
    <p:sldId id="324" r:id="rId6"/>
    <p:sldId id="265" r:id="rId7"/>
    <p:sldId id="325" r:id="rId8"/>
    <p:sldId id="270" r:id="rId9"/>
    <p:sldId id="326" r:id="rId10"/>
    <p:sldId id="299" r:id="rId11"/>
    <p:sldId id="323" r:id="rId12"/>
    <p:sldId id="267" r:id="rId13"/>
    <p:sldId id="271" r:id="rId14"/>
    <p:sldId id="315" r:id="rId15"/>
    <p:sldId id="330" r:id="rId16"/>
    <p:sldId id="319" r:id="rId17"/>
    <p:sldId id="320" r:id="rId18"/>
    <p:sldId id="262" r:id="rId19"/>
    <p:sldId id="332" r:id="rId20"/>
    <p:sldId id="273" r:id="rId21"/>
    <p:sldId id="274" r:id="rId22"/>
    <p:sldId id="301" r:id="rId23"/>
    <p:sldId id="334" r:id="rId24"/>
    <p:sldId id="257" r:id="rId25"/>
    <p:sldId id="335" r:id="rId26"/>
    <p:sldId id="261" r:id="rId27"/>
    <p:sldId id="266" r:id="rId28"/>
    <p:sldId id="336" r:id="rId29"/>
    <p:sldId id="313" r:id="rId30"/>
  </p:sldIdLst>
  <p:sldSz cx="12090400" cy="6794500"/>
  <p:notesSz cx="12090400" cy="6794500"/>
  <p:embeddedFontLst>
    <p:embeddedFont>
      <p:font typeface="Abadi" panose="020B0604020104020204" pitchFamily="34" charset="0"/>
      <p:regular r:id="rId31"/>
    </p:embeddedFont>
    <p:embeddedFont>
      <p:font typeface="AEPPRK+BrutalType-Light" panose="020B0604020202020204"/>
      <p:regular r:id="rId32"/>
    </p:embeddedFont>
    <p:embeddedFont>
      <p:font typeface="BRTROV+BrutalType" panose="020B0604020202020204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EDVQTM+BrutalType-Medium" panose="020B0604020202020204"/>
      <p:regular r:id="rId40"/>
    </p:embeddedFont>
    <p:embeddedFont>
      <p:font typeface="EJEIOE+BrutalType-Bold" panose="020B0604020202020204"/>
      <p:regular r:id="rId41"/>
    </p:embeddedFont>
    <p:embeddedFont>
      <p:font typeface="GTBGPU+BrutalType-Black" panose="020B0604020202020204"/>
      <p:regular r:id="rId42"/>
    </p:embeddedFont>
    <p:embeddedFont>
      <p:font typeface="ISOCPE+BrutalType-ExtraBold" panose="020B0604020202020204"/>
      <p:regular r:id="rId43"/>
    </p:embeddedFont>
    <p:embeddedFont>
      <p:font typeface="JRDNBJ+BrutalType-Bold" panose="020B0604020202020204"/>
      <p:regular r:id="rId44"/>
    </p:embeddedFont>
    <p:embeddedFont>
      <p:font typeface="NLKRTI+BrutalType" panose="020B0604020202020204"/>
      <p:regular r:id="rId45"/>
    </p:embeddedFont>
    <p:embeddedFont>
      <p:font typeface="OIQACM+BrutalType-Medium" panose="020B0604020202020204"/>
      <p:regular r:id="rId46"/>
    </p:embeddedFont>
    <p:embeddedFont>
      <p:font typeface="QDMDEW+Wingdings2" panose="020B0604020202020204" charset="2"/>
      <p:regular r:id="rId47"/>
    </p:embeddedFont>
    <p:embeddedFont>
      <p:font typeface="Segoe UI" panose="020B0502040204020203" pitchFamily="34" charset="0"/>
      <p:regular r:id="rId48"/>
      <p:bold r:id="rId49"/>
      <p:italic r:id="rId50"/>
      <p:boldItalic r:id="rId51"/>
    </p:embeddedFont>
    <p:embeddedFont>
      <p:font typeface="Segoe UI Semibold" panose="020B0702040204020203" pitchFamily="34" charset="0"/>
      <p:bold r:id="rId52"/>
      <p:boldItalic r:id="rId53"/>
    </p:embeddedFont>
    <p:embeddedFont>
      <p:font typeface="Tahoma" panose="020B0604030504040204" pitchFamily="34" charset="0"/>
      <p:regular r:id="rId54"/>
      <p:bold r:id="rId55"/>
    </p:embeddedFont>
    <p:embeddedFont>
      <p:font typeface="Verdana" panose="020B0604030504040204" pitchFamily="34" charset="0"/>
      <p:regular r:id="rId56"/>
      <p:bold r:id="rId57"/>
      <p:italic r:id="rId58"/>
      <p:boldItalic r:id="rId59"/>
    </p:embeddedFont>
    <p:embeddedFont>
      <p:font typeface="WINSMJ+BrutalType-Light" panose="020B0604020202020204"/>
      <p:regular r:id="rId6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72" y="10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font" Target="fonts/font28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font" Target="fonts/font29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font" Target="fonts/font27.fntdata"/><Relationship Id="rId10" Type="http://schemas.openxmlformats.org/officeDocument/2006/relationships/slide" Target="slides/slide9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font" Target="fonts/font30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476156"/>
          </a:xfrm>
        </p:spPr>
        <p:txBody>
          <a:bodyPr lIns="0" tIns="0" rIns="0" bIns="0"/>
          <a:lstStyle>
            <a:lvl1pPr>
              <a:defRPr sz="3094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237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142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0.png"/><Relationship Id="rId7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0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49.jpe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47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11" Type="http://schemas.openxmlformats.org/officeDocument/2006/relationships/image" Target="../media/image48.jpe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60.png"/><Relationship Id="rId7" Type="http://schemas.openxmlformats.org/officeDocument/2006/relationships/image" Target="../media/image49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jp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7.png"/><Relationship Id="rId3" Type="http://schemas.openxmlformats.org/officeDocument/2006/relationships/image" Target="../media/image73.png"/><Relationship Id="rId21" Type="http://schemas.openxmlformats.org/officeDocument/2006/relationships/hyperlink" Target="mailto:frp10@bk.ru" TargetMode="External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6.png"/><Relationship Id="rId2" Type="http://schemas.openxmlformats.org/officeDocument/2006/relationships/image" Target="../media/image72.png"/><Relationship Id="rId16" Type="http://schemas.openxmlformats.org/officeDocument/2006/relationships/image" Target="../media/image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19" Type="http://schemas.openxmlformats.org/officeDocument/2006/relationships/image" Target="../media/image88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1"/>
          <p:cNvSpPr/>
          <p:nvPr/>
        </p:nvSpPr>
        <p:spPr>
          <a:xfrm>
            <a:off x="4714875" y="6325133"/>
            <a:ext cx="897890" cy="4693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0555478" y="6325133"/>
            <a:ext cx="897890" cy="4693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28933" y="6325132"/>
            <a:ext cx="561467" cy="469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4847" y="5351721"/>
            <a:ext cx="897928" cy="897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88280" y="5351721"/>
            <a:ext cx="897928" cy="8979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28933" y="5351678"/>
            <a:ext cx="561467" cy="8980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61657" y="4981426"/>
            <a:ext cx="3818291" cy="18537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283687"/>
            <a:ext cx="4639342" cy="55108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4847" y="0"/>
            <a:ext cx="7375553" cy="385437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55478" y="0"/>
            <a:ext cx="897890" cy="4090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965869" y="3479476"/>
            <a:ext cx="6660260" cy="955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775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Фонд развития промышленности Республики Карелия</a:t>
            </a:r>
            <a:endParaRPr sz="3100" dirty="0">
              <a:solidFill>
                <a:srgbClr val="000000"/>
              </a:solidFill>
              <a:latin typeface="JRDNBJ+BrutalType-Bold"/>
              <a:cs typeface="JRDNBJ+BrutalType-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65869" y="4434481"/>
            <a:ext cx="6444539" cy="282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285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NLKRTI+BrutalType"/>
                <a:cs typeface="NLKRTI+BrutalType"/>
              </a:rPr>
              <a:t>Возможности финансирования и </a:t>
            </a:r>
            <a:r>
              <a:rPr lang="ru-RU" sz="1900" dirty="0">
                <a:solidFill>
                  <a:srgbClr val="000000"/>
                </a:solidFill>
                <a:latin typeface="NLKRTI+BrutalType"/>
                <a:cs typeface="NLKRTI+BrutalType"/>
              </a:rPr>
              <a:t>поддержки</a:t>
            </a:r>
            <a:r>
              <a:rPr sz="1900" dirty="0">
                <a:solidFill>
                  <a:srgbClr val="000000"/>
                </a:solidFill>
                <a:latin typeface="NLKRTI+BrutalType"/>
                <a:cs typeface="NLKRTI+BrutalType"/>
              </a:rPr>
              <a:t> </a:t>
            </a:r>
            <a:r>
              <a:rPr lang="ru-RU" sz="1900" dirty="0">
                <a:solidFill>
                  <a:srgbClr val="000000"/>
                </a:solidFill>
                <a:latin typeface="NLKRTI+BrutalType"/>
                <a:cs typeface="NLKRTI+BrutalType"/>
              </a:rPr>
              <a:t>проектов</a:t>
            </a:r>
            <a:endParaRPr sz="1900" dirty="0">
              <a:solidFill>
                <a:srgbClr val="000000"/>
              </a:solidFill>
              <a:latin typeface="NLKRTI+BrutalType"/>
              <a:cs typeface="NLKRTI+BrutalType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7A07333-0C8B-424E-B9F4-2B29689AE7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584" y="84882"/>
            <a:ext cx="3672408" cy="1235820"/>
          </a:xfrm>
          <a:prstGeom prst="rect">
            <a:avLst/>
          </a:prstGeom>
        </p:spPr>
      </p:pic>
      <p:sp>
        <p:nvSpPr>
          <p:cNvPr id="11" name="object 30">
            <a:extLst>
              <a:ext uri="{FF2B5EF4-FFF2-40B4-BE49-F238E27FC236}">
                <a16:creationId xmlns:a16="http://schemas.microsoft.com/office/drawing/2014/main" id="{91714CFB-0207-527A-D89C-25C2D2310BB6}"/>
              </a:ext>
            </a:extLst>
          </p:cNvPr>
          <p:cNvSpPr txBox="1"/>
          <p:nvPr/>
        </p:nvSpPr>
        <p:spPr>
          <a:xfrm>
            <a:off x="5688281" y="4815248"/>
            <a:ext cx="5765088" cy="271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285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NLKRTI+BrutalType"/>
                <a:cs typeface="NLKRTI+BrutalType"/>
              </a:rPr>
              <a:t>Кузнецов Алексей Петрович, заместитель директора</a:t>
            </a:r>
            <a:endParaRPr sz="1600" dirty="0">
              <a:solidFill>
                <a:srgbClr val="000000"/>
              </a:solidFill>
              <a:latin typeface="NLKRTI+BrutalType"/>
              <a:cs typeface="NLKRTI+BrutalTyp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746808" y="2801261"/>
            <a:ext cx="10213187" cy="387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46808" y="1448436"/>
            <a:ext cx="10213187" cy="387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7847" y="1101970"/>
            <a:ext cx="660704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7825" y="272587"/>
            <a:ext cx="9800844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Целевое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назначение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займа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по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программе</a:t>
            </a:r>
          </a:p>
          <a:p>
            <a:pPr marL="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  <a:r>
              <a:rPr lang="ru-RU"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Проекты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лесной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промышленности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0327" y="1536463"/>
            <a:ext cx="6354050" cy="241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1. Разработка нового продукта/технологии, включая: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(≤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10%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от</a:t>
            </a:r>
            <a:r>
              <a:rPr sz="1300" spc="-72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суммы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займа)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40327" y="1942889"/>
            <a:ext cx="4225912" cy="204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Опытно-конструкторские и опытно-технологические работы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40327" y="2184151"/>
            <a:ext cx="6819442" cy="446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Технические, производственно-технологические</a:t>
            </a:r>
            <a:r>
              <a:rPr sz="1100" spc="-3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тестирования и испытания</a:t>
            </a:r>
          </a:p>
          <a:p>
            <a:pPr marL="0" marR="0">
              <a:lnSpc>
                <a:spcPts val="1313"/>
              </a:lnSpc>
              <a:spcBef>
                <a:spcPts val="58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Приобретение расходных материалов для мероприятий по разработке нового</a:t>
            </a:r>
            <a:r>
              <a:rPr sz="1100" spc="-62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продукта/технологии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40327" y="2882663"/>
            <a:ext cx="3265690" cy="241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2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Инжиниринг</a:t>
            </a:r>
            <a:r>
              <a:rPr sz="1300" spc="-39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(≤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10%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от</a:t>
            </a:r>
            <a:r>
              <a:rPr sz="1300" spc="-72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суммы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займа)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0327" y="3289470"/>
            <a:ext cx="5348922" cy="24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3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Приобретение в собственность промышленного оборудования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"/>
          <p:cNvSpPr/>
          <p:nvPr/>
        </p:nvSpPr>
        <p:spPr>
          <a:xfrm>
            <a:off x="5763996" y="1144962"/>
            <a:ext cx="5389999" cy="436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789427" y="3379374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4001" y="3379374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89427" y="5030573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64001" y="5030573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23222" y="4246874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23222" y="2736069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4005" y="4825188"/>
            <a:ext cx="1551990" cy="5400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3997" y="3577046"/>
            <a:ext cx="3089999" cy="5400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1855" y="1003521"/>
            <a:ext cx="660704" cy="1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1855" y="108720"/>
            <a:ext cx="10655921" cy="809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Программа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  <a:r>
              <a:rPr lang="ru-RU"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Приобретение промышленной </a:t>
            </a:r>
          </a:p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техники и  оборудования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72207" y="1417489"/>
            <a:ext cx="2238044" cy="2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Область</a:t>
            </a:r>
            <a:r>
              <a:rPr sz="1600" spc="-25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6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применения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957999" y="1237277"/>
            <a:ext cx="1623770" cy="2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6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Условия</a:t>
            </a:r>
            <a:r>
              <a:rPr sz="16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займа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3361" y="1892030"/>
            <a:ext cx="372013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25" marR="46990">
              <a:lnSpc>
                <a:spcPct val="100000"/>
              </a:lnSpc>
            </a:pP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Программа</a:t>
            </a:r>
            <a:r>
              <a:rPr lang="ru-RU" sz="1400" spc="-8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направлена</a:t>
            </a:r>
            <a:r>
              <a:rPr lang="ru-RU" sz="1400" spc="-12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1400" spc="-2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на</a:t>
            </a:r>
            <a:r>
              <a:rPr lang="ru-RU" sz="1400" spc="-11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поддержку</a:t>
            </a:r>
            <a:r>
              <a:rPr lang="ru-RU" sz="1400" spc="-10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технологического </a:t>
            </a:r>
            <a:r>
              <a:rPr lang="ru-RU" sz="1400" spc="-48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пе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р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ев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оор</a:t>
            </a:r>
            <a:r>
              <a:rPr lang="ru-RU" sz="1400" spc="-5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уж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ен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и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я</a:t>
            </a:r>
            <a:r>
              <a:rPr lang="ru-RU" sz="1400" spc="-11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и</a:t>
            </a:r>
            <a:r>
              <a:rPr lang="ru-RU" sz="1400" spc="-9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1400" spc="-5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м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о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де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р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н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и</a:t>
            </a:r>
            <a:r>
              <a:rPr lang="ru-RU" sz="1400" spc="-5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зац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и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ю</a:t>
            </a:r>
            <a:r>
              <a:rPr lang="ru-RU" sz="1400" spc="-7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п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рои</a:t>
            </a:r>
            <a:r>
              <a:rPr lang="ru-RU" sz="1400" spc="-5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з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в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о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дс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т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в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а  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п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ро</a:t>
            </a:r>
            <a:r>
              <a:rPr lang="ru-RU" sz="1400" spc="-5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м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ы</a:t>
            </a:r>
            <a:r>
              <a:rPr lang="ru-RU" sz="1400" spc="-5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ш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ленн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ы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х</a:t>
            </a:r>
            <a:r>
              <a:rPr lang="ru-RU" sz="1400" spc="-11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п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р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едп</a:t>
            </a:r>
            <a:r>
              <a:rPr lang="ru-RU" sz="1400" spc="-5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рияти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й 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763996" y="1642356"/>
            <a:ext cx="1754695" cy="239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Процентная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ставка: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770717" y="1598729"/>
            <a:ext cx="2380704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3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% </a:t>
            </a:r>
            <a:r>
              <a:rPr lang="ru-RU" sz="1200" dirty="0">
                <a:solidFill>
                  <a:srgbClr val="000000"/>
                </a:solidFill>
                <a:latin typeface="AEPPRK+BrutalType-Light"/>
                <a:cs typeface="JRDNBJ+BrutalType-Bold"/>
              </a:rPr>
              <a:t>при банковской гарантии</a:t>
            </a:r>
            <a:endParaRPr sz="1200" dirty="0">
              <a:solidFill>
                <a:srgbClr val="000000"/>
              </a:solidFill>
              <a:latin typeface="AEPPRK+BrutalType-Light"/>
              <a:cs typeface="AEPPRK+BrutalType-Light"/>
            </a:endParaRP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5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%</a:t>
            </a:r>
            <a:r>
              <a:rPr lang="ru-RU"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EPPRK+BrutalType-Light"/>
                <a:cs typeface="JRDNBJ+BrutalType-Bold"/>
              </a:rPr>
              <a:t>в остальных случаях</a:t>
            </a:r>
            <a:endParaRPr sz="1200" dirty="0">
              <a:solidFill>
                <a:srgbClr val="000000"/>
              </a:solidFill>
              <a:latin typeface="AEPPRK+BrutalType-Light"/>
              <a:cs typeface="AEPPRK+BrutalType-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71238" y="2819276"/>
            <a:ext cx="1797291" cy="1313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Софинансирование:</a:t>
            </a:r>
          </a:p>
          <a:p>
            <a:pPr marL="8" marR="0">
              <a:lnSpc>
                <a:spcPts val="1583"/>
              </a:lnSpc>
              <a:spcBef>
                <a:spcPts val="6823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Льготный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период: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277448" y="2838044"/>
            <a:ext cx="2512009" cy="183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не требуется</a:t>
            </a:r>
            <a:endParaRPr sz="1200" dirty="0">
              <a:solidFill>
                <a:srgbClr val="000000"/>
              </a:solidFill>
              <a:latin typeface="AEPPRK+BrutalType-Light"/>
              <a:cs typeface="AEPPRK+BrutalType-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3751" y="3206998"/>
            <a:ext cx="1568511" cy="29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650" spc="16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Сумма</a:t>
            </a:r>
            <a:r>
              <a:rPr sz="1650" spc="-22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057033" y="3700453"/>
            <a:ext cx="192798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до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lang="ru-RU"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2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лет</a:t>
            </a:r>
            <a:r>
              <a:rPr sz="1100" spc="-1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освобождение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 уплаты основного долга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73224" y="3584165"/>
            <a:ext cx="3002754" cy="490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69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000000"/>
                </a:solidFill>
                <a:latin typeface="NLKRTI+BrutalType"/>
                <a:cs typeface="NLKRTI+BrutalType"/>
              </a:rPr>
              <a:t>5–</a:t>
            </a:r>
            <a:r>
              <a:rPr lang="ru-RU" sz="3300" dirty="0">
                <a:solidFill>
                  <a:srgbClr val="000000"/>
                </a:solidFill>
                <a:latin typeface="NLKRTI+BrutalType"/>
                <a:cs typeface="NLKRTI+BrutalType"/>
              </a:rPr>
              <a:t>2</a:t>
            </a:r>
            <a:r>
              <a:rPr sz="3300" dirty="0">
                <a:solidFill>
                  <a:srgbClr val="000000"/>
                </a:solidFill>
                <a:latin typeface="NLKRTI+BrutalType"/>
                <a:cs typeface="NLKRTI+BrutalType"/>
              </a:rPr>
              <a:t>0</a:t>
            </a:r>
            <a:r>
              <a:rPr sz="3300" spc="-77" dirty="0">
                <a:solidFill>
                  <a:srgbClr val="000000"/>
                </a:solidFill>
                <a:latin typeface="NLKRTI+BrutalType"/>
                <a:cs typeface="NLKRTI+BrutalType"/>
              </a:rPr>
              <a:t> </a:t>
            </a: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млн руб.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53764" y="4460255"/>
            <a:ext cx="1406439" cy="29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Срок</a:t>
            </a:r>
            <a:r>
              <a:rPr sz="1650" spc="-21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72207" y="4813296"/>
            <a:ext cx="1446834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1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00" spc="188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до</a:t>
            </a:r>
            <a:r>
              <a:rPr sz="2500" spc="188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lang="ru-RU" sz="3350" spc="188" dirty="0">
                <a:solidFill>
                  <a:srgbClr val="000000"/>
                </a:solidFill>
                <a:latin typeface="NLKRTI+BrutalType"/>
                <a:cs typeface="AEPPRK+BrutalType-Light"/>
              </a:rPr>
              <a:t>5</a:t>
            </a:r>
            <a:r>
              <a:rPr lang="ru-RU" sz="2500" spc="188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лет</a:t>
            </a:r>
            <a:endParaRPr sz="2500" dirty="0">
              <a:solidFill>
                <a:srgbClr val="000000"/>
              </a:solidFill>
              <a:latin typeface="AEPPRK+BrutalType-Light"/>
              <a:cs typeface="AEPPRK+BrutalType-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57993" y="4453491"/>
            <a:ext cx="1380248" cy="429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Общий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бюджет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проекта: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056984" y="4533692"/>
            <a:ext cx="1303019" cy="183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5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млн руб.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C69E8E8-E1D3-4D2D-AC7D-E16CFE59D7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8493" y="115424"/>
            <a:ext cx="3333741" cy="112185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6FFA881-F775-4760-8EE2-66067D8B90AC}"/>
              </a:ext>
            </a:extLst>
          </p:cNvPr>
          <p:cNvSpPr txBox="1"/>
          <p:nvPr/>
        </p:nvSpPr>
        <p:spPr>
          <a:xfrm>
            <a:off x="6526807" y="1948930"/>
            <a:ext cx="43633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i="1" dirty="0">
                <a:solidFill>
                  <a:srgbClr val="000000"/>
                </a:solidFill>
                <a:latin typeface="AEPPRK+BrutalType-Light"/>
              </a:rPr>
              <a:t>Для заемщиков, имеющих статус резидентов Арктической зоны Российской Федерации: </a:t>
            </a:r>
            <a:endParaRPr lang="ru-RU" sz="1200" b="1" i="1" dirty="0">
              <a:solidFill>
                <a:srgbClr val="000000"/>
              </a:solidFill>
              <a:latin typeface="AEPPRK+BrutalType-Light"/>
            </a:endParaRPr>
          </a:p>
        </p:txBody>
      </p:sp>
      <p:sp>
        <p:nvSpPr>
          <p:cNvPr id="35" name="object 23">
            <a:extLst>
              <a:ext uri="{FF2B5EF4-FFF2-40B4-BE49-F238E27FC236}">
                <a16:creationId xmlns:a16="http://schemas.microsoft.com/office/drawing/2014/main" id="{60D7ED1A-E7BC-4FA4-96F3-D3ED8AD7D1DA}"/>
              </a:ext>
            </a:extLst>
          </p:cNvPr>
          <p:cNvSpPr txBox="1"/>
          <p:nvPr/>
        </p:nvSpPr>
        <p:spPr>
          <a:xfrm>
            <a:off x="7770717" y="2329751"/>
            <a:ext cx="2380704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2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% </a:t>
            </a:r>
            <a:r>
              <a:rPr lang="ru-RU" sz="1200" dirty="0">
                <a:solidFill>
                  <a:srgbClr val="000000"/>
                </a:solidFill>
                <a:latin typeface="AEPPRK+BrutalType-Light"/>
                <a:cs typeface="JRDNBJ+BrutalType-Bold"/>
              </a:rPr>
              <a:t>при банковской гарантии</a:t>
            </a:r>
            <a:endParaRPr sz="1200" dirty="0">
              <a:solidFill>
                <a:srgbClr val="000000"/>
              </a:solidFill>
              <a:latin typeface="AEPPRK+BrutalType-Light"/>
              <a:cs typeface="AEPPRK+BrutalType-Light"/>
            </a:endParaRP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3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%</a:t>
            </a:r>
            <a:r>
              <a:rPr lang="ru-RU"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EPPRK+BrutalType-Light"/>
                <a:cs typeface="JRDNBJ+BrutalType-Bold"/>
              </a:rPr>
              <a:t>в остальных случаях</a:t>
            </a:r>
            <a:endParaRPr sz="1200" dirty="0">
              <a:solidFill>
                <a:srgbClr val="000000"/>
              </a:solidFill>
              <a:latin typeface="AEPPRK+BrutalType-Light"/>
              <a:cs typeface="AEPPRK+BrutalType-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44600" y="1448437"/>
            <a:ext cx="10315395" cy="110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r>
              <a:rPr lang="ru-RU" dirty="0"/>
              <a:t>приобретения промышленными предприятиями техники и (или) оборудования:</a:t>
            </a:r>
          </a:p>
          <a:p>
            <a:r>
              <a:rPr lang="ru-RU" b="1" dirty="0"/>
              <a:t> - общего назначения </a:t>
            </a:r>
            <a:r>
              <a:rPr lang="ru-RU" dirty="0"/>
              <a:t>(т. е. не связанных с каким-либо отдельным проектом по выпуску определенной продукции, но необходимых для промышленного производства в целом (универсальные станки, энергетическое оборудование и т. п.))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33233" y="942301"/>
            <a:ext cx="660704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8906" y="132656"/>
            <a:ext cx="9952736" cy="809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Целевое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назначение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займа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по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  <a:r>
              <a:rPr lang="ru-RU"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Приобретение промышленной техники и оборудования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</a:p>
        </p:txBody>
      </p:sp>
      <p:sp>
        <p:nvSpPr>
          <p:cNvPr id="14" name="object 1">
            <a:extLst>
              <a:ext uri="{FF2B5EF4-FFF2-40B4-BE49-F238E27FC236}">
                <a16:creationId xmlns:a16="http://schemas.microsoft.com/office/drawing/2014/main" id="{E0513C75-3ED8-49A4-870D-970E6F71883B}"/>
              </a:ext>
            </a:extLst>
          </p:cNvPr>
          <p:cNvSpPr/>
          <p:nvPr/>
        </p:nvSpPr>
        <p:spPr>
          <a:xfrm>
            <a:off x="663585" y="3062569"/>
            <a:ext cx="10307762" cy="276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r>
              <a:rPr lang="ru-RU" b="1" dirty="0"/>
              <a:t>- специализированного </a:t>
            </a:r>
            <a:r>
              <a:rPr lang="ru-RU" dirty="0"/>
              <a:t>т. е. ориентированного на производство конкретного продукта</a:t>
            </a:r>
            <a:endParaRPr dirty="0"/>
          </a:p>
        </p:txBody>
      </p:sp>
      <p:sp>
        <p:nvSpPr>
          <p:cNvPr id="15" name="object 1">
            <a:extLst>
              <a:ext uri="{FF2B5EF4-FFF2-40B4-BE49-F238E27FC236}">
                <a16:creationId xmlns:a16="http://schemas.microsoft.com/office/drawing/2014/main" id="{F2F584CC-09CA-41A8-8E5E-34605F288CD0}"/>
              </a:ext>
            </a:extLst>
          </p:cNvPr>
          <p:cNvSpPr/>
          <p:nvPr/>
        </p:nvSpPr>
        <p:spPr>
          <a:xfrm>
            <a:off x="623770" y="3757290"/>
            <a:ext cx="10213187" cy="1107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r>
              <a:rPr lang="ru-RU" b="1" dirty="0"/>
              <a:t>- оплата сопутствующих работ, услуг, имущественных прав </a:t>
            </a:r>
            <a:r>
              <a:rPr lang="ru-RU" dirty="0"/>
              <a:t>(доставка приобретаемой техники и (или) оборудования, монтаж, пуско-наладочные работы, приобретение управляющего программного обеспечения и т. д.), если они предусмотрены договором о приобретении соответствующей техники и (или) оборудования и необходимы для их эксплуатации. 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"/>
          <p:cNvSpPr/>
          <p:nvPr/>
        </p:nvSpPr>
        <p:spPr>
          <a:xfrm>
            <a:off x="5763996" y="1144962"/>
            <a:ext cx="5389999" cy="436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789427" y="3363504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4001" y="3363504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5732" y="5365726"/>
            <a:ext cx="353695" cy="3536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06445" y="6288130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00084" y="6293018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89427" y="4998828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64001" y="4998828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89427" y="4037534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64001" y="4037534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89427" y="2297324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64001" y="2297324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4005" y="4297158"/>
            <a:ext cx="1551990" cy="5400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3997" y="3223782"/>
            <a:ext cx="3089999" cy="5400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7847" y="730103"/>
            <a:ext cx="660704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57855" y="254966"/>
            <a:ext cx="7847585" cy="395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Программа 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  <a:r>
              <a:rPr lang="ru-RU"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Промышленные об</a:t>
            </a:r>
            <a:r>
              <a:rPr lang="ru-RU" sz="2600" b="1" dirty="0">
                <a:solidFill>
                  <a:srgbClr val="000000"/>
                </a:solidFill>
                <a:latin typeface="ISOCPE+BrutalType-ExtraBold"/>
              </a:rPr>
              <a:t>ъ</a:t>
            </a:r>
            <a:r>
              <a:rPr lang="ru-RU"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екты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53764" y="1224055"/>
            <a:ext cx="2238044" cy="2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Область</a:t>
            </a:r>
            <a:r>
              <a:rPr sz="1600" spc="-25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6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применения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957999" y="1237264"/>
            <a:ext cx="1623770" cy="2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6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Условия</a:t>
            </a:r>
            <a:r>
              <a:rPr sz="16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займа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958023" y="1741778"/>
            <a:ext cx="1754696" cy="239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Процентная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ставка: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816924" y="1654089"/>
            <a:ext cx="2308941" cy="183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5% годовых </a:t>
            </a:r>
            <a:r>
              <a:rPr lang="ru-RU" sz="1050" dirty="0">
                <a:solidFill>
                  <a:srgbClr val="000000"/>
                </a:solidFill>
                <a:latin typeface="AEPPRK+BrutalType-Light"/>
              </a:rPr>
              <a:t>базовая</a:t>
            </a:r>
            <a:r>
              <a:rPr lang="ru-RU" sz="1200" b="1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lang="ru-RU" sz="1050" dirty="0">
                <a:solidFill>
                  <a:srgbClr val="000000"/>
                </a:solidFill>
                <a:latin typeface="AEPPRK+BrutalType-Light"/>
              </a:rPr>
              <a:t>ставка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29700" y="1536270"/>
            <a:ext cx="4363372" cy="854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1"/>
              </a:lnSpc>
            </a:pP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Программа</a:t>
            </a:r>
            <a:r>
              <a:rPr lang="ru-RU" sz="1400" spc="-8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направленна</a:t>
            </a:r>
            <a:r>
              <a:rPr lang="ru-RU" sz="1400" spc="-12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ru-RU" sz="1400" spc="-45" dirty="0">
                <a:solidFill>
                  <a:schemeClr val="bg1">
                    <a:lumMod val="50000"/>
                  </a:schemeClr>
                </a:solidFill>
                <a:latin typeface="Verdana"/>
              </a:rPr>
              <a:t>на финансирование проектов связанных со строительством и (или) реконструкцией объектов недвижимого имущества производственного назначения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957995" y="2470632"/>
            <a:ext cx="1797307" cy="1305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Софинансирование:</a:t>
            </a:r>
          </a:p>
          <a:p>
            <a:pPr marL="0" marR="0">
              <a:lnSpc>
                <a:spcPts val="1583"/>
              </a:lnSpc>
              <a:spcBef>
                <a:spcPts val="681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Льготный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период: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057083" y="2471872"/>
            <a:ext cx="2512009" cy="754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≥</a:t>
            </a:r>
            <a:r>
              <a:rPr sz="1200" spc="-19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20%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бюджета проекта,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 том числе за счет собственных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средств, средств частных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инвесторов или банков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53777" y="2853754"/>
            <a:ext cx="1568511" cy="29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650" spc="16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Сумма</a:t>
            </a:r>
            <a:r>
              <a:rPr sz="1650" spc="-22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73211" y="3230934"/>
            <a:ext cx="3004006" cy="490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6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300" dirty="0">
                <a:solidFill>
                  <a:srgbClr val="000000"/>
                </a:solidFill>
                <a:latin typeface="NLKRTI+BrutalType"/>
                <a:cs typeface="NLKRTI+BrutalType"/>
              </a:rPr>
              <a:t>5</a:t>
            </a:r>
            <a:r>
              <a:rPr sz="3300" dirty="0">
                <a:solidFill>
                  <a:srgbClr val="000000"/>
                </a:solidFill>
                <a:latin typeface="NLKRTI+BrutalType"/>
                <a:cs typeface="NLKRTI+BrutalType"/>
              </a:rPr>
              <a:t>–</a:t>
            </a:r>
            <a:r>
              <a:rPr lang="ru-RU" sz="3300" dirty="0">
                <a:solidFill>
                  <a:srgbClr val="000000"/>
                </a:solidFill>
                <a:latin typeface="NLKRTI+BrutalType"/>
                <a:cs typeface="NLKRTI+BrutalType"/>
              </a:rPr>
              <a:t>40</a:t>
            </a:r>
            <a:r>
              <a:rPr sz="3300" spc="-77" dirty="0">
                <a:solidFill>
                  <a:srgbClr val="000000"/>
                </a:solidFill>
                <a:latin typeface="NLKRTI+BrutalType"/>
                <a:cs typeface="NLKRTI+BrutalType"/>
              </a:rPr>
              <a:t> </a:t>
            </a: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млн руб.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057034" y="3539386"/>
            <a:ext cx="192798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 err="1">
                <a:solidFill>
                  <a:srgbClr val="000000"/>
                </a:solidFill>
                <a:latin typeface="JRDNBJ+BrutalType-Bold"/>
                <a:cs typeface="JRDNBJ+BrutalType-Bold"/>
              </a:rPr>
              <a:t>до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lang="ru-RU"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2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лет</a:t>
            </a:r>
            <a:r>
              <a:rPr sz="1100" spc="-1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освобождение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 уплаты основного долга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53777" y="3932250"/>
            <a:ext cx="1406439" cy="29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Срок</a:t>
            </a:r>
            <a:r>
              <a:rPr sz="1650" spc="-21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72207" y="4285267"/>
            <a:ext cx="1468005" cy="54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11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до</a:t>
            </a:r>
            <a:r>
              <a:rPr sz="2500" spc="188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3350" dirty="0">
                <a:solidFill>
                  <a:srgbClr val="000000"/>
                </a:solidFill>
                <a:latin typeface="BRTROV+BrutalType"/>
                <a:cs typeface="BRTROV+BrutalType"/>
              </a:rPr>
              <a:t>5</a:t>
            </a:r>
            <a:r>
              <a:rPr sz="3350" spc="-1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лет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7768707" y="5187132"/>
            <a:ext cx="3777007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lang="ru-RU" sz="1400" dirty="0"/>
              <a:t>Наличие проектно-сметной документации, которая прошла государственную или частную экспертизу в соответствии с законодательством Российской Федерации</a:t>
            </a:r>
            <a:endParaRPr lang="ru-RU" sz="14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45200" y="4327089"/>
            <a:ext cx="1380248" cy="429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Общий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бюджет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проекта: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057027" y="4421378"/>
            <a:ext cx="1395526" cy="183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6,25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млн руб.</a:t>
            </a:r>
          </a:p>
        </p:txBody>
      </p:sp>
      <p:sp>
        <p:nvSpPr>
          <p:cNvPr id="42" name="object 39">
            <a:extLst>
              <a:ext uri="{FF2B5EF4-FFF2-40B4-BE49-F238E27FC236}">
                <a16:creationId xmlns:a16="http://schemas.microsoft.com/office/drawing/2014/main" id="{1035470E-6226-4AB7-B912-1FE47EEF4534}"/>
              </a:ext>
            </a:extLst>
          </p:cNvPr>
          <p:cNvSpPr txBox="1"/>
          <p:nvPr/>
        </p:nvSpPr>
        <p:spPr>
          <a:xfrm>
            <a:off x="6045200" y="5365726"/>
            <a:ext cx="1380248" cy="401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Обязательное условие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: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4A058FC-C22B-48F5-AFD2-20831E0C93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8995" y="72166"/>
            <a:ext cx="3333741" cy="11218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0A3B03-CE3B-4629-99B3-DFB82EE85023}"/>
              </a:ext>
            </a:extLst>
          </p:cNvPr>
          <p:cNvSpPr txBox="1"/>
          <p:nvPr/>
        </p:nvSpPr>
        <p:spPr>
          <a:xfrm>
            <a:off x="7716072" y="1817816"/>
            <a:ext cx="436337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JRDNBJ+BrutalType-Bold"/>
              </a:rPr>
              <a:t>3 % годовых - </a:t>
            </a:r>
            <a:r>
              <a:rPr lang="ru-RU" sz="1050" dirty="0">
                <a:solidFill>
                  <a:srgbClr val="000000"/>
                </a:solidFill>
                <a:latin typeface="AEPPRK+BrutalType-Light"/>
              </a:rPr>
              <a:t>Для заемщиков, имеющих статус резидентов Арктической зоны Российской Федерации</a:t>
            </a:r>
            <a:endParaRPr lang="ru-RU" sz="1200" dirty="0">
              <a:solidFill>
                <a:srgbClr val="000000"/>
              </a:solidFill>
              <a:latin typeface="AEPPRK+BrutalType-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46808" y="1448437"/>
            <a:ext cx="10213187" cy="23562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строительства и (или) реконструкции объектов недвижимого имущества производственного назначения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т.ч. объектов транспортной, энергетической, коммунальной, социальной, цифровой инфраструктур, необходимых для реализации проекта, проектная документация которых прошла государственную или частную экспертизу в соответствии с законодательством Российской Федерации: услуги по строительству и (или) реконструкции, приобретение расходных материалов и оборудования, необходимых для строительства и (или) реконструкции, а также ввода в эксплуатацию объекта недвижимого имущества, доставка указанных выше материалов и оборудования и т. д.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7847" y="730103"/>
            <a:ext cx="660704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7798" y="272618"/>
            <a:ext cx="11088001" cy="395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Целевое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назначение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займа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по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  <a:r>
              <a:rPr lang="ru-RU"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Промышленные об</a:t>
            </a:r>
            <a:r>
              <a:rPr lang="ru-RU" sz="2600" b="1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ъ</a:t>
            </a:r>
            <a:r>
              <a:rPr lang="ru-RU"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екты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399595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360033" y="0"/>
            <a:ext cx="365078" cy="360641"/>
          </a:xfrm>
          <a:custGeom>
            <a:avLst/>
            <a:gdLst/>
            <a:ahLst/>
            <a:cxnLst/>
            <a:rect l="l" t="t" r="r" b="b"/>
            <a:pathLst>
              <a:path w="365759" h="361315">
                <a:moveTo>
                  <a:pt x="365569" y="0"/>
                </a:moveTo>
                <a:lnTo>
                  <a:pt x="0" y="0"/>
                </a:lnTo>
                <a:lnTo>
                  <a:pt x="0" y="360819"/>
                </a:lnTo>
                <a:lnTo>
                  <a:pt x="365569" y="360819"/>
                </a:lnTo>
                <a:lnTo>
                  <a:pt x="36556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4" name="object 4"/>
          <p:cNvSpPr/>
          <p:nvPr/>
        </p:nvSpPr>
        <p:spPr>
          <a:xfrm>
            <a:off x="458789" y="1251279"/>
            <a:ext cx="659802" cy="184086"/>
          </a:xfrm>
          <a:custGeom>
            <a:avLst/>
            <a:gdLst/>
            <a:ahLst/>
            <a:cxnLst/>
            <a:rect l="l" t="t" r="r" b="b"/>
            <a:pathLst>
              <a:path w="661035">
                <a:moveTo>
                  <a:pt x="0" y="0"/>
                </a:moveTo>
                <a:lnTo>
                  <a:pt x="660704" y="0"/>
                </a:lnTo>
              </a:path>
            </a:pathLst>
          </a:custGeom>
          <a:ln w="3810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789" y="255049"/>
            <a:ext cx="10079846" cy="811526"/>
          </a:xfrm>
          <a:prstGeom prst="rect">
            <a:avLst/>
          </a:prstGeom>
        </p:spPr>
        <p:txBody>
          <a:bodyPr vert="horz" wrap="square" lIns="0" tIns="12676" rIns="0" bIns="0" rtlCol="0">
            <a:spAutoFit/>
          </a:bodyPr>
          <a:lstStyle/>
          <a:p>
            <a:pPr marL="12676">
              <a:spcBef>
                <a:spcPts val="100"/>
              </a:spcBef>
            </a:pPr>
            <a:r>
              <a:rPr lang="ru-RU" sz="2595" spc="-95" dirty="0"/>
              <a:t>Региональная программа</a:t>
            </a:r>
            <a:br>
              <a:rPr lang="ru-RU" sz="2595" spc="-95" dirty="0"/>
            </a:br>
            <a:r>
              <a:rPr lang="ru-RU" sz="2595" spc="-95" dirty="0"/>
              <a:t>«Повышение производительности труда»: </a:t>
            </a:r>
            <a:endParaRPr sz="2595" dirty="0"/>
          </a:p>
        </p:txBody>
      </p:sp>
      <p:sp>
        <p:nvSpPr>
          <p:cNvPr id="39" name="object 10">
            <a:extLst>
              <a:ext uri="{FF2B5EF4-FFF2-40B4-BE49-F238E27FC236}">
                <a16:creationId xmlns:a16="http://schemas.microsoft.com/office/drawing/2014/main" id="{B126D3F2-C5B4-4464-AABE-7E528220C113}"/>
              </a:ext>
            </a:extLst>
          </p:cNvPr>
          <p:cNvSpPr txBox="1"/>
          <p:nvPr/>
        </p:nvSpPr>
        <p:spPr>
          <a:xfrm>
            <a:off x="788691" y="3367165"/>
            <a:ext cx="5180452" cy="711686"/>
          </a:xfrm>
          <a:prstGeom prst="rect">
            <a:avLst/>
          </a:prstGeom>
        </p:spPr>
        <p:txBody>
          <a:bodyPr vert="horz" wrap="square" lIns="0" tIns="12676" rIns="0" bIns="0" rtlCol="0">
            <a:spAutoFit/>
          </a:bodyPr>
          <a:lstStyle/>
          <a:p>
            <a:pPr algn="just">
              <a:tabLst>
                <a:tab pos="190138" algn="l"/>
              </a:tabLst>
            </a:pPr>
            <a:r>
              <a:rPr lang="ru-RU" sz="1597" b="1" dirty="0">
                <a:latin typeface="Verdana"/>
                <a:cs typeface="Verdana"/>
              </a:rPr>
              <a:t>      </a:t>
            </a:r>
          </a:p>
          <a:p>
            <a:pPr algn="just">
              <a:tabLst>
                <a:tab pos="190138" algn="l"/>
              </a:tabLst>
            </a:pPr>
            <a:endParaRPr sz="1597" dirty="0">
              <a:latin typeface="Verdana"/>
              <a:cs typeface="Verdana"/>
            </a:endParaRPr>
          </a:p>
          <a:p>
            <a:pPr marL="285207" indent="-285207">
              <a:buFont typeface="Wingdings" panose="05000000000000000000" pitchFamily="2" charset="2"/>
              <a:buChar char="§"/>
            </a:pPr>
            <a:endParaRPr lang="ru-RU" sz="1347" dirty="0">
              <a:latin typeface="Verdana"/>
              <a:cs typeface="Verdana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1CCFC2-B502-41CB-8E26-271E270F4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663" y="72148"/>
            <a:ext cx="2560370" cy="1007210"/>
          </a:xfrm>
          <a:prstGeom prst="rect">
            <a:avLst/>
          </a:prstGeom>
        </p:spPr>
      </p:pic>
      <p:sp>
        <p:nvSpPr>
          <p:cNvPr id="10" name="object 1">
            <a:extLst>
              <a:ext uri="{FF2B5EF4-FFF2-40B4-BE49-F238E27FC236}">
                <a16:creationId xmlns:a16="http://schemas.microsoft.com/office/drawing/2014/main" id="{E4C4053A-DD0C-4C61-ACA9-301620E5EB50}"/>
              </a:ext>
            </a:extLst>
          </p:cNvPr>
          <p:cNvSpPr/>
          <p:nvPr/>
        </p:nvSpPr>
        <p:spPr>
          <a:xfrm>
            <a:off x="5347230" y="1070849"/>
            <a:ext cx="5662775" cy="276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797"/>
          </a:p>
        </p:txBody>
      </p:sp>
      <p:sp>
        <p:nvSpPr>
          <p:cNvPr id="11" name="object 20">
            <a:extLst>
              <a:ext uri="{FF2B5EF4-FFF2-40B4-BE49-F238E27FC236}">
                <a16:creationId xmlns:a16="http://schemas.microsoft.com/office/drawing/2014/main" id="{20FDACAC-39FC-4196-9521-A5BCFF78B80D}"/>
              </a:ext>
            </a:extLst>
          </p:cNvPr>
          <p:cNvSpPr txBox="1"/>
          <p:nvPr/>
        </p:nvSpPr>
        <p:spPr>
          <a:xfrm>
            <a:off x="5665094" y="1154386"/>
            <a:ext cx="1620741" cy="243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44"/>
              </a:lnSpc>
            </a:pPr>
            <a:r>
              <a:rPr sz="1597" b="1" dirty="0">
                <a:solidFill>
                  <a:srgbClr val="000000"/>
                </a:solidFill>
                <a:latin typeface="JRDNBJ+BrutalType-Bold"/>
              </a:rPr>
              <a:t>Условия </a:t>
            </a:r>
            <a:r>
              <a:rPr sz="1597" b="1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займа</a:t>
            </a: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E59F36BD-C372-4BEC-AAA5-D5CA84D755AC}"/>
              </a:ext>
            </a:extLst>
          </p:cNvPr>
          <p:cNvSpPr/>
          <p:nvPr/>
        </p:nvSpPr>
        <p:spPr>
          <a:xfrm>
            <a:off x="5857183" y="2504786"/>
            <a:ext cx="5502849" cy="45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797"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97136CEC-2864-4ACF-A1D3-8694E14C05C4}"/>
              </a:ext>
            </a:extLst>
          </p:cNvPr>
          <p:cNvSpPr/>
          <p:nvPr/>
        </p:nvSpPr>
        <p:spPr>
          <a:xfrm>
            <a:off x="5716784" y="3091322"/>
            <a:ext cx="5729016" cy="45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797"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551468C7-0CD2-4DBC-8E2B-99554180D87A}"/>
              </a:ext>
            </a:extLst>
          </p:cNvPr>
          <p:cNvSpPr/>
          <p:nvPr/>
        </p:nvSpPr>
        <p:spPr>
          <a:xfrm>
            <a:off x="5743149" y="3691739"/>
            <a:ext cx="5558559" cy="45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797"/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057F93FE-7380-43C8-8F02-CF9B722E773C}"/>
              </a:ext>
            </a:extLst>
          </p:cNvPr>
          <p:cNvSpPr/>
          <p:nvPr/>
        </p:nvSpPr>
        <p:spPr>
          <a:xfrm flipV="1">
            <a:off x="5743150" y="4527211"/>
            <a:ext cx="5558558" cy="45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797"/>
          </a:p>
        </p:txBody>
      </p:sp>
      <p:sp>
        <p:nvSpPr>
          <p:cNvPr id="16" name="object 22">
            <a:extLst>
              <a:ext uri="{FF2B5EF4-FFF2-40B4-BE49-F238E27FC236}">
                <a16:creationId xmlns:a16="http://schemas.microsoft.com/office/drawing/2014/main" id="{30536631-F528-43E8-B854-225C0B2975FD}"/>
              </a:ext>
            </a:extLst>
          </p:cNvPr>
          <p:cNvSpPr txBox="1"/>
          <p:nvPr/>
        </p:nvSpPr>
        <p:spPr>
          <a:xfrm>
            <a:off x="5414135" y="2125539"/>
            <a:ext cx="1988478" cy="412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80"/>
              </a:lnSpc>
            </a:pPr>
            <a:r>
              <a:rPr lang="ru-RU" sz="1647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Процентная</a:t>
            </a:r>
            <a:r>
              <a:rPr lang="ru-RU" sz="1647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lang="ru-RU" sz="1647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ставка:</a:t>
            </a:r>
            <a:endParaRPr sz="1647" dirty="0">
              <a:solidFill>
                <a:srgbClr val="ADADAD"/>
              </a:solidFill>
              <a:latin typeface="JRDNBJ+BrutalType-Bold"/>
              <a:cs typeface="JRDNBJ+BrutalType-Bold"/>
            </a:endParaRPr>
          </a:p>
        </p:txBody>
      </p:sp>
      <p:sp>
        <p:nvSpPr>
          <p:cNvPr id="18" name="object 24">
            <a:extLst>
              <a:ext uri="{FF2B5EF4-FFF2-40B4-BE49-F238E27FC236}">
                <a16:creationId xmlns:a16="http://schemas.microsoft.com/office/drawing/2014/main" id="{3E7ECB5E-53AF-4786-8BDD-6C7E1D1B4364}"/>
              </a:ext>
            </a:extLst>
          </p:cNvPr>
          <p:cNvSpPr txBox="1"/>
          <p:nvPr/>
        </p:nvSpPr>
        <p:spPr>
          <a:xfrm>
            <a:off x="5414135" y="2646629"/>
            <a:ext cx="1793938" cy="412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">
              <a:lnSpc>
                <a:spcPts val="1580"/>
              </a:lnSpc>
              <a:spcBef>
                <a:spcPts val="6810"/>
              </a:spcBef>
            </a:pPr>
            <a:r>
              <a:rPr sz="1647" dirty="0" err="1">
                <a:solidFill>
                  <a:srgbClr val="ADADAD"/>
                </a:solidFill>
                <a:latin typeface="JRDNBJ+BrutalType-Bold"/>
                <a:cs typeface="JRDNBJ+BrutalType-Bold"/>
              </a:rPr>
              <a:t>Льготный</a:t>
            </a:r>
            <a:r>
              <a:rPr sz="1647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47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период:</a:t>
            </a:r>
          </a:p>
        </p:txBody>
      </p:sp>
      <p:sp>
        <p:nvSpPr>
          <p:cNvPr id="19" name="object 27">
            <a:extLst>
              <a:ext uri="{FF2B5EF4-FFF2-40B4-BE49-F238E27FC236}">
                <a16:creationId xmlns:a16="http://schemas.microsoft.com/office/drawing/2014/main" id="{0D3495BB-8D0D-4ED4-943B-D3B4F85108CD}"/>
              </a:ext>
            </a:extLst>
          </p:cNvPr>
          <p:cNvSpPr txBox="1"/>
          <p:nvPr/>
        </p:nvSpPr>
        <p:spPr>
          <a:xfrm>
            <a:off x="8024805" y="2723446"/>
            <a:ext cx="3883208" cy="172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6"/>
              </a:lnSpc>
            </a:pPr>
            <a:r>
              <a:rPr lang="ru-RU" sz="1397" spc="-17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</a:t>
            </a:r>
            <a:r>
              <a:rPr sz="1397" b="1" i="1" spc="-17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397" b="1" spc="-17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24 месяцев </a:t>
            </a:r>
            <a:r>
              <a:rPr sz="1397" b="1" spc="-17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397" spc="-17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отсрочка по о</a:t>
            </a:r>
            <a:r>
              <a:rPr sz="1397" spc="-17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плат</a:t>
            </a:r>
            <a:r>
              <a:rPr lang="ru-RU" sz="1397" spc="-17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</a:t>
            </a:r>
            <a:r>
              <a:rPr sz="1397" spc="-17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основного долга</a:t>
            </a:r>
          </a:p>
        </p:txBody>
      </p:sp>
      <p:sp>
        <p:nvSpPr>
          <p:cNvPr id="20" name="object 31">
            <a:extLst>
              <a:ext uri="{FF2B5EF4-FFF2-40B4-BE49-F238E27FC236}">
                <a16:creationId xmlns:a16="http://schemas.microsoft.com/office/drawing/2014/main" id="{34CE3D23-D4B6-4355-B52B-A87631550DF4}"/>
              </a:ext>
            </a:extLst>
          </p:cNvPr>
          <p:cNvSpPr txBox="1"/>
          <p:nvPr/>
        </p:nvSpPr>
        <p:spPr>
          <a:xfrm>
            <a:off x="5438161" y="3203337"/>
            <a:ext cx="1403815" cy="246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35"/>
              </a:lnSpc>
            </a:pPr>
            <a:r>
              <a:rPr sz="1647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Срок</a:t>
            </a:r>
            <a:r>
              <a:rPr sz="1647" spc="-21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47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D629AE09-3016-4DA9-8BE4-26A8D436715D}"/>
              </a:ext>
            </a:extLst>
          </p:cNvPr>
          <p:cNvSpPr/>
          <p:nvPr/>
        </p:nvSpPr>
        <p:spPr>
          <a:xfrm>
            <a:off x="8461255" y="3223460"/>
            <a:ext cx="1543213" cy="2764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797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до 5 лет</a:t>
            </a:r>
            <a:endParaRPr sz="1797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F3FEA19C-B230-43C6-B577-CD08B0732669}"/>
              </a:ext>
            </a:extLst>
          </p:cNvPr>
          <p:cNvSpPr txBox="1"/>
          <p:nvPr/>
        </p:nvSpPr>
        <p:spPr>
          <a:xfrm>
            <a:off x="608406" y="1312062"/>
            <a:ext cx="2233869" cy="243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44"/>
              </a:lnSpc>
            </a:pPr>
            <a:r>
              <a:rPr sz="1597" b="1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Область</a:t>
            </a:r>
            <a:r>
              <a:rPr sz="1597" b="1" spc="-25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597" b="1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применения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AE47B5-5B1B-4B20-8321-F433040471DE}"/>
              </a:ext>
            </a:extLst>
          </p:cNvPr>
          <p:cNvSpPr txBox="1"/>
          <p:nvPr/>
        </p:nvSpPr>
        <p:spPr>
          <a:xfrm>
            <a:off x="310382" y="1582310"/>
            <a:ext cx="5044944" cy="2242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97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Программа направлена на поддержку проектов, предусматривающих повышение производительности труда на промышленных предприятиях Республики Карелия в соответствии с установленным в Соглашении о взаимодействии при реализации мероприятий национального проекта «Производительность труда» между Министерством экономического развития и промышленности Республики Карелия и Заявителем </a:t>
            </a:r>
            <a:r>
              <a:rPr lang="ru-RU" sz="1397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уровнем целевого показателя </a:t>
            </a:r>
            <a:r>
              <a:rPr lang="ru-RU" sz="1397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прироста производительности труда за соответствующий год участия в национальном проекте.</a:t>
            </a:r>
          </a:p>
        </p:txBody>
      </p:sp>
      <p:sp>
        <p:nvSpPr>
          <p:cNvPr id="27" name="object 39">
            <a:extLst>
              <a:ext uri="{FF2B5EF4-FFF2-40B4-BE49-F238E27FC236}">
                <a16:creationId xmlns:a16="http://schemas.microsoft.com/office/drawing/2014/main" id="{5B43C816-2E04-4F7D-8B40-FFEA6F54EA01}"/>
              </a:ext>
            </a:extLst>
          </p:cNvPr>
          <p:cNvSpPr txBox="1"/>
          <p:nvPr/>
        </p:nvSpPr>
        <p:spPr>
          <a:xfrm>
            <a:off x="5438161" y="4072292"/>
            <a:ext cx="1565585" cy="207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80"/>
              </a:lnSpc>
            </a:pPr>
            <a:r>
              <a:rPr sz="1647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Обеспечение: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D6FE34-62F7-4612-AB0A-211086C92AB8}"/>
              </a:ext>
            </a:extLst>
          </p:cNvPr>
          <p:cNvSpPr txBox="1"/>
          <p:nvPr/>
        </p:nvSpPr>
        <p:spPr>
          <a:xfrm>
            <a:off x="7624762" y="3737879"/>
            <a:ext cx="4283251" cy="829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98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предоставление обеспечения, соответствующего требованиям Фонда, обеспечивающего возврат займа в объеме основного долга и подлежащих уплате за все время пользования займом процентов.</a:t>
            </a:r>
          </a:p>
        </p:txBody>
      </p:sp>
      <p:sp>
        <p:nvSpPr>
          <p:cNvPr id="28" name="object 39">
            <a:extLst>
              <a:ext uri="{FF2B5EF4-FFF2-40B4-BE49-F238E27FC236}">
                <a16:creationId xmlns:a16="http://schemas.microsoft.com/office/drawing/2014/main" id="{C00FB48E-B769-4481-B936-950814D8815F}"/>
              </a:ext>
            </a:extLst>
          </p:cNvPr>
          <p:cNvSpPr txBox="1"/>
          <p:nvPr/>
        </p:nvSpPr>
        <p:spPr>
          <a:xfrm>
            <a:off x="5414134" y="4861220"/>
            <a:ext cx="2145563" cy="208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80"/>
              </a:lnSpc>
            </a:pPr>
            <a:r>
              <a:rPr lang="ru-RU" sz="1647" dirty="0" err="1">
                <a:solidFill>
                  <a:srgbClr val="ADADAD"/>
                </a:solidFill>
                <a:latin typeface="JRDNBJ+BrutalType-Bold"/>
                <a:cs typeface="JRDNBJ+BrutalType-Bold"/>
              </a:rPr>
              <a:t>Софинансирование</a:t>
            </a:r>
            <a:r>
              <a:rPr sz="1647" dirty="0">
                <a:solidFill>
                  <a:srgbClr val="ADADAD"/>
                </a:solidFill>
                <a:latin typeface="JRDNBJ+BrutalType-Bold"/>
                <a:cs typeface="JRDNBJ+BrutalType-Bold"/>
              </a:rPr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997C6B-7F0D-4738-9D6E-0ABDF4C40EB9}"/>
              </a:ext>
            </a:extLst>
          </p:cNvPr>
          <p:cNvSpPr txBox="1"/>
          <p:nvPr/>
        </p:nvSpPr>
        <p:spPr>
          <a:xfrm>
            <a:off x="7567553" y="4656789"/>
            <a:ext cx="4605772" cy="64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98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наличие обязательств по </a:t>
            </a:r>
            <a:r>
              <a:rPr lang="ru-RU" sz="1198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софинансированию</a:t>
            </a:r>
            <a:r>
              <a:rPr lang="ru-RU" sz="1198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проекта со стороны Заявителя, частных инвесторов или за счет банковских кредитов в объеме не менее 50% общего бюджета проекта</a:t>
            </a:r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64008D99-2C63-43AC-89C8-95F86DFDA522}"/>
              </a:ext>
            </a:extLst>
          </p:cNvPr>
          <p:cNvSpPr/>
          <p:nvPr/>
        </p:nvSpPr>
        <p:spPr>
          <a:xfrm>
            <a:off x="5720534" y="5360496"/>
            <a:ext cx="5503899" cy="45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797"/>
          </a:p>
        </p:txBody>
      </p:sp>
      <p:sp>
        <p:nvSpPr>
          <p:cNvPr id="31" name="object 39">
            <a:extLst>
              <a:ext uri="{FF2B5EF4-FFF2-40B4-BE49-F238E27FC236}">
                <a16:creationId xmlns:a16="http://schemas.microsoft.com/office/drawing/2014/main" id="{EBA865BE-8DB3-40ED-B430-5FBDA0923FBA}"/>
              </a:ext>
            </a:extLst>
          </p:cNvPr>
          <p:cNvSpPr txBox="1"/>
          <p:nvPr/>
        </p:nvSpPr>
        <p:spPr>
          <a:xfrm>
            <a:off x="5665094" y="5781169"/>
            <a:ext cx="2281735" cy="412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80"/>
              </a:lnSpc>
            </a:pPr>
            <a:r>
              <a:rPr lang="ru-RU" sz="1647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Требование к Заявителю</a:t>
            </a:r>
            <a:r>
              <a:rPr sz="1647" dirty="0">
                <a:solidFill>
                  <a:srgbClr val="ADADAD"/>
                </a:solidFill>
                <a:latin typeface="JRDNBJ+BrutalType-Bold"/>
                <a:cs typeface="JRDNBJ+BrutalType-Bold"/>
              </a:rPr>
              <a:t>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8968E8-C436-4071-9788-54DE4190D4BC}"/>
              </a:ext>
            </a:extLst>
          </p:cNvPr>
          <p:cNvSpPr txBox="1"/>
          <p:nvPr/>
        </p:nvSpPr>
        <p:spPr>
          <a:xfrm>
            <a:off x="7559698" y="5373172"/>
            <a:ext cx="4348314" cy="138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98" dirty="0">
                <a:latin typeface="Calibri Light" panose="020F0302020204030204" pitchFamily="34" charset="0"/>
                <a:cs typeface="Calibri Light" panose="020F0302020204030204" pitchFamily="34" charset="0"/>
              </a:rPr>
              <a:t>- Заявитель должен являться участником национального проекта «Производительность труда», осуществляющим деятельность в отраслевых направлениях, относящихся по виду экономической деятельности к разделу «Обрабатывающие производства» Общероссийского классификатора видов экономической деятельности (за исключением классов 10, 11, 12, 18, 19, групп 20.53, 20.59, 24.46, подгруппы 20.14.1)</a:t>
            </a: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1271EC5B-53BB-8139-9CE4-5B0C25F10447}"/>
              </a:ext>
            </a:extLst>
          </p:cNvPr>
          <p:cNvSpPr/>
          <p:nvPr/>
        </p:nvSpPr>
        <p:spPr>
          <a:xfrm>
            <a:off x="8400409" y="2135706"/>
            <a:ext cx="1543213" cy="2764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797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1 %</a:t>
            </a:r>
            <a:endParaRPr sz="1797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object 20">
            <a:extLst>
              <a:ext uri="{FF2B5EF4-FFF2-40B4-BE49-F238E27FC236}">
                <a16:creationId xmlns:a16="http://schemas.microsoft.com/office/drawing/2014/main" id="{76F552AB-1FC7-39C1-EA1A-1B984CA2A67A}"/>
              </a:ext>
            </a:extLst>
          </p:cNvPr>
          <p:cNvSpPr txBox="1"/>
          <p:nvPr/>
        </p:nvSpPr>
        <p:spPr>
          <a:xfrm>
            <a:off x="608406" y="3846748"/>
            <a:ext cx="2988522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44"/>
              </a:lnSpc>
            </a:pPr>
            <a:r>
              <a:rPr lang="ru-RU" sz="1597" b="1" dirty="0">
                <a:solidFill>
                  <a:srgbClr val="DB052B"/>
                </a:solidFill>
                <a:latin typeface="JRDNBJ+BrutalType-Bold"/>
                <a:cs typeface="JRDNBJ+BrutalType-Bold"/>
              </a:rPr>
              <a:t>Целевое использование</a:t>
            </a:r>
            <a:endParaRPr sz="1597" b="1" dirty="0">
              <a:solidFill>
                <a:srgbClr val="DB052B"/>
              </a:solidFill>
              <a:latin typeface="JRDNBJ+BrutalType-Bold"/>
              <a:cs typeface="JRDNBJ+BrutalType-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BF29A3-80CE-C3EF-35C3-8FCB42025F02}"/>
              </a:ext>
            </a:extLst>
          </p:cNvPr>
          <p:cNvSpPr txBox="1"/>
          <p:nvPr/>
        </p:nvSpPr>
        <p:spPr>
          <a:xfrm>
            <a:off x="206364" y="4121911"/>
            <a:ext cx="5180453" cy="2641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207" algn="just">
              <a:buFontTx/>
              <a:buChar char="-"/>
            </a:pPr>
            <a:r>
              <a:rPr lang="ru-RU" sz="1198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приобретение в собственность  для целей технологического перевооружения, модернизации или создания производств российской и (или) импортной промышленной техники и (или) оборудования </a:t>
            </a:r>
            <a:r>
              <a:rPr lang="ru-RU" sz="1198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(за исключением техники и оборудования, произведенных в иностранных государствах и на территориях, совершающих в отношении Российской Федерации, российских юридических и физических лиц недружественные действия,</a:t>
            </a:r>
            <a:r>
              <a:rPr lang="ru-RU" sz="1198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перечень которых утвержден Правительством Российской Федерации) – в объеме до 100% от суммы займа;</a:t>
            </a:r>
          </a:p>
          <a:p>
            <a:pPr indent="-171124" algn="just">
              <a:buFontTx/>
              <a:buChar char="-"/>
            </a:pPr>
            <a:r>
              <a:rPr lang="ru-RU" sz="1198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приобретение прав на результаты интеллектуальной деятельности (лицензий и патентов) у российских или иностранных правообладателей; приобретение специализированного программного обеспечения и обучение работы с данным программным обеспечением – в объеме не более 15 % от суммы займа.</a:t>
            </a:r>
          </a:p>
          <a:p>
            <a:pPr indent="-171124" algn="just">
              <a:buFontTx/>
              <a:buChar char="-"/>
            </a:pPr>
            <a:endParaRPr lang="ru-RU" sz="998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0E5F680D-5850-F9E3-9596-6294135B0AF7}"/>
              </a:ext>
            </a:extLst>
          </p:cNvPr>
          <p:cNvSpPr/>
          <p:nvPr/>
        </p:nvSpPr>
        <p:spPr>
          <a:xfrm>
            <a:off x="8077612" y="1563677"/>
            <a:ext cx="2423601" cy="3072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996" dirty="0"/>
              <a:t>5-50 </a:t>
            </a:r>
            <a:r>
              <a:rPr lang="ru-RU" sz="1996" dirty="0" err="1"/>
              <a:t>млн.руб</a:t>
            </a:r>
            <a:r>
              <a:rPr lang="ru-RU" sz="1996" dirty="0"/>
              <a:t>.</a:t>
            </a:r>
            <a:endParaRPr sz="1996" dirty="0"/>
          </a:p>
        </p:txBody>
      </p:sp>
      <p:sp>
        <p:nvSpPr>
          <p:cNvPr id="25" name="object 29">
            <a:extLst>
              <a:ext uri="{FF2B5EF4-FFF2-40B4-BE49-F238E27FC236}">
                <a16:creationId xmlns:a16="http://schemas.microsoft.com/office/drawing/2014/main" id="{737A82D3-BB01-319A-2F88-B47D9E77EF84}"/>
              </a:ext>
            </a:extLst>
          </p:cNvPr>
          <p:cNvSpPr txBox="1"/>
          <p:nvPr/>
        </p:nvSpPr>
        <p:spPr>
          <a:xfrm>
            <a:off x="5391170" y="1643527"/>
            <a:ext cx="1565585" cy="246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35"/>
              </a:lnSpc>
            </a:pPr>
            <a:r>
              <a:rPr sz="1647" spc="16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Сумма</a:t>
            </a:r>
            <a:r>
              <a:rPr sz="1647" spc="-22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47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34" name="object 11">
            <a:extLst>
              <a:ext uri="{FF2B5EF4-FFF2-40B4-BE49-F238E27FC236}">
                <a16:creationId xmlns:a16="http://schemas.microsoft.com/office/drawing/2014/main" id="{1BB948CF-131C-E763-5DED-0A88525D0492}"/>
              </a:ext>
            </a:extLst>
          </p:cNvPr>
          <p:cNvSpPr/>
          <p:nvPr/>
        </p:nvSpPr>
        <p:spPr>
          <a:xfrm flipV="1">
            <a:off x="5747206" y="1966577"/>
            <a:ext cx="5477228" cy="45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3848446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692710" y="0"/>
            <a:ext cx="365078" cy="360641"/>
          </a:xfrm>
          <a:custGeom>
            <a:avLst/>
            <a:gdLst/>
            <a:ahLst/>
            <a:cxnLst/>
            <a:rect l="l" t="t" r="r" b="b"/>
            <a:pathLst>
              <a:path w="365759" h="361315">
                <a:moveTo>
                  <a:pt x="365569" y="0"/>
                </a:moveTo>
                <a:lnTo>
                  <a:pt x="0" y="0"/>
                </a:lnTo>
                <a:lnTo>
                  <a:pt x="0" y="360819"/>
                </a:lnTo>
                <a:lnTo>
                  <a:pt x="365569" y="360819"/>
                </a:lnTo>
                <a:lnTo>
                  <a:pt x="36556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 sz="1797" dirty="0"/>
          </a:p>
        </p:txBody>
      </p:sp>
      <p:sp>
        <p:nvSpPr>
          <p:cNvPr id="4" name="object 4"/>
          <p:cNvSpPr/>
          <p:nvPr/>
        </p:nvSpPr>
        <p:spPr>
          <a:xfrm>
            <a:off x="141858" y="808545"/>
            <a:ext cx="659802" cy="352612"/>
          </a:xfrm>
          <a:custGeom>
            <a:avLst/>
            <a:gdLst/>
            <a:ahLst/>
            <a:cxnLst/>
            <a:rect l="l" t="t" r="r" b="b"/>
            <a:pathLst>
              <a:path w="661035">
                <a:moveTo>
                  <a:pt x="0" y="0"/>
                </a:moveTo>
                <a:lnTo>
                  <a:pt x="660704" y="0"/>
                </a:lnTo>
              </a:path>
            </a:pathLst>
          </a:custGeom>
          <a:ln w="38100">
            <a:solidFill>
              <a:srgbClr val="DB052B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612" y="299668"/>
            <a:ext cx="10182877" cy="351354"/>
          </a:xfrm>
          <a:prstGeom prst="rect">
            <a:avLst/>
          </a:prstGeom>
        </p:spPr>
        <p:txBody>
          <a:bodyPr vert="horz" wrap="square" lIns="0" tIns="12676" rIns="0" bIns="0" rtlCol="0">
            <a:spAutoFit/>
          </a:bodyPr>
          <a:lstStyle/>
          <a:p>
            <a:pPr marL="12676">
              <a:spcBef>
                <a:spcPts val="100"/>
              </a:spcBef>
            </a:pPr>
            <a:r>
              <a:rPr lang="ru-RU" sz="2200" spc="-95" dirty="0"/>
              <a:t>Программа «Приоритетные проекты Республики  Карелия»</a:t>
            </a:r>
            <a:endParaRPr sz="2200" dirty="0"/>
          </a:p>
        </p:txBody>
      </p:sp>
      <p:sp>
        <p:nvSpPr>
          <p:cNvPr id="39" name="object 10">
            <a:extLst>
              <a:ext uri="{FF2B5EF4-FFF2-40B4-BE49-F238E27FC236}">
                <a16:creationId xmlns:a16="http://schemas.microsoft.com/office/drawing/2014/main" id="{B126D3F2-C5B4-4464-AABE-7E528220C113}"/>
              </a:ext>
            </a:extLst>
          </p:cNvPr>
          <p:cNvSpPr txBox="1"/>
          <p:nvPr/>
        </p:nvSpPr>
        <p:spPr>
          <a:xfrm>
            <a:off x="788691" y="3367165"/>
            <a:ext cx="5180452" cy="711686"/>
          </a:xfrm>
          <a:prstGeom prst="rect">
            <a:avLst/>
          </a:prstGeom>
        </p:spPr>
        <p:txBody>
          <a:bodyPr vert="horz" wrap="square" lIns="0" tIns="12676" rIns="0" bIns="0" rtlCol="0">
            <a:spAutoFit/>
          </a:bodyPr>
          <a:lstStyle/>
          <a:p>
            <a:pPr algn="just">
              <a:tabLst>
                <a:tab pos="190138" algn="l"/>
              </a:tabLst>
            </a:pPr>
            <a:r>
              <a:rPr lang="ru-RU" sz="1597" b="1" dirty="0">
                <a:latin typeface="Verdana"/>
                <a:cs typeface="Verdana"/>
              </a:rPr>
              <a:t>      </a:t>
            </a:r>
          </a:p>
          <a:p>
            <a:pPr algn="just">
              <a:tabLst>
                <a:tab pos="190138" algn="l"/>
              </a:tabLst>
            </a:pPr>
            <a:endParaRPr sz="1597" dirty="0">
              <a:latin typeface="Verdana"/>
              <a:cs typeface="Verdana"/>
            </a:endParaRPr>
          </a:p>
          <a:p>
            <a:pPr marL="285207" indent="-285207">
              <a:buFont typeface="Wingdings" panose="05000000000000000000" pitchFamily="2" charset="2"/>
              <a:buChar char="§"/>
            </a:pPr>
            <a:endParaRPr lang="ru-RU" sz="1347" dirty="0">
              <a:latin typeface="Verdana"/>
              <a:cs typeface="Verdana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1CCFC2-B502-41CB-8E26-271E270F4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479" y="19128"/>
            <a:ext cx="3333741" cy="1121853"/>
          </a:xfrm>
          <a:prstGeom prst="rect">
            <a:avLst/>
          </a:prstGeom>
        </p:spPr>
      </p:pic>
      <p:sp>
        <p:nvSpPr>
          <p:cNvPr id="10" name="object 1">
            <a:extLst>
              <a:ext uri="{FF2B5EF4-FFF2-40B4-BE49-F238E27FC236}">
                <a16:creationId xmlns:a16="http://schemas.microsoft.com/office/drawing/2014/main" id="{E4C4053A-DD0C-4C61-ACA9-301620E5EB50}"/>
              </a:ext>
            </a:extLst>
          </p:cNvPr>
          <p:cNvSpPr/>
          <p:nvPr/>
        </p:nvSpPr>
        <p:spPr>
          <a:xfrm>
            <a:off x="5880095" y="1143605"/>
            <a:ext cx="5582594" cy="416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797"/>
          </a:p>
        </p:txBody>
      </p:sp>
      <p:sp>
        <p:nvSpPr>
          <p:cNvPr id="11" name="object 20">
            <a:extLst>
              <a:ext uri="{FF2B5EF4-FFF2-40B4-BE49-F238E27FC236}">
                <a16:creationId xmlns:a16="http://schemas.microsoft.com/office/drawing/2014/main" id="{20FDACAC-39FC-4196-9521-A5BCFF78B80D}"/>
              </a:ext>
            </a:extLst>
          </p:cNvPr>
          <p:cNvSpPr txBox="1"/>
          <p:nvPr/>
        </p:nvSpPr>
        <p:spPr>
          <a:xfrm>
            <a:off x="5958161" y="1234969"/>
            <a:ext cx="1620741" cy="243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44"/>
              </a:lnSpc>
            </a:pPr>
            <a:r>
              <a:rPr sz="1597" b="1" dirty="0">
                <a:solidFill>
                  <a:srgbClr val="000000"/>
                </a:solidFill>
                <a:latin typeface="JRDNBJ+BrutalType-Bold"/>
              </a:rPr>
              <a:t>Условия </a:t>
            </a:r>
            <a:r>
              <a:rPr sz="1597" b="1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займа</a:t>
            </a:r>
          </a:p>
        </p:txBody>
      </p:sp>
      <p:sp>
        <p:nvSpPr>
          <p:cNvPr id="16" name="object 22">
            <a:extLst>
              <a:ext uri="{FF2B5EF4-FFF2-40B4-BE49-F238E27FC236}">
                <a16:creationId xmlns:a16="http://schemas.microsoft.com/office/drawing/2014/main" id="{30536631-F528-43E8-B854-225C0B2975FD}"/>
              </a:ext>
            </a:extLst>
          </p:cNvPr>
          <p:cNvSpPr txBox="1"/>
          <p:nvPr/>
        </p:nvSpPr>
        <p:spPr>
          <a:xfrm>
            <a:off x="5958168" y="1742445"/>
            <a:ext cx="1988478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80"/>
              </a:lnSpc>
            </a:pPr>
            <a:r>
              <a:rPr lang="ru-RU" sz="135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Процентная</a:t>
            </a:r>
            <a:r>
              <a:rPr lang="ru-RU" sz="135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</a:p>
          <a:p>
            <a:pPr>
              <a:lnSpc>
                <a:spcPts val="1580"/>
              </a:lnSpc>
            </a:pPr>
            <a:r>
              <a:rPr lang="ru-RU" sz="135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ставка:</a:t>
            </a:r>
            <a:endParaRPr sz="1350" dirty="0">
              <a:solidFill>
                <a:srgbClr val="ADADAD"/>
              </a:solidFill>
              <a:latin typeface="JRDNBJ+BrutalType-Bold"/>
              <a:cs typeface="JRDNBJ+BrutalType-Bold"/>
            </a:endParaRPr>
          </a:p>
        </p:txBody>
      </p:sp>
      <p:sp>
        <p:nvSpPr>
          <p:cNvPr id="18" name="object 24">
            <a:extLst>
              <a:ext uri="{FF2B5EF4-FFF2-40B4-BE49-F238E27FC236}">
                <a16:creationId xmlns:a16="http://schemas.microsoft.com/office/drawing/2014/main" id="{3E7ECB5E-53AF-4786-8BDD-6C7E1D1B4364}"/>
              </a:ext>
            </a:extLst>
          </p:cNvPr>
          <p:cNvSpPr txBox="1"/>
          <p:nvPr/>
        </p:nvSpPr>
        <p:spPr>
          <a:xfrm>
            <a:off x="5958161" y="2711405"/>
            <a:ext cx="1973281" cy="208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">
              <a:lnSpc>
                <a:spcPts val="1580"/>
              </a:lnSpc>
              <a:spcBef>
                <a:spcPts val="6810"/>
              </a:spcBef>
            </a:pPr>
            <a:r>
              <a:rPr sz="1350" dirty="0" err="1">
                <a:solidFill>
                  <a:srgbClr val="ADADAD"/>
                </a:solidFill>
                <a:latin typeface="JRDNBJ+BrutalType-Bold"/>
                <a:cs typeface="JRDNBJ+BrutalType-Bold"/>
              </a:rPr>
              <a:t>Льготный</a:t>
            </a:r>
            <a:r>
              <a:rPr lang="ru-RU" sz="135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50" dirty="0" err="1">
                <a:solidFill>
                  <a:srgbClr val="ADADAD"/>
                </a:solidFill>
                <a:latin typeface="JRDNBJ+BrutalType-Bold"/>
                <a:cs typeface="JRDNBJ+BrutalType-Bold"/>
              </a:rPr>
              <a:t>период</a:t>
            </a:r>
            <a:r>
              <a:rPr sz="135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:</a:t>
            </a:r>
          </a:p>
        </p:txBody>
      </p:sp>
      <p:sp>
        <p:nvSpPr>
          <p:cNvPr id="19" name="object 27">
            <a:extLst>
              <a:ext uri="{FF2B5EF4-FFF2-40B4-BE49-F238E27FC236}">
                <a16:creationId xmlns:a16="http://schemas.microsoft.com/office/drawing/2014/main" id="{0D3495BB-8D0D-4ED4-943B-D3B4F85108CD}"/>
              </a:ext>
            </a:extLst>
          </p:cNvPr>
          <p:cNvSpPr txBox="1"/>
          <p:nvPr/>
        </p:nvSpPr>
        <p:spPr>
          <a:xfrm>
            <a:off x="8081464" y="2628320"/>
            <a:ext cx="3653115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6"/>
              </a:lnSpc>
            </a:pPr>
            <a:r>
              <a:rPr lang="ru-RU" sz="1098" spc="-17" dirty="0">
                <a:solidFill>
                  <a:srgbClr val="000000"/>
                </a:solidFill>
                <a:latin typeface="JRDNBJ+BrutalType-Bold"/>
              </a:rPr>
              <a:t>до</a:t>
            </a:r>
            <a:r>
              <a:rPr sz="1098" b="1" i="1" spc="-17" dirty="0">
                <a:solidFill>
                  <a:srgbClr val="000000"/>
                </a:solidFill>
                <a:latin typeface="JRDNBJ+BrutalType-Bold"/>
              </a:rPr>
              <a:t> </a:t>
            </a:r>
            <a:r>
              <a:rPr lang="ru-RU" sz="1098" b="1" i="1" spc="-17" dirty="0">
                <a:solidFill>
                  <a:srgbClr val="000000"/>
                </a:solidFill>
                <a:latin typeface="JRDNBJ+BrutalType-Bold"/>
              </a:rPr>
              <a:t>24 </a:t>
            </a:r>
            <a:r>
              <a:rPr lang="ru-RU" sz="1098" b="1" spc="-17" dirty="0">
                <a:solidFill>
                  <a:srgbClr val="000000"/>
                </a:solidFill>
                <a:latin typeface="JRDNBJ+BrutalType-Bold"/>
              </a:rPr>
              <a:t>месяцев </a:t>
            </a:r>
            <a:r>
              <a:rPr sz="1098" b="1" spc="-17" dirty="0">
                <a:solidFill>
                  <a:srgbClr val="000000"/>
                </a:solidFill>
                <a:latin typeface="JRDNBJ+BrutalType-Bold"/>
              </a:rPr>
              <a:t> </a:t>
            </a:r>
            <a:r>
              <a:rPr sz="1098" spc="-17" dirty="0">
                <a:solidFill>
                  <a:srgbClr val="000000"/>
                </a:solidFill>
                <a:latin typeface="JRDNBJ+BrutalType-Bold"/>
              </a:rPr>
              <a:t>освобождение</a:t>
            </a:r>
          </a:p>
          <a:p>
            <a:pPr>
              <a:lnSpc>
                <a:spcPts val="1298"/>
              </a:lnSpc>
            </a:pPr>
            <a:r>
              <a:rPr sz="1098" spc="-17" dirty="0">
                <a:solidFill>
                  <a:srgbClr val="000000"/>
                </a:solidFill>
                <a:latin typeface="JRDNBJ+BrutalType-Bold"/>
              </a:rPr>
              <a:t>от уплаты основного долга</a:t>
            </a:r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D629AE09-3016-4DA9-8BE4-26A8D436715D}"/>
              </a:ext>
            </a:extLst>
          </p:cNvPr>
          <p:cNvSpPr/>
          <p:nvPr/>
        </p:nvSpPr>
        <p:spPr>
          <a:xfrm>
            <a:off x="337372" y="5627967"/>
            <a:ext cx="1469180" cy="357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797"/>
          </a:p>
        </p:txBody>
      </p:sp>
      <p:sp>
        <p:nvSpPr>
          <p:cNvPr id="22" name="object 32">
            <a:extLst>
              <a:ext uri="{FF2B5EF4-FFF2-40B4-BE49-F238E27FC236}">
                <a16:creationId xmlns:a16="http://schemas.microsoft.com/office/drawing/2014/main" id="{AED9C7DB-0C81-4EE6-912D-81BC5CCECE14}"/>
              </a:ext>
            </a:extLst>
          </p:cNvPr>
          <p:cNvSpPr txBox="1"/>
          <p:nvPr/>
        </p:nvSpPr>
        <p:spPr>
          <a:xfrm>
            <a:off x="414526" y="5494489"/>
            <a:ext cx="1444135" cy="45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3"/>
              </a:lnSpc>
            </a:pPr>
            <a:r>
              <a:rPr lang="ru-RU" sz="1996" spc="188" dirty="0">
                <a:solidFill>
                  <a:srgbClr val="000000"/>
                </a:solidFill>
                <a:latin typeface="AEPPRK+BrutalType-Light"/>
              </a:rPr>
              <a:t>до</a:t>
            </a:r>
            <a:r>
              <a:rPr sz="1996" spc="188" dirty="0">
                <a:solidFill>
                  <a:srgbClr val="000000"/>
                </a:solidFill>
                <a:latin typeface="AEPPRK+BrutalType-Light"/>
              </a:rPr>
              <a:t> </a:t>
            </a:r>
            <a:r>
              <a:rPr lang="ru-RU" sz="1996" spc="188" dirty="0">
                <a:solidFill>
                  <a:srgbClr val="000000"/>
                </a:solidFill>
                <a:latin typeface="AEPPRK+BrutalType-Light"/>
              </a:rPr>
              <a:t>5лет</a:t>
            </a:r>
            <a:endParaRPr sz="1996" spc="188" dirty="0">
              <a:solidFill>
                <a:srgbClr val="000000"/>
              </a:solidFill>
              <a:latin typeface="AEPPRK+BrutalType-Light"/>
            </a:endParaRPr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F3FEA19C-B230-43C6-B577-CD08B0732669}"/>
              </a:ext>
            </a:extLst>
          </p:cNvPr>
          <p:cNvSpPr txBox="1"/>
          <p:nvPr/>
        </p:nvSpPr>
        <p:spPr>
          <a:xfrm>
            <a:off x="279344" y="1045152"/>
            <a:ext cx="2233869" cy="243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44"/>
              </a:lnSpc>
            </a:pPr>
            <a:r>
              <a:rPr sz="1597" b="1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Область</a:t>
            </a:r>
            <a:r>
              <a:rPr sz="1597" b="1" spc="-25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597" b="1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применения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AE47B5-5B1B-4B20-8321-F433040471DE}"/>
              </a:ext>
            </a:extLst>
          </p:cNvPr>
          <p:cNvSpPr txBox="1"/>
          <p:nvPr/>
        </p:nvSpPr>
        <p:spPr>
          <a:xfrm>
            <a:off x="343621" y="1306450"/>
            <a:ext cx="5044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8726" algn="just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направлена на поддержку технологического перевооружения и модернизацию или создание производств промышленных предприятий Республики Карелия путем приобретения в собственность новой промышленной техники и (или) оборудования (за исключением техники и оборудования, произведенных в иностранных государствах и на территориях, совершающих в отношении Российской Федерации, российских юридических и физических лиц недружественные действия, перечень которых утвержден Правительством Российской Федерации)</a:t>
            </a:r>
          </a:p>
        </p:txBody>
      </p:sp>
      <p:sp>
        <p:nvSpPr>
          <p:cNvPr id="24" name="object 29">
            <a:extLst>
              <a:ext uri="{FF2B5EF4-FFF2-40B4-BE49-F238E27FC236}">
                <a16:creationId xmlns:a16="http://schemas.microsoft.com/office/drawing/2014/main" id="{5339B082-CA16-431A-A9F0-ABEA474805B9}"/>
              </a:ext>
            </a:extLst>
          </p:cNvPr>
          <p:cNvSpPr txBox="1"/>
          <p:nvPr/>
        </p:nvSpPr>
        <p:spPr>
          <a:xfrm>
            <a:off x="400113" y="4242071"/>
            <a:ext cx="1565585" cy="246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35"/>
              </a:lnSpc>
            </a:pPr>
            <a:r>
              <a:rPr sz="1647" spc="16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Сумма</a:t>
            </a:r>
            <a:r>
              <a:rPr sz="1647" spc="-22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47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28D98A3D-E236-42B8-AE1F-479710282B93}"/>
              </a:ext>
            </a:extLst>
          </p:cNvPr>
          <p:cNvSpPr/>
          <p:nvPr/>
        </p:nvSpPr>
        <p:spPr>
          <a:xfrm>
            <a:off x="337372" y="4551363"/>
            <a:ext cx="2381099" cy="601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797" dirty="0"/>
          </a:p>
        </p:txBody>
      </p:sp>
      <p:sp>
        <p:nvSpPr>
          <p:cNvPr id="25" name="object 33">
            <a:extLst>
              <a:ext uri="{FF2B5EF4-FFF2-40B4-BE49-F238E27FC236}">
                <a16:creationId xmlns:a16="http://schemas.microsoft.com/office/drawing/2014/main" id="{0C4E0BFA-0A29-4238-B349-1CF4BE981B8B}"/>
              </a:ext>
            </a:extLst>
          </p:cNvPr>
          <p:cNvSpPr txBox="1"/>
          <p:nvPr/>
        </p:nvSpPr>
        <p:spPr>
          <a:xfrm>
            <a:off x="458497" y="4620388"/>
            <a:ext cx="2380043" cy="489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61"/>
              </a:lnSpc>
            </a:pPr>
            <a:r>
              <a:rPr sz="3294" dirty="0">
                <a:solidFill>
                  <a:srgbClr val="000000"/>
                </a:solidFill>
                <a:latin typeface="NLKRTI+BrutalType"/>
                <a:cs typeface="NLKRTI+BrutalType"/>
              </a:rPr>
              <a:t>5–</a:t>
            </a:r>
            <a:r>
              <a:rPr lang="ru-RU" sz="3294" dirty="0">
                <a:solidFill>
                  <a:srgbClr val="000000"/>
                </a:solidFill>
                <a:latin typeface="NLKRTI+BrutalType"/>
                <a:cs typeface="NLKRTI+BrutalType"/>
              </a:rPr>
              <a:t>7</a:t>
            </a:r>
            <a:r>
              <a:rPr sz="3294" dirty="0">
                <a:solidFill>
                  <a:srgbClr val="000000"/>
                </a:solidFill>
                <a:latin typeface="NLKRTI+BrutalType"/>
                <a:cs typeface="NLKRTI+BrutalType"/>
              </a:rPr>
              <a:t>0</a:t>
            </a:r>
            <a:r>
              <a:rPr sz="3294" spc="-77" dirty="0">
                <a:solidFill>
                  <a:srgbClr val="000000"/>
                </a:solidFill>
                <a:latin typeface="NLKRTI+BrutalType"/>
                <a:cs typeface="NLKRTI+BrutalType"/>
              </a:rPr>
              <a:t> </a:t>
            </a:r>
            <a:r>
              <a:rPr sz="2495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млн </a:t>
            </a:r>
            <a:r>
              <a:rPr sz="2495" dirty="0" err="1">
                <a:solidFill>
                  <a:srgbClr val="000000"/>
                </a:solidFill>
                <a:latin typeface="AEPPRK+BrutalType-Light"/>
                <a:cs typeface="AEPPRK+BrutalType-Light"/>
              </a:rPr>
              <a:t>руб</a:t>
            </a:r>
            <a:r>
              <a:rPr sz="2495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.</a:t>
            </a:r>
            <a:r>
              <a:rPr lang="ru-RU" sz="179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27" name="object 39">
            <a:extLst>
              <a:ext uri="{FF2B5EF4-FFF2-40B4-BE49-F238E27FC236}">
                <a16:creationId xmlns:a16="http://schemas.microsoft.com/office/drawing/2014/main" id="{5B43C816-2E04-4F7D-8B40-FFEA6F54EA01}"/>
              </a:ext>
            </a:extLst>
          </p:cNvPr>
          <p:cNvSpPr txBox="1"/>
          <p:nvPr/>
        </p:nvSpPr>
        <p:spPr>
          <a:xfrm>
            <a:off x="5958161" y="3242461"/>
            <a:ext cx="1565585" cy="207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80"/>
              </a:lnSpc>
            </a:pPr>
            <a:r>
              <a:rPr sz="135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Обеспечение: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D6FE34-62F7-4612-AB0A-211086C92AB8}"/>
              </a:ext>
            </a:extLst>
          </p:cNvPr>
          <p:cNvSpPr txBox="1"/>
          <p:nvPr/>
        </p:nvSpPr>
        <p:spPr>
          <a:xfrm>
            <a:off x="7215354" y="2959803"/>
            <a:ext cx="4407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2761"/>
            <a:r>
              <a:rPr lang="ru-RU" sz="1200" dirty="0">
                <a:solidFill>
                  <a:srgbClr val="000000"/>
                </a:solidFill>
                <a:latin typeface="AEPPRK+BrutalType-Light"/>
              </a:rPr>
              <a:t>предоставления обеспечения, соответствующего требованиям Стандарта Фонда, обеспечивающего возврат займа в объеме основного долга и подлежащих уплате за все время пользования займом процентов.</a:t>
            </a:r>
          </a:p>
        </p:txBody>
      </p:sp>
      <p:sp>
        <p:nvSpPr>
          <p:cNvPr id="32" name="object 7">
            <a:extLst>
              <a:ext uri="{FF2B5EF4-FFF2-40B4-BE49-F238E27FC236}">
                <a16:creationId xmlns:a16="http://schemas.microsoft.com/office/drawing/2014/main" id="{AEBF5D16-512D-4ABE-996D-77337B1E3A77}"/>
              </a:ext>
            </a:extLst>
          </p:cNvPr>
          <p:cNvSpPr/>
          <p:nvPr/>
        </p:nvSpPr>
        <p:spPr>
          <a:xfrm>
            <a:off x="5947847" y="4695862"/>
            <a:ext cx="5377282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7">
            <a:extLst>
              <a:ext uri="{FF2B5EF4-FFF2-40B4-BE49-F238E27FC236}">
                <a16:creationId xmlns:a16="http://schemas.microsoft.com/office/drawing/2014/main" id="{2F9B4A15-8D42-4305-9B2F-09ACA9546BE6}"/>
              </a:ext>
            </a:extLst>
          </p:cNvPr>
          <p:cNvSpPr/>
          <p:nvPr/>
        </p:nvSpPr>
        <p:spPr>
          <a:xfrm>
            <a:off x="5933174" y="3007587"/>
            <a:ext cx="5377282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id="{1112D244-02CF-4F50-B0C0-FBC7F9AC334A}"/>
              </a:ext>
            </a:extLst>
          </p:cNvPr>
          <p:cNvSpPr/>
          <p:nvPr/>
        </p:nvSpPr>
        <p:spPr>
          <a:xfrm>
            <a:off x="5982751" y="3784450"/>
            <a:ext cx="5377282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11028502-56ED-4689-B4F7-16FB56369184}"/>
              </a:ext>
            </a:extLst>
          </p:cNvPr>
          <p:cNvSpPr/>
          <p:nvPr/>
        </p:nvSpPr>
        <p:spPr>
          <a:xfrm>
            <a:off x="5933174" y="2543547"/>
            <a:ext cx="5377282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id="{C75B67A3-0CF5-4FAA-9762-8D2CD4C5D7B5}"/>
              </a:ext>
            </a:extLst>
          </p:cNvPr>
          <p:cNvSpPr txBox="1"/>
          <p:nvPr/>
        </p:nvSpPr>
        <p:spPr>
          <a:xfrm>
            <a:off x="7221188" y="1697161"/>
            <a:ext cx="424150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08787">
              <a:lnSpc>
                <a:spcPts val="1238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</a:t>
            </a:r>
            <a:r>
              <a:rPr sz="1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r>
              <a:rPr lang="ru-RU" sz="11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EPPRK+BrutalType-Light"/>
              </a:rPr>
              <a:t>при предоставлении банковской гарантии</a:t>
            </a:r>
          </a:p>
          <a:p>
            <a:pPr defTabSz="808787">
              <a:lnSpc>
                <a:spcPts val="1238"/>
              </a:lnSpc>
            </a:pPr>
            <a:r>
              <a:rPr lang="ru-RU" sz="12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4 % </a:t>
            </a:r>
            <a:r>
              <a:rPr lang="ru-RU" sz="1200" dirty="0">
                <a:solidFill>
                  <a:srgbClr val="000000"/>
                </a:solidFill>
                <a:latin typeface="AEPPRK+BrutalType-Light"/>
              </a:rPr>
              <a:t>при предоставлении обеспечения в соответствии с Порядком Фонда № ПФ-4 на сумму,  равную или превышающую размер основного долга и подлежащих уплате за все время пользования займом процентов</a:t>
            </a:r>
          </a:p>
        </p:txBody>
      </p:sp>
      <p:sp>
        <p:nvSpPr>
          <p:cNvPr id="38" name="object 39">
            <a:extLst>
              <a:ext uri="{FF2B5EF4-FFF2-40B4-BE49-F238E27FC236}">
                <a16:creationId xmlns:a16="http://schemas.microsoft.com/office/drawing/2014/main" id="{1E624570-B2E8-46F6-BEE7-0B2927006F57}"/>
              </a:ext>
            </a:extLst>
          </p:cNvPr>
          <p:cNvSpPr txBox="1"/>
          <p:nvPr/>
        </p:nvSpPr>
        <p:spPr>
          <a:xfrm>
            <a:off x="5933174" y="4143124"/>
            <a:ext cx="2113577" cy="168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32761">
              <a:lnSpc>
                <a:spcPts val="1268"/>
              </a:lnSpc>
            </a:pPr>
            <a:r>
              <a:rPr lang="ru-RU" sz="1320" dirty="0" err="1">
                <a:solidFill>
                  <a:srgbClr val="ADADAD"/>
                </a:solidFill>
                <a:latin typeface="JRDNBJ+BrutalType-Bold"/>
                <a:cs typeface="JRDNBJ+BrutalType-Bold"/>
              </a:rPr>
              <a:t>Софинансирование</a:t>
            </a:r>
            <a:r>
              <a:rPr sz="13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:</a:t>
            </a:r>
          </a:p>
        </p:txBody>
      </p:sp>
      <p:sp>
        <p:nvSpPr>
          <p:cNvPr id="40" name="object 39">
            <a:extLst>
              <a:ext uri="{FF2B5EF4-FFF2-40B4-BE49-F238E27FC236}">
                <a16:creationId xmlns:a16="http://schemas.microsoft.com/office/drawing/2014/main" id="{C7A5FF76-65CB-4027-BBD7-F79BA2E3DF03}"/>
              </a:ext>
            </a:extLst>
          </p:cNvPr>
          <p:cNvSpPr txBox="1"/>
          <p:nvPr/>
        </p:nvSpPr>
        <p:spPr>
          <a:xfrm>
            <a:off x="5982751" y="4851938"/>
            <a:ext cx="1455225" cy="335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32761">
              <a:lnSpc>
                <a:spcPts val="1268"/>
              </a:lnSpc>
            </a:pPr>
            <a:r>
              <a:rPr lang="ru-RU" sz="1322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Требование</a:t>
            </a:r>
          </a:p>
          <a:p>
            <a:pPr defTabSz="732761">
              <a:lnSpc>
                <a:spcPts val="1268"/>
              </a:lnSpc>
            </a:pPr>
            <a:r>
              <a:rPr lang="ru-RU" sz="1322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к Заявителю</a:t>
            </a:r>
            <a:r>
              <a:rPr sz="1322" dirty="0">
                <a:solidFill>
                  <a:srgbClr val="ADADAD"/>
                </a:solidFill>
                <a:latin typeface="JRDNBJ+BrutalType-Bold"/>
                <a:cs typeface="JRDNBJ+BrutalType-Bold"/>
              </a:rPr>
              <a:t>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424175-0DC5-4D05-B0D7-4AF3FA8CA205}"/>
              </a:ext>
            </a:extLst>
          </p:cNvPr>
          <p:cNvSpPr txBox="1"/>
          <p:nvPr/>
        </p:nvSpPr>
        <p:spPr>
          <a:xfrm>
            <a:off x="7706325" y="3860457"/>
            <a:ext cx="3983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2761"/>
            <a:r>
              <a:rPr lang="ru-RU" sz="1200" dirty="0">
                <a:solidFill>
                  <a:srgbClr val="000000"/>
                </a:solidFill>
                <a:latin typeface="AEPPRK+BrutalType-Light"/>
              </a:rPr>
              <a:t>наличие обязательств по </a:t>
            </a:r>
            <a:r>
              <a:rPr lang="ru-RU" sz="1200" dirty="0" err="1">
                <a:solidFill>
                  <a:srgbClr val="000000"/>
                </a:solidFill>
                <a:latin typeface="AEPPRK+BrutalType-Light"/>
              </a:rPr>
              <a:t>софинансированию</a:t>
            </a:r>
            <a:r>
              <a:rPr lang="ru-RU" sz="1200" dirty="0">
                <a:solidFill>
                  <a:srgbClr val="000000"/>
                </a:solidFill>
                <a:latin typeface="AEPPRK+BrutalType-Light"/>
              </a:rPr>
              <a:t> проекта со стороны Заявителя, частных инвесторов или за счет банковских кредитов в объеме не менее </a:t>
            </a:r>
            <a:r>
              <a:rPr lang="en-US" sz="1200" dirty="0">
                <a:solidFill>
                  <a:srgbClr val="000000"/>
                </a:solidFill>
                <a:latin typeface="AEPPRK+BrutalType-Light"/>
              </a:rPr>
              <a:t>2</a:t>
            </a:r>
            <a:r>
              <a:rPr lang="ru-RU" sz="1200" dirty="0">
                <a:solidFill>
                  <a:srgbClr val="000000"/>
                </a:solidFill>
                <a:latin typeface="AEPPRK+BrutalType-Light"/>
              </a:rPr>
              <a:t>0% общего бюджета проекта</a:t>
            </a:r>
          </a:p>
        </p:txBody>
      </p:sp>
      <p:sp>
        <p:nvSpPr>
          <p:cNvPr id="46" name="object 34">
            <a:extLst>
              <a:ext uri="{FF2B5EF4-FFF2-40B4-BE49-F238E27FC236}">
                <a16:creationId xmlns:a16="http://schemas.microsoft.com/office/drawing/2014/main" id="{758846C2-0137-4127-8A53-D994354803CC}"/>
              </a:ext>
            </a:extLst>
          </p:cNvPr>
          <p:cNvSpPr txBox="1"/>
          <p:nvPr/>
        </p:nvSpPr>
        <p:spPr>
          <a:xfrm>
            <a:off x="337372" y="5251951"/>
            <a:ext cx="1406439" cy="29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Срок</a:t>
            </a:r>
            <a:r>
              <a:rPr sz="1650" spc="-21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8CE043-4258-C27C-8796-75B793835DB3}"/>
              </a:ext>
            </a:extLst>
          </p:cNvPr>
          <p:cNvSpPr txBox="1"/>
          <p:nvPr/>
        </p:nvSpPr>
        <p:spPr>
          <a:xfrm>
            <a:off x="6944801" y="4695862"/>
            <a:ext cx="512555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sz="1000" dirty="0"/>
              <a:t>Включение в «Перечень системообразующих организаций, имеющих региональное значение и оказывающих, в том числе существенное влияние на занятость населения и социальную стабильность в Республике Карелия», утвержденный распоряжением Главы Республики Карелия от 2 апреля 2020 года № 199-р </a:t>
            </a:r>
          </a:p>
          <a:p>
            <a:pPr algn="just"/>
            <a:r>
              <a:rPr lang="ru-RU" sz="1000" dirty="0"/>
              <a:t>и/или</a:t>
            </a:r>
          </a:p>
          <a:p>
            <a:pPr marL="285750" indent="-285750" algn="just">
              <a:buFontTx/>
              <a:buChar char="-"/>
            </a:pPr>
            <a:r>
              <a:rPr lang="ru-RU" sz="1000" dirty="0"/>
              <a:t>Реализация проекта направлена на импортозамещение;</a:t>
            </a:r>
          </a:p>
          <a:p>
            <a:pPr marL="285750" indent="-285750" algn="just">
              <a:buFontTx/>
              <a:buChar char="-"/>
            </a:pPr>
            <a:r>
              <a:rPr lang="ru-RU" sz="1000" dirty="0"/>
              <a:t>Заявитель реализует (планирует реализовать) инвестиционный проект в отношении которого принято решение уполномоченного органа исполнительной власти Республики Карелия о соответствии инвестиционного проекта критериям отбора инвестиционных проектов для предоставления государственной поддержки инвестиционной деятельности/ решение о признании инвестиционного проекта приоритетным инвестиционным проектом Республики Карелия, с целью финансирования которого он обратился в Фонд. </a:t>
            </a:r>
          </a:p>
        </p:txBody>
      </p:sp>
    </p:spTree>
    <p:extLst>
      <p:ext uri="{BB962C8B-B14F-4D97-AF65-F5344CB8AC3E}">
        <p14:creationId xmlns:p14="http://schemas.microsoft.com/office/powerpoint/2010/main" val="2962868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44600" y="1448437"/>
            <a:ext cx="10315395" cy="110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r>
              <a:rPr lang="ru-RU" dirty="0"/>
              <a:t>приобретения промышленными предприятиями техники и (или) оборудования:</a:t>
            </a:r>
          </a:p>
          <a:p>
            <a:r>
              <a:rPr lang="ru-RU" b="1" dirty="0"/>
              <a:t> - общего назначения </a:t>
            </a:r>
            <a:r>
              <a:rPr lang="ru-RU" dirty="0"/>
              <a:t>(т. е. не связанных с каким-либо отдельным проектом по выпуску определенной продукции, но необходимых для промышленного производства в целом (универсальные станки, энергетическое оборудование и т. п.))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56568" y="919441"/>
            <a:ext cx="1294866" cy="45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6768" y="103117"/>
            <a:ext cx="9952736" cy="809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Целевое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назначение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займа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по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lang="ru-RU"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  <a:r>
              <a:rPr lang="ru-RU"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Приоритетные проекты Республики Карелия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</a:p>
        </p:txBody>
      </p:sp>
      <p:sp>
        <p:nvSpPr>
          <p:cNvPr id="14" name="object 1">
            <a:extLst>
              <a:ext uri="{FF2B5EF4-FFF2-40B4-BE49-F238E27FC236}">
                <a16:creationId xmlns:a16="http://schemas.microsoft.com/office/drawing/2014/main" id="{E0513C75-3ED8-49A4-870D-970E6F71883B}"/>
              </a:ext>
            </a:extLst>
          </p:cNvPr>
          <p:cNvSpPr/>
          <p:nvPr/>
        </p:nvSpPr>
        <p:spPr>
          <a:xfrm>
            <a:off x="663585" y="3062569"/>
            <a:ext cx="10307762" cy="276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r>
              <a:rPr lang="ru-RU" b="1" dirty="0"/>
              <a:t>- специализированного </a:t>
            </a:r>
            <a:r>
              <a:rPr lang="ru-RU" dirty="0"/>
              <a:t>т. е. ориентированного на производство конкретного продукта</a:t>
            </a:r>
            <a:endParaRPr dirty="0"/>
          </a:p>
        </p:txBody>
      </p:sp>
      <p:sp>
        <p:nvSpPr>
          <p:cNvPr id="15" name="object 1">
            <a:extLst>
              <a:ext uri="{FF2B5EF4-FFF2-40B4-BE49-F238E27FC236}">
                <a16:creationId xmlns:a16="http://schemas.microsoft.com/office/drawing/2014/main" id="{F2F584CC-09CA-41A8-8E5E-34605F288CD0}"/>
              </a:ext>
            </a:extLst>
          </p:cNvPr>
          <p:cNvSpPr/>
          <p:nvPr/>
        </p:nvSpPr>
        <p:spPr>
          <a:xfrm>
            <a:off x="623770" y="3757290"/>
            <a:ext cx="10213187" cy="1107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r>
              <a:rPr lang="ru-RU" b="1" dirty="0"/>
              <a:t>- оплата сопутствующих работ, услуг, имущественных прав </a:t>
            </a:r>
            <a:r>
              <a:rPr lang="ru-RU" dirty="0"/>
              <a:t>(доставка приобретаемой техники и (или) оборудования, монтаж, пуско-наладочные работы, приобретение управляющего программного обеспечения и т. д.), если они предусмотрены договором о приобретении соответствующей техники и (или) оборудования и необходимы для их эксплуатации.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1871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9678225" y="3484689"/>
            <a:ext cx="2412175" cy="5909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3484689"/>
            <a:ext cx="1386509" cy="3309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79555" y="6027583"/>
            <a:ext cx="423278" cy="4232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75476" y="6027583"/>
            <a:ext cx="423278" cy="4232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71395" y="6027583"/>
            <a:ext cx="423278" cy="4232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85570" y="3314277"/>
            <a:ext cx="8014716" cy="966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308"/>
              </a:lnSpc>
              <a:spcBef>
                <a:spcPts val="0"/>
              </a:spcBef>
              <a:spcAft>
                <a:spcPts val="0"/>
              </a:spcAft>
            </a:pPr>
            <a:r>
              <a:rPr sz="60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Федеральные</a:t>
            </a:r>
            <a:r>
              <a:rPr sz="6000" spc="-95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60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займы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57847" y="730103"/>
            <a:ext cx="660704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7855" y="272551"/>
            <a:ext cx="10090761" cy="448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Основные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условия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федеральных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финансирования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59983" y="1081581"/>
            <a:ext cx="1005632" cy="348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Сумма займа</a:t>
            </a:r>
          </a:p>
          <a:p>
            <a:pPr marL="11711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FFFFFF"/>
                </a:solidFill>
                <a:latin typeface="NLKRTI+BrutalType"/>
                <a:cs typeface="NLKRTI+BrutalType"/>
              </a:rPr>
              <a:t>(млн руб.)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41040" y="1140226"/>
            <a:ext cx="882990" cy="199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Программа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476736" y="1140353"/>
            <a:ext cx="1442098" cy="199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Процентные ставки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351605" y="1140353"/>
            <a:ext cx="902958" cy="199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Срок займа</a:t>
            </a:r>
          </a:p>
        </p:txBody>
      </p:sp>
      <p:sp>
        <p:nvSpPr>
          <p:cNvPr id="53" name="object 4">
            <a:extLst>
              <a:ext uri="{FF2B5EF4-FFF2-40B4-BE49-F238E27FC236}">
                <a16:creationId xmlns:a16="http://schemas.microsoft.com/office/drawing/2014/main" id="{AD72C885-6D9F-D804-03D8-30DD75F851F7}"/>
              </a:ext>
            </a:extLst>
          </p:cNvPr>
          <p:cNvSpPr/>
          <p:nvPr/>
        </p:nvSpPr>
        <p:spPr>
          <a:xfrm>
            <a:off x="510247" y="882503"/>
            <a:ext cx="660704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A2248D-C0EA-72D1-6ED2-689BD1C7A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37" y="782637"/>
            <a:ext cx="111347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9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536649" y="1303794"/>
            <a:ext cx="11017101" cy="4665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357847" y="730103"/>
            <a:ext cx="660704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7855" y="272618"/>
            <a:ext cx="3946068" cy="448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Принципы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работы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ФРП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45042" y="1546167"/>
            <a:ext cx="1436789" cy="301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Возвратные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09068" y="1546167"/>
            <a:ext cx="1558124" cy="1025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Поддержка</a:t>
            </a:r>
            <a:r>
              <a:rPr sz="1700" spc="-35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–</a:t>
            </a:r>
          </a:p>
          <a:p>
            <a:pPr marL="265557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разным,</a:t>
            </a:r>
          </a:p>
          <a:p>
            <a:pPr marL="63042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приоритет</a:t>
            </a:r>
            <a:r>
              <a:rPr sz="1700" spc="-93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–</a:t>
            </a:r>
          </a:p>
          <a:p>
            <a:pPr marL="229717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сильным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9953" y="1655501"/>
            <a:ext cx="1405267" cy="783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765" marR="0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Целевое</a:t>
            </a: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назначение</a:t>
            </a:r>
          </a:p>
          <a:p>
            <a:pPr marL="302475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займа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41040" y="1787544"/>
            <a:ext cx="844575" cy="301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займы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834851" y="1778482"/>
            <a:ext cx="1611020" cy="542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7137" marR="0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Принцип</a:t>
            </a: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"одного</a:t>
            </a:r>
            <a:r>
              <a:rPr sz="1700" spc="-21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700" spc="-1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окна"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106827" y="2028920"/>
            <a:ext cx="1513002" cy="542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664" marR="0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и</a:t>
            </a:r>
            <a:r>
              <a:rPr sz="1700" spc="-2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хорошее</a:t>
            </a: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обеспечение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985926" y="2960774"/>
            <a:ext cx="1752244" cy="2351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Мы даем "длинные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 дешевые" деньги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 хотим иметь</a:t>
            </a:r>
            <a:r>
              <a:rPr sz="1100" spc="-3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твердые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гарантии от</a:t>
            </a:r>
            <a:r>
              <a:rPr sz="1100" spc="-3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инициато-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ров проекта.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Мы не рассчитываем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на долю в выручке и не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берем комиссий, но мы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требуем качественное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 надежное обеспече-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ние займов. Бюджетные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деньги должны быть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возвращены, даже если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 проектом что-то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182579" y="2960774"/>
            <a:ext cx="1769706" cy="183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Мы оцениваем качество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проекта и </a:t>
            </a:r>
            <a:r>
              <a:rPr lang="ru-RU"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профессионализм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команды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.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 первую очередь мы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помогаем успешным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компаниям, имеющим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потенциал и перспекти-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ву развития, которые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 высокой вероятностью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дадут</a:t>
            </a:r>
            <a:r>
              <a:rPr sz="1100" spc="-3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spc="-1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результат.</a:t>
            </a:r>
            <a:r>
              <a:rPr sz="1100" spc="1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endParaRPr lang="ru-RU" sz="1100" dirty="0">
              <a:solidFill>
                <a:srgbClr val="000000"/>
              </a:solidFill>
              <a:latin typeface="AEPPRK+BrutalType-Light"/>
              <a:cs typeface="AEPPRK+BrutalType-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679620" y="2960774"/>
            <a:ext cx="1720112" cy="370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Мы говорим с бизнесом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на одном языке.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02803" y="2960030"/>
            <a:ext cx="1848497" cy="1667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Мы финансируем проекты, направленные </a:t>
            </a:r>
            <a:r>
              <a:rPr sz="1100" dirty="0" err="1">
                <a:solidFill>
                  <a:srgbClr val="000000"/>
                </a:solidFill>
                <a:latin typeface="AEPPRK+BrutalType-Light"/>
                <a:cs typeface="AEPPRK+BrutalType-Light"/>
              </a:rPr>
              <a:t>на</a:t>
            </a:r>
            <a:r>
              <a:rPr lang="ru-RU"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модернизацию или создание нового производства,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импортозамещение,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освоение наилучших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доступных</a:t>
            </a:r>
            <a:r>
              <a:rPr sz="1100" spc="-3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технологий,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 err="1">
                <a:solidFill>
                  <a:srgbClr val="000000"/>
                </a:solidFill>
                <a:latin typeface="AEPPRK+BrutalType-Light"/>
                <a:cs typeface="AEPPRK+BrutalType-Light"/>
              </a:rPr>
              <a:t>цифровизацию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</a:t>
            </a:r>
            <a:r>
              <a:rPr lang="ru-RU" sz="1100" dirty="0" err="1">
                <a:solidFill>
                  <a:srgbClr val="000000"/>
                </a:solidFill>
                <a:latin typeface="AEPPRK+BrutalType-Light"/>
                <a:cs typeface="AEPPRK+BrutalType-Light"/>
              </a:rPr>
              <a:t>водств</a:t>
            </a:r>
            <a:r>
              <a:rPr lang="ru-RU"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.</a:t>
            </a:r>
            <a:endParaRPr sz="1100" dirty="0">
              <a:solidFill>
                <a:srgbClr val="000000"/>
              </a:solidFill>
              <a:latin typeface="AEPPRK+BrutalType-Light"/>
              <a:cs typeface="AEPPRK+BrutalType-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79620" y="3291025"/>
            <a:ext cx="1715363" cy="152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 Консультационном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центре каждый может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бесплатно получить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информацию не</a:t>
            </a:r>
            <a:r>
              <a:rPr sz="1100" spc="-3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только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 программах Фонда,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но и о других формах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государственной под-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держки промышленных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предприятий.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985926" y="5272529"/>
            <a:ext cx="1078331" cy="204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пойдет</a:t>
            </a:r>
            <a:r>
              <a:rPr sz="1100" spc="-3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не</a:t>
            </a:r>
            <a:r>
              <a:rPr sz="1100" spc="-3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так.</a:t>
            </a:r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42A209BB-11AC-4786-82B4-C3609B98C869}"/>
              </a:ext>
            </a:extLst>
          </p:cNvPr>
          <p:cNvSpPr txBox="1"/>
          <p:nvPr/>
        </p:nvSpPr>
        <p:spPr>
          <a:xfrm>
            <a:off x="7397094" y="2960761"/>
            <a:ext cx="1769706" cy="1166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Сохранение занятости на предприятиях, увеличение рабочих мест, выпуск импортозамещающий продукции – приоритеты Фонда</a:t>
            </a:r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2773D6D5-4400-4036-B1CA-46A2C4C0BA99}"/>
              </a:ext>
            </a:extLst>
          </p:cNvPr>
          <p:cNvSpPr txBox="1"/>
          <p:nvPr/>
        </p:nvSpPr>
        <p:spPr>
          <a:xfrm>
            <a:off x="7388228" y="1303689"/>
            <a:ext cx="2444778" cy="1450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042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spc="-93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Приоритет</a:t>
            </a:r>
            <a:r>
              <a:rPr sz="1400" spc="-93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–С</a:t>
            </a:r>
            <a:r>
              <a:rPr sz="14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и</a:t>
            </a:r>
            <a:r>
              <a:rPr lang="ru-RU" sz="1400" dirty="0" err="1">
                <a:solidFill>
                  <a:srgbClr val="000000"/>
                </a:solidFill>
                <a:latin typeface="JRDNBJ+BrutalType-Bold"/>
                <a:cs typeface="JRDNBJ+BrutalType-Bold"/>
              </a:rPr>
              <a:t>стемообразующим</a:t>
            </a:r>
            <a:r>
              <a:rPr lang="ru-RU" sz="14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организациям</a:t>
            </a:r>
          </a:p>
          <a:p>
            <a:pPr marL="63042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Республики Карелия </a:t>
            </a:r>
          </a:p>
          <a:p>
            <a:pPr marL="63042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и </a:t>
            </a:r>
            <a:r>
              <a:rPr lang="ru-RU" sz="135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импортозамещающим</a:t>
            </a:r>
            <a:r>
              <a:rPr lang="ru-RU" sz="14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производствам</a:t>
            </a:r>
            <a:endParaRPr sz="1400" dirty="0">
              <a:solidFill>
                <a:srgbClr val="000000"/>
              </a:solidFill>
              <a:latin typeface="JRDNBJ+BrutalType-Bold"/>
              <a:cs typeface="JRDNBJ+BrutalType-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"/>
          <p:cNvSpPr/>
          <p:nvPr/>
        </p:nvSpPr>
        <p:spPr>
          <a:xfrm>
            <a:off x="5763996" y="1144962"/>
            <a:ext cx="5389999" cy="436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789425" y="3560685"/>
            <a:ext cx="5370922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4000" y="3560685"/>
            <a:ext cx="5377281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7840" y="6290533"/>
            <a:ext cx="1748154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9425" y="5398104"/>
            <a:ext cx="5370922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64000" y="5398104"/>
            <a:ext cx="5377281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89425" y="4659998"/>
            <a:ext cx="5370922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64000" y="4659998"/>
            <a:ext cx="5377281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89425" y="4161157"/>
            <a:ext cx="5370922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64000" y="4161157"/>
            <a:ext cx="5377281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89425" y="2568063"/>
            <a:ext cx="5370922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64000" y="2568063"/>
            <a:ext cx="5377281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4005" y="5027784"/>
            <a:ext cx="1551990" cy="5400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4003" y="3939789"/>
            <a:ext cx="2895993" cy="5400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7847" y="730103"/>
            <a:ext cx="660704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57849" y="272562"/>
            <a:ext cx="5794857" cy="448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Программа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"Лизинговые</a:t>
            </a:r>
            <a:r>
              <a:rPr sz="2600" spc="-46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проекты"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53751" y="1224018"/>
            <a:ext cx="2238044" cy="2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Область</a:t>
            </a:r>
            <a:r>
              <a:rPr sz="1600" spc="-25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6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применения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957999" y="1237277"/>
            <a:ext cx="1623770" cy="2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6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Условия</a:t>
            </a:r>
            <a:r>
              <a:rPr sz="16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займа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53764" y="1508506"/>
            <a:ext cx="3668420" cy="397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Программа предназначена для финансирования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лизинговых проектов, направленных на: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958023" y="1704961"/>
            <a:ext cx="1754696" cy="239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Процентная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ставка: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056990" y="1706318"/>
            <a:ext cx="1307744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1%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годовых для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53764" y="1836267"/>
            <a:ext cx="4054030" cy="25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TBGPU+BrutalType-Black"/>
                <a:cs typeface="GTBGPU+BrutalType-Black"/>
              </a:rPr>
              <a:t>·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модернизацию основных производственных фондов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056990" y="1885388"/>
            <a:ext cx="2362352" cy="575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обрабатывающих производств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3%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годовых для других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лизинговых сделок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53802" y="2040737"/>
            <a:ext cx="2554239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обрабатывающих</a:t>
            </a:r>
            <a:r>
              <a:rPr sz="1200" spc="-19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производств</a:t>
            </a:r>
            <a:r>
              <a:rPr sz="1200" spc="118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;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869505" y="2051465"/>
            <a:ext cx="186570" cy="144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35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53764" y="2191867"/>
            <a:ext cx="4169702" cy="791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TBGPU+BrutalType-Black"/>
                <a:cs typeface="GTBGPU+BrutalType-Black"/>
              </a:rPr>
              <a:t>·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приобретение деревообработчиками и лесозаготови-</a:t>
            </a:r>
          </a:p>
          <a:p>
            <a:pPr marL="38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телями оборудования или спецтехники по обработке</a:t>
            </a:r>
          </a:p>
          <a:p>
            <a:pPr marL="38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древесины, вкл. российские харвестеры и форвардеры;</a:t>
            </a:r>
          </a:p>
          <a:p>
            <a:pPr marL="0" marR="0">
              <a:lnSpc>
                <a:spcPts val="139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TBGPU+BrutalType-Black"/>
                <a:cs typeface="GTBGPU+BrutalType-Black"/>
              </a:rPr>
              <a:t>·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приобретение у производителя российской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958002" y="2704436"/>
            <a:ext cx="1797301" cy="1231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Софинансирование:</a:t>
            </a:r>
          </a:p>
          <a:p>
            <a:pPr marL="0" marR="0">
              <a:lnSpc>
                <a:spcPts val="1583"/>
              </a:lnSpc>
              <a:spcBef>
                <a:spcPts val="6232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Льготный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период: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057040" y="2705806"/>
            <a:ext cx="2664562" cy="579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до</a:t>
            </a:r>
            <a:r>
              <a:rPr sz="1200" spc="-19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45%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бюджета проекта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для обрабатывающих производств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до</a:t>
            </a:r>
            <a:r>
              <a:rPr sz="1200" spc="-19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27%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бюджета проекта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53802" y="2930956"/>
            <a:ext cx="4034028" cy="397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промышленной продукции для реализации проектов,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не относящихся к обрабатывающей промышленности.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057040" y="3240577"/>
            <a:ext cx="2389632" cy="2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для других лизинговых сделок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53751" y="3569729"/>
            <a:ext cx="1568511" cy="29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650" spc="16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Сумма</a:t>
            </a:r>
            <a:r>
              <a:rPr sz="1650" spc="-22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057040" y="3699809"/>
            <a:ext cx="1927987" cy="37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до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3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лет</a:t>
            </a:r>
            <a:r>
              <a:rPr sz="1100" spc="-1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освобождение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 уплаты основного долга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73199" y="3946922"/>
            <a:ext cx="2750044" cy="490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69"/>
              </a:lnSpc>
              <a:spcBef>
                <a:spcPts val="0"/>
              </a:spcBef>
              <a:spcAft>
                <a:spcPts val="0"/>
              </a:spcAft>
            </a:pPr>
            <a:r>
              <a:rPr sz="3300" dirty="0">
                <a:solidFill>
                  <a:srgbClr val="000000"/>
                </a:solidFill>
                <a:latin typeface="NLKRTI+BrutalType"/>
                <a:cs typeface="NLKRTI+BrutalType"/>
              </a:rPr>
              <a:t>5–</a:t>
            </a:r>
            <a:r>
              <a:rPr lang="ru-RU" sz="3300" dirty="0">
                <a:solidFill>
                  <a:srgbClr val="000000"/>
                </a:solidFill>
                <a:latin typeface="NLKRTI+BrutalType"/>
                <a:cs typeface="NLKRTI+BrutalType"/>
              </a:rPr>
              <a:t> </a:t>
            </a:r>
            <a:r>
              <a:rPr sz="3300" dirty="0">
                <a:solidFill>
                  <a:srgbClr val="000000"/>
                </a:solidFill>
                <a:latin typeface="NLKRTI+BrutalType"/>
                <a:cs typeface="NLKRTI+BrutalType"/>
              </a:rPr>
              <a:t>500</a:t>
            </a:r>
            <a:r>
              <a:rPr sz="3300" spc="-77" dirty="0">
                <a:solidFill>
                  <a:srgbClr val="000000"/>
                </a:solidFill>
                <a:latin typeface="NLKRTI+BrutalType"/>
                <a:cs typeface="NLKRTI+BrutalType"/>
              </a:rPr>
              <a:t> </a:t>
            </a: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млн руб.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958012" y="4297522"/>
            <a:ext cx="1771866" cy="684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Лизинговая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сделка:</a:t>
            </a:r>
          </a:p>
          <a:p>
            <a:pPr marL="0" marR="0">
              <a:lnSpc>
                <a:spcPts val="1583"/>
              </a:lnSpc>
              <a:spcBef>
                <a:spcPts val="1919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Особенности: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056990" y="4299004"/>
            <a:ext cx="1301800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 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20,0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млн руб.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53764" y="4662835"/>
            <a:ext cx="1406439" cy="29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Срок</a:t>
            </a:r>
            <a:r>
              <a:rPr sz="1650" spc="-21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056990" y="4745070"/>
            <a:ext cx="2621890" cy="578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лизингодателем в рамках проекта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выступает 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уполномоченная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лизинговая</a:t>
            </a:r>
            <a:r>
              <a:rPr sz="1200" spc="-19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компания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72194" y="5015889"/>
            <a:ext cx="1468005" cy="54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11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до</a:t>
            </a:r>
            <a:r>
              <a:rPr sz="2500" spc="188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3350" dirty="0">
                <a:solidFill>
                  <a:srgbClr val="000000"/>
                </a:solidFill>
                <a:latin typeface="BRTROV+BrutalType"/>
                <a:cs typeface="BRTROV+BrutalType"/>
              </a:rPr>
              <a:t>5</a:t>
            </a:r>
            <a:r>
              <a:rPr sz="3350" spc="-1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лет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57832" y="6367140"/>
            <a:ext cx="6177496" cy="174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1 Перечень отраслевых направлений представлен на слайде "Отраслевые направления, финансируемые ФРП".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919882" y="3567722"/>
            <a:ext cx="1989744" cy="16569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4606" y="3236980"/>
            <a:ext cx="3134751" cy="26287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7791" y="1617633"/>
            <a:ext cx="9679622" cy="3874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7847" y="1101970"/>
            <a:ext cx="660704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7812" y="272594"/>
            <a:ext cx="10857483" cy="844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Целевое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назначение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займа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по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"Лизинговые</a:t>
            </a:r>
            <a:r>
              <a:rPr sz="2600" spc="-46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проекты".</a:t>
            </a:r>
          </a:p>
          <a:p>
            <a:pPr marL="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Пример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лизинговой</a:t>
            </a:r>
            <a:r>
              <a:rPr sz="2600" spc="-45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сделки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1954" y="1697978"/>
            <a:ext cx="1879676" cy="91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Целевое</a:t>
            </a:r>
            <a:r>
              <a:rPr sz="1300" spc="-2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назначение:</a:t>
            </a:r>
          </a:p>
          <a:p>
            <a:pPr marL="0" marR="0">
              <a:lnSpc>
                <a:spcPts val="1583"/>
              </a:lnSpc>
              <a:spcBef>
                <a:spcPts val="3721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Пример: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199780" y="1701941"/>
            <a:ext cx="5016742" cy="235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Приобретение в собственность промышленного оборудования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199780" y="2377365"/>
            <a:ext cx="5516332" cy="467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Оборудование приобретается </a:t>
            </a:r>
            <a:r>
              <a:rPr sz="13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для</a:t>
            </a:r>
            <a:r>
              <a:rPr sz="1300" spc="-2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обрабатывающего</a:t>
            </a:r>
            <a:r>
              <a:rPr sz="1300" spc="-18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производства</a:t>
            </a:r>
          </a:p>
          <a:p>
            <a:pPr marL="0" marR="0">
              <a:lnSpc>
                <a:spcPts val="1583"/>
              </a:lnSpc>
              <a:spcBef>
                <a:spcPts val="2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Стоимость оборудования – </a:t>
            </a:r>
            <a:r>
              <a:rPr sz="13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100</a:t>
            </a:r>
            <a:r>
              <a:rPr sz="1300" spc="-2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млн</a:t>
            </a:r>
            <a:r>
              <a:rPr sz="1300" spc="-2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руб.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036416" y="3460724"/>
            <a:ext cx="933488" cy="235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Заем ФРП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036416" y="3658844"/>
            <a:ext cx="1065237" cy="235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DB052B"/>
                </a:solidFill>
                <a:latin typeface="AEPPRK+BrutalType-Light"/>
                <a:cs typeface="AEPPRK+BrutalType-Light"/>
              </a:rPr>
              <a:t>1% годовых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551903" y="3679575"/>
            <a:ext cx="401929" cy="288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45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721531" y="4235977"/>
            <a:ext cx="796785" cy="55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552" marR="0">
              <a:lnSpc>
                <a:spcPts val="2766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1D1D1B"/>
                </a:solidFill>
                <a:latin typeface="NLKRTI+BrutalType"/>
                <a:cs typeface="NLKRTI+BrutalType"/>
              </a:rPr>
              <a:t>100</a:t>
            </a:r>
          </a:p>
          <a:p>
            <a:pPr marL="0" marR="0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10000"/>
                </a:solidFill>
                <a:latin typeface="AEPPRK+BrutalType-Light"/>
                <a:cs typeface="AEPPRK+BrutalType-Light"/>
              </a:rPr>
              <a:t>млн руб.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179567" y="4253916"/>
            <a:ext cx="634657" cy="24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Аванс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765873" y="4963392"/>
            <a:ext cx="277164" cy="288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5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286780" y="5117011"/>
            <a:ext cx="401116" cy="288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50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036416" y="5122456"/>
            <a:ext cx="1689316" cy="235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Лизингополучатель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036416" y="5741552"/>
            <a:ext cx="2523896" cy="433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Лизинговая компания</a:t>
            </a:r>
          </a:p>
          <a:p>
            <a:pPr marL="0" marR="0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DB052B"/>
                </a:solidFill>
                <a:latin typeface="AEPPRK+BrutalType-Light"/>
                <a:cs typeface="AEPPRK+BrutalType-Light"/>
              </a:rPr>
              <a:t>Х% годовых (рыночная ставка)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357840" y="6110534"/>
            <a:ext cx="1748154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688196" y="5430819"/>
            <a:ext cx="10657269" cy="387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196" y="4931083"/>
            <a:ext cx="10657269" cy="387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8196" y="3320723"/>
            <a:ext cx="10657269" cy="387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8196" y="2060723"/>
            <a:ext cx="10657269" cy="387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8200" y="1070538"/>
            <a:ext cx="10659796" cy="55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7847" y="730103"/>
            <a:ext cx="660704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7861" y="272624"/>
            <a:ext cx="6704997" cy="448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Виды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обеспечения,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принимаемого</a:t>
            </a:r>
            <a:r>
              <a:rPr sz="2600" spc="-46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ФРП</a:t>
            </a:r>
            <a:r>
              <a:rPr sz="2250" baseline="33299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30982" y="1240806"/>
            <a:ext cx="1312276" cy="231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4"/>
              </a:lnSpc>
              <a:spcBef>
                <a:spcPts val="0"/>
              </a:spcBef>
              <a:spcAft>
                <a:spcPts val="0"/>
              </a:spcAft>
            </a:pPr>
            <a:r>
              <a:rPr sz="1250" spc="15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Наименование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364819" y="1240806"/>
            <a:ext cx="809890" cy="231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4"/>
              </a:lnSpc>
              <a:spcBef>
                <a:spcPts val="0"/>
              </a:spcBef>
              <a:spcAft>
                <a:spcPts val="0"/>
              </a:spcAft>
            </a:pPr>
            <a:r>
              <a:rPr sz="1250" spc="17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Дисконт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42218" y="1713077"/>
            <a:ext cx="2239708" cy="267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4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DB052B"/>
                </a:solidFill>
                <a:latin typeface="NLKRTI+BrutalType"/>
                <a:cs typeface="NLKRTI+BrutalType"/>
              </a:rPr>
              <a:t>Основное обеспечение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20247" y="2149072"/>
            <a:ext cx="3678936" cy="24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1. Независимые гарантии и поручительства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20247" y="2555167"/>
            <a:ext cx="5254943" cy="204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spc="-24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Гарантии</a:t>
            </a:r>
            <a:r>
              <a:rPr sz="1100" spc="24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кредитных организаций, гарантии и поручительства ГКР "ВЭБ.РФ"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592408" y="2552264"/>
            <a:ext cx="348259" cy="692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5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0%</a:t>
            </a:r>
          </a:p>
          <a:p>
            <a:pPr marL="0" marR="0">
              <a:lnSpc>
                <a:spcPts val="1355"/>
              </a:lnSpc>
              <a:spcBef>
                <a:spcPts val="54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0%</a:t>
            </a:r>
          </a:p>
          <a:p>
            <a:pPr marL="0" marR="0">
              <a:lnSpc>
                <a:spcPts val="1355"/>
              </a:lnSpc>
              <a:spcBef>
                <a:spcPts val="54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0%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20247" y="2796429"/>
            <a:ext cx="7837296" cy="446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spc="-24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Гарантии</a:t>
            </a:r>
            <a:r>
              <a:rPr sz="1100" spc="24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 поручительства Корпорации МСП, региональных фондов содействия кредитованию МСП, субъектов РФ</a:t>
            </a:r>
          </a:p>
          <a:p>
            <a:pPr marL="0" marR="0">
              <a:lnSpc>
                <a:spcPts val="1313"/>
              </a:lnSpc>
              <a:spcBef>
                <a:spcPts val="58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Поручительства и гарантии юридических лиц, имеющих устойчивое финансовое положение, субъектов РФ</a:t>
            </a:r>
            <a:r>
              <a:rPr sz="1000" baseline="3324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20247" y="3419072"/>
            <a:ext cx="894524" cy="24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2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Залоги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20247" y="3825167"/>
            <a:ext cx="6030556" cy="446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Драгоценные металлы, в стандартных и/или мерных слитках, обеспечительный платеж</a:t>
            </a:r>
          </a:p>
          <a:p>
            <a:pPr marL="0" marR="0">
              <a:lnSpc>
                <a:spcPts val="1313"/>
              </a:lnSpc>
              <a:spcBef>
                <a:spcPts val="58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Недвижимые имущественные активы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273333" y="3823814"/>
            <a:ext cx="667334" cy="692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075" marR="0">
              <a:lnSpc>
                <a:spcPts val="1355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0%</a:t>
            </a:r>
          </a:p>
          <a:p>
            <a:pPr marL="0" marR="0">
              <a:lnSpc>
                <a:spcPts val="1355"/>
              </a:lnSpc>
              <a:spcBef>
                <a:spcPts val="54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15-60%</a:t>
            </a:r>
          </a:p>
          <a:p>
            <a:pPr marL="0" marR="0">
              <a:lnSpc>
                <a:spcPts val="1355"/>
              </a:lnSpc>
              <a:spcBef>
                <a:spcPts val="544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25-60%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20247" y="4307691"/>
            <a:ext cx="8932519" cy="204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Движимые имущественные активы (в</a:t>
            </a:r>
            <a:r>
              <a:rPr sz="1100" spc="-3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spc="-29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т.ч.</a:t>
            </a:r>
            <a:r>
              <a:rPr sz="1100" spc="29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оборудование, приобретаемое в процессе реализации проекта)</a:t>
            </a:r>
            <a:r>
              <a:rPr sz="1000" baseline="33246" dirty="0">
                <a:solidFill>
                  <a:srgbClr val="000000"/>
                </a:solidFill>
                <a:latin typeface="WINSMJ+BrutalType-Light"/>
                <a:cs typeface="WINSMJ+BrutalType-Light"/>
              </a:rPr>
              <a:t>3</a:t>
            </a:r>
            <a:r>
              <a:rPr sz="1000" spc="115" baseline="332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</a:t>
            </a:r>
            <a:r>
              <a:rPr sz="1100" spc="-3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транспортные средства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42218" y="4583439"/>
            <a:ext cx="7588959" cy="67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4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DB052B"/>
                </a:solidFill>
                <a:latin typeface="NLKRTI+BrutalType"/>
                <a:cs typeface="NLKRTI+BrutalType"/>
              </a:rPr>
              <a:t>Дополнительное обеспечение </a:t>
            </a:r>
            <a:r>
              <a:rPr sz="1300" dirty="0">
                <a:solidFill>
                  <a:srgbClr val="8C8C8C"/>
                </a:solidFill>
                <a:latin typeface="AEPPRK+BrutalType-Light"/>
                <a:cs typeface="AEPPRK+BrutalType-Light"/>
              </a:rPr>
              <a:t>(не вкл. в расчет</a:t>
            </a:r>
            <a:r>
              <a:rPr sz="1300" spc="-39" dirty="0">
                <a:solidFill>
                  <a:srgbClr val="8C8C8C"/>
                </a:solidFill>
                <a:latin typeface="AEPPRK+BrutalType-Light"/>
                <a:cs typeface="AEPPRK+BrutalType-Light"/>
              </a:rPr>
              <a:t> </a:t>
            </a:r>
            <a:r>
              <a:rPr sz="1300" dirty="0">
                <a:solidFill>
                  <a:srgbClr val="8C8C8C"/>
                </a:solidFill>
                <a:latin typeface="AEPPRK+BrutalType-Light"/>
                <a:cs typeface="AEPPRK+BrutalType-Light"/>
              </a:rPr>
              <a:t>суммы достаточного обеспечения проекта)</a:t>
            </a:r>
          </a:p>
          <a:p>
            <a:pPr marL="178028" marR="0">
              <a:lnSpc>
                <a:spcPts val="1601"/>
              </a:lnSpc>
              <a:spcBef>
                <a:spcPts val="1628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3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Поручительства физических лиц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20247" y="5519173"/>
            <a:ext cx="10130548" cy="24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4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Другие виды обеспечения, которые по результатам оценки их качества не могут</a:t>
            </a:r>
            <a:r>
              <a:rPr sz="1300" spc="-29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быть отнесены к основному обеспечению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57845" y="6187083"/>
            <a:ext cx="11221896" cy="453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1 Обеспечение займа предоставляется в объеме не меньше суммы займа + сумма процентов за весь срок.</a:t>
            </a:r>
          </a:p>
          <a:p>
            <a:pPr marL="0" marR="0">
              <a:lnSpc>
                <a:spcPts val="1074"/>
              </a:lnSpc>
              <a:spcBef>
                <a:spcPts val="2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2 Все виды обеспечения, принимаемые ФРП, перечислены в Приложениях №1, 2, </a:t>
            </a:r>
            <a:r>
              <a:rPr sz="900" dirty="0">
                <a:solidFill>
                  <a:srgbClr val="000000"/>
                </a:solidFill>
                <a:latin typeface="WINSMJ+BrutalType-Light"/>
                <a:cs typeface="WINSMJ+BrutalType-Light"/>
              </a:rPr>
              <a:t>3</a:t>
            </a:r>
            <a:r>
              <a:rPr sz="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Стандарта № СФ-И-82 "Порядок обеспечения возврата займов, предоставленных в качестве финансирования проектов".</a:t>
            </a:r>
          </a:p>
          <a:p>
            <a:pPr marL="0" marR="0">
              <a:lnSpc>
                <a:spcPts val="1074"/>
              </a:lnSpc>
              <a:spcBef>
                <a:spcPts val="25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WINSMJ+BrutalType-Light"/>
                <a:cs typeface="WINSMJ+BrutalType-Light"/>
              </a:rPr>
              <a:t>3</a:t>
            </a:r>
            <a:r>
              <a:rPr sz="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Принимается в залог</a:t>
            </a:r>
            <a:r>
              <a:rPr sz="900" spc="-3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9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после ввода в эксплуатацию.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50822EB2-A452-9C4F-6339-BB99FFF47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56" y="207713"/>
            <a:ext cx="2424713" cy="72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9E7743CF-7E9F-E6DE-10A8-E0A5D48F7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144" y="22891"/>
            <a:ext cx="1272656" cy="11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>
            <a:extLst>
              <a:ext uri="{FF2B5EF4-FFF2-40B4-BE49-F238E27FC236}">
                <a16:creationId xmlns:a16="http://schemas.microsoft.com/office/drawing/2014/main" id="{8FC89A5D-627F-4D67-2E72-44A982C36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75" y="207713"/>
            <a:ext cx="2484468" cy="79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9EDF3A27-83F8-46BB-597E-5AFEE5F8667C}"/>
              </a:ext>
            </a:extLst>
          </p:cNvPr>
          <p:cNvSpPr txBox="1">
            <a:spLocks/>
          </p:cNvSpPr>
          <p:nvPr/>
        </p:nvSpPr>
        <p:spPr>
          <a:xfrm>
            <a:off x="3743380" y="3397250"/>
            <a:ext cx="10642189" cy="289704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582" marR="5033">
              <a:spcBef>
                <a:spcPts val="99"/>
              </a:spcBef>
            </a:pPr>
            <a:r>
              <a:rPr lang="ru-RU" kern="0" dirty="0">
                <a:solidFill>
                  <a:sysClr val="windowText" lastClr="000000"/>
                </a:solidFill>
              </a:rPr>
              <a:t>ГИСП:</a:t>
            </a:r>
            <a:r>
              <a:rPr lang="ru-RU" kern="0" spc="-45" dirty="0">
                <a:solidFill>
                  <a:sysClr val="windowText" lastClr="000000"/>
                </a:solidFill>
              </a:rPr>
              <a:t> </a:t>
            </a:r>
            <a:r>
              <a:rPr lang="ru-RU" kern="0" spc="-5" dirty="0">
                <a:solidFill>
                  <a:sysClr val="windowText" lastClr="000000"/>
                </a:solidFill>
              </a:rPr>
              <a:t>возможности</a:t>
            </a:r>
            <a:r>
              <a:rPr lang="ru-RU" kern="0" spc="-35" dirty="0">
                <a:solidFill>
                  <a:sysClr val="windowText" lastClr="000000"/>
                </a:solidFill>
              </a:rPr>
              <a:t> </a:t>
            </a:r>
            <a:r>
              <a:rPr lang="ru-RU" kern="0" spc="-5" dirty="0">
                <a:solidFill>
                  <a:sysClr val="windowText" lastClr="000000"/>
                </a:solidFill>
              </a:rPr>
              <a:t>цифровых </a:t>
            </a:r>
            <a:r>
              <a:rPr lang="ru-RU" kern="0" spc="-971" dirty="0">
                <a:solidFill>
                  <a:sysClr val="windowText" lastClr="000000"/>
                </a:solidFill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</a:rPr>
              <a:t>сервисов</a:t>
            </a:r>
            <a:endParaRPr lang="ru-RU" kern="0" spc="-1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0FA7F3-74EE-98A6-96EE-3F5E5F3440E6}"/>
              </a:ext>
            </a:extLst>
          </p:cNvPr>
          <p:cNvSpPr txBox="1"/>
          <p:nvPr/>
        </p:nvSpPr>
        <p:spPr>
          <a:xfrm>
            <a:off x="2752389" y="2227716"/>
            <a:ext cx="6312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spc="-5" dirty="0"/>
              <a:t>Государственная</a:t>
            </a:r>
            <a:r>
              <a:rPr lang="ru-RU" sz="2800" b="1" spc="59" dirty="0"/>
              <a:t> </a:t>
            </a:r>
            <a:r>
              <a:rPr lang="ru-RU" sz="2800" b="1" spc="-10" dirty="0"/>
              <a:t>информационная </a:t>
            </a:r>
            <a:r>
              <a:rPr lang="ru-RU" sz="2800" b="1" spc="-634" dirty="0"/>
              <a:t> </a:t>
            </a:r>
            <a:r>
              <a:rPr lang="ru-RU" sz="2800" b="1" dirty="0"/>
              <a:t>система</a:t>
            </a:r>
            <a:r>
              <a:rPr lang="ru-RU" sz="2800" b="1" spc="25" dirty="0"/>
              <a:t> </a:t>
            </a:r>
            <a:r>
              <a:rPr lang="ru-RU" sz="2800" b="1" spc="-5" dirty="0"/>
              <a:t>промышленности </a:t>
            </a:r>
            <a:endParaRPr lang="ru-RU" sz="2800" b="1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DE1901FD-FDDA-2E1F-7325-013A72923956}"/>
              </a:ext>
            </a:extLst>
          </p:cNvPr>
          <p:cNvSpPr txBox="1"/>
          <p:nvPr/>
        </p:nvSpPr>
        <p:spPr>
          <a:xfrm>
            <a:off x="9501584" y="6044909"/>
            <a:ext cx="2417080" cy="568725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2582">
              <a:spcBef>
                <a:spcPts val="99"/>
              </a:spcBef>
            </a:pPr>
            <a:r>
              <a:rPr sz="3567" b="1" spc="-5" dirty="0">
                <a:solidFill>
                  <a:srgbClr val="2AACE1"/>
                </a:solidFill>
                <a:latin typeface="Segoe UI"/>
                <a:cs typeface="Segoe UI"/>
              </a:rPr>
              <a:t>gisp.gov.ru</a:t>
            </a:r>
            <a:endParaRPr sz="3567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38622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9177" y="848935"/>
            <a:ext cx="3746412" cy="5479638"/>
          </a:xfrm>
          <a:custGeom>
            <a:avLst/>
            <a:gdLst/>
            <a:ahLst/>
            <a:cxnLst/>
            <a:rect l="l" t="t" r="r" b="b"/>
            <a:pathLst>
              <a:path w="3781425" h="5530850">
                <a:moveTo>
                  <a:pt x="3781044" y="0"/>
                </a:moveTo>
                <a:lnTo>
                  <a:pt x="0" y="0"/>
                </a:lnTo>
                <a:lnTo>
                  <a:pt x="0" y="5530596"/>
                </a:lnTo>
                <a:lnTo>
                  <a:pt x="3781044" y="5530596"/>
                </a:lnTo>
                <a:lnTo>
                  <a:pt x="3781044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783"/>
          </a:p>
        </p:txBody>
      </p:sp>
      <p:sp>
        <p:nvSpPr>
          <p:cNvPr id="4" name="object 4"/>
          <p:cNvSpPr txBox="1"/>
          <p:nvPr/>
        </p:nvSpPr>
        <p:spPr>
          <a:xfrm>
            <a:off x="11013752" y="6421586"/>
            <a:ext cx="776335" cy="194010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2582">
              <a:spcBef>
                <a:spcPts val="99"/>
              </a:spcBef>
            </a:pPr>
            <a:r>
              <a:rPr sz="1189" spc="-15" dirty="0">
                <a:solidFill>
                  <a:srgbClr val="2AACE1"/>
                </a:solidFill>
                <a:latin typeface="Segoe UI Semibold"/>
                <a:cs typeface="Segoe UI Semibold"/>
              </a:rPr>
              <a:t>gisp.gov.ru</a:t>
            </a:r>
            <a:endParaRPr sz="1189" dirty="0">
              <a:latin typeface="Segoe UI Semibold"/>
              <a:cs typeface="Segoe UI 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78611" y="2304217"/>
            <a:ext cx="2463635" cy="357969"/>
          </a:xfrm>
          <a:prstGeom prst="rect">
            <a:avLst/>
          </a:prstGeom>
        </p:spPr>
        <p:txBody>
          <a:bodyPr vert="horz" wrap="square" lIns="0" tIns="13212" rIns="0" bIns="0" rtlCol="0">
            <a:spAutoFit/>
          </a:bodyPr>
          <a:lstStyle/>
          <a:p>
            <a:pPr marL="183066" marR="5033" indent="-171114">
              <a:spcBef>
                <a:spcPts val="104"/>
              </a:spcBef>
              <a:buClr>
                <a:srgbClr val="2AACE1"/>
              </a:buClr>
              <a:buSzPct val="118181"/>
              <a:buFont typeface="Wingdings"/>
              <a:buChar char=""/>
              <a:tabLst>
                <a:tab pos="183696" algn="l"/>
              </a:tabLst>
            </a:pPr>
            <a:r>
              <a:rPr sz="1090" dirty="0">
                <a:latin typeface="Segoe UI"/>
                <a:cs typeface="Segoe UI"/>
              </a:rPr>
              <a:t>Автоматическая </a:t>
            </a:r>
            <a:r>
              <a:rPr sz="1090" spc="-5" dirty="0">
                <a:latin typeface="Segoe UI"/>
                <a:cs typeface="Segoe UI"/>
              </a:rPr>
              <a:t>сдача</a:t>
            </a:r>
            <a:r>
              <a:rPr sz="1090" dirty="0">
                <a:latin typeface="Segoe UI"/>
                <a:cs typeface="Segoe UI"/>
              </a:rPr>
              <a:t> </a:t>
            </a:r>
            <a:r>
              <a:rPr sz="1090" spc="-5" dirty="0">
                <a:latin typeface="Segoe UI"/>
                <a:cs typeface="Segoe UI"/>
              </a:rPr>
              <a:t>финансово- </a:t>
            </a:r>
            <a:r>
              <a:rPr sz="1090" spc="-287" dirty="0">
                <a:latin typeface="Segoe UI"/>
                <a:cs typeface="Segoe UI"/>
              </a:rPr>
              <a:t> </a:t>
            </a:r>
            <a:r>
              <a:rPr sz="1090" spc="-5" dirty="0">
                <a:latin typeface="Segoe UI"/>
                <a:cs typeface="Segoe UI"/>
              </a:rPr>
              <a:t>экономической</a:t>
            </a:r>
            <a:r>
              <a:rPr sz="1090" spc="10" dirty="0">
                <a:latin typeface="Segoe UI"/>
                <a:cs typeface="Segoe UI"/>
              </a:rPr>
              <a:t> </a:t>
            </a:r>
            <a:r>
              <a:rPr sz="1090" dirty="0">
                <a:latin typeface="Segoe UI"/>
                <a:cs typeface="Segoe UI"/>
              </a:rPr>
              <a:t>отчетности</a:t>
            </a:r>
            <a:endParaRPr sz="109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8612" y="2853514"/>
            <a:ext cx="2479363" cy="179525"/>
          </a:xfrm>
          <a:prstGeom prst="rect">
            <a:avLst/>
          </a:prstGeom>
        </p:spPr>
        <p:txBody>
          <a:bodyPr vert="horz" wrap="square" lIns="0" tIns="13212" rIns="0" bIns="0" rtlCol="0">
            <a:spAutoFit/>
          </a:bodyPr>
          <a:lstStyle/>
          <a:p>
            <a:pPr marL="183066" indent="-171114">
              <a:spcBef>
                <a:spcPts val="104"/>
              </a:spcBef>
              <a:buClr>
                <a:srgbClr val="2AACE1"/>
              </a:buClr>
              <a:buSzPct val="118181"/>
              <a:buFont typeface="Wingdings"/>
              <a:buChar char=""/>
              <a:tabLst>
                <a:tab pos="183696" algn="l"/>
              </a:tabLst>
            </a:pPr>
            <a:r>
              <a:rPr sz="1090" dirty="0">
                <a:latin typeface="Segoe UI"/>
                <a:cs typeface="Segoe UI"/>
              </a:rPr>
              <a:t>Поиск</a:t>
            </a:r>
            <a:r>
              <a:rPr sz="1090" spc="-10" dirty="0">
                <a:latin typeface="Segoe UI"/>
                <a:cs typeface="Segoe UI"/>
              </a:rPr>
              <a:t> </a:t>
            </a:r>
            <a:r>
              <a:rPr sz="1090" dirty="0">
                <a:latin typeface="Segoe UI"/>
                <a:cs typeface="Segoe UI"/>
              </a:rPr>
              <a:t>и</a:t>
            </a:r>
            <a:r>
              <a:rPr sz="1090" spc="-5" dirty="0">
                <a:latin typeface="Segoe UI"/>
                <a:cs typeface="Segoe UI"/>
              </a:rPr>
              <a:t> получение</a:t>
            </a:r>
            <a:r>
              <a:rPr sz="1090" spc="-10" dirty="0">
                <a:latin typeface="Segoe UI"/>
                <a:cs typeface="Segoe UI"/>
              </a:rPr>
              <a:t> </a:t>
            </a:r>
            <a:r>
              <a:rPr sz="1090" dirty="0">
                <a:latin typeface="Segoe UI"/>
                <a:cs typeface="Segoe UI"/>
              </a:rPr>
              <a:t>мер</a:t>
            </a:r>
            <a:r>
              <a:rPr sz="1090" spc="-25" dirty="0">
                <a:latin typeface="Segoe UI"/>
                <a:cs typeface="Segoe UI"/>
              </a:rPr>
              <a:t> </a:t>
            </a:r>
            <a:r>
              <a:rPr sz="1090" spc="-5" dirty="0">
                <a:latin typeface="Segoe UI"/>
                <a:cs typeface="Segoe UI"/>
              </a:rPr>
              <a:t>поддержки</a:t>
            </a:r>
            <a:endParaRPr sz="109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78611" y="3236070"/>
            <a:ext cx="3004679" cy="690145"/>
          </a:xfrm>
          <a:prstGeom prst="rect">
            <a:avLst/>
          </a:prstGeom>
        </p:spPr>
        <p:txBody>
          <a:bodyPr vert="horz" wrap="square" lIns="0" tIns="13212" rIns="0" bIns="0" rtlCol="0">
            <a:spAutoFit/>
          </a:bodyPr>
          <a:lstStyle/>
          <a:p>
            <a:pPr marL="183066" marR="119528" indent="-171114">
              <a:spcBef>
                <a:spcPts val="104"/>
              </a:spcBef>
              <a:buClr>
                <a:srgbClr val="2AACE1"/>
              </a:buClr>
              <a:buSzPct val="118181"/>
              <a:buFont typeface="Wingdings"/>
              <a:buChar char=""/>
              <a:tabLst>
                <a:tab pos="183696" algn="l"/>
              </a:tabLst>
            </a:pPr>
            <a:r>
              <a:rPr sz="1090" dirty="0">
                <a:latin typeface="Segoe UI"/>
                <a:cs typeface="Segoe UI"/>
              </a:rPr>
              <a:t>Продвижение </a:t>
            </a:r>
            <a:r>
              <a:rPr sz="1090" spc="-5" dirty="0">
                <a:latin typeface="Segoe UI"/>
                <a:cs typeface="Segoe UI"/>
              </a:rPr>
              <a:t>продукции промышленных </a:t>
            </a:r>
            <a:r>
              <a:rPr sz="1090" spc="-287" dirty="0">
                <a:latin typeface="Segoe UI"/>
                <a:cs typeface="Segoe UI"/>
              </a:rPr>
              <a:t> </a:t>
            </a:r>
            <a:r>
              <a:rPr sz="1090" spc="-5" dirty="0">
                <a:latin typeface="Segoe UI"/>
                <a:cs typeface="Segoe UI"/>
              </a:rPr>
              <a:t>предприятий на</a:t>
            </a:r>
            <a:r>
              <a:rPr sz="1090" dirty="0">
                <a:latin typeface="Segoe UI"/>
                <a:cs typeface="Segoe UI"/>
              </a:rPr>
              <a:t> </a:t>
            </a:r>
            <a:r>
              <a:rPr sz="1090" spc="-5" dirty="0">
                <a:latin typeface="Segoe UI"/>
                <a:cs typeface="Segoe UI"/>
              </a:rPr>
              <a:t>электронных </a:t>
            </a:r>
            <a:r>
              <a:rPr sz="1090" dirty="0">
                <a:latin typeface="Segoe UI"/>
                <a:cs typeface="Segoe UI"/>
              </a:rPr>
              <a:t>торговых</a:t>
            </a:r>
            <a:endParaRPr sz="1090">
              <a:latin typeface="Segoe UI"/>
              <a:cs typeface="Segoe UI"/>
            </a:endParaRPr>
          </a:p>
          <a:p>
            <a:pPr marL="183066" marR="5033"/>
            <a:r>
              <a:rPr sz="1090" dirty="0">
                <a:latin typeface="Segoe UI"/>
                <a:cs typeface="Segoe UI"/>
              </a:rPr>
              <a:t>площадках</a:t>
            </a:r>
            <a:r>
              <a:rPr sz="1090" spc="-40" dirty="0">
                <a:latin typeface="Segoe UI"/>
                <a:cs typeface="Segoe UI"/>
              </a:rPr>
              <a:t> </a:t>
            </a:r>
            <a:r>
              <a:rPr sz="1090" dirty="0">
                <a:latin typeface="Segoe UI"/>
                <a:cs typeface="Segoe UI"/>
              </a:rPr>
              <a:t>с</a:t>
            </a:r>
            <a:r>
              <a:rPr sz="1090" spc="-20" dirty="0">
                <a:latin typeface="Segoe UI"/>
                <a:cs typeface="Segoe UI"/>
              </a:rPr>
              <a:t> </a:t>
            </a:r>
            <a:r>
              <a:rPr sz="1090" dirty="0">
                <a:latin typeface="Segoe UI"/>
                <a:cs typeface="Segoe UI"/>
              </a:rPr>
              <a:t>помощью</a:t>
            </a:r>
            <a:r>
              <a:rPr sz="1090" spc="-20" dirty="0">
                <a:latin typeface="Segoe UI"/>
                <a:cs typeface="Segoe UI"/>
              </a:rPr>
              <a:t> </a:t>
            </a:r>
            <a:r>
              <a:rPr sz="1090" dirty="0">
                <a:latin typeface="Segoe UI"/>
                <a:cs typeface="Segoe UI"/>
              </a:rPr>
              <a:t>Каталога</a:t>
            </a:r>
            <a:r>
              <a:rPr sz="1090" spc="-20" dirty="0">
                <a:latin typeface="Segoe UI"/>
                <a:cs typeface="Segoe UI"/>
              </a:rPr>
              <a:t> </a:t>
            </a:r>
            <a:r>
              <a:rPr sz="1090" dirty="0">
                <a:latin typeface="Segoe UI"/>
                <a:cs typeface="Segoe UI"/>
              </a:rPr>
              <a:t>продукции </a:t>
            </a:r>
            <a:r>
              <a:rPr sz="1090" spc="-282" dirty="0">
                <a:latin typeface="Segoe UI"/>
                <a:cs typeface="Segoe UI"/>
              </a:rPr>
              <a:t> </a:t>
            </a:r>
            <a:r>
              <a:rPr sz="1090" dirty="0">
                <a:latin typeface="Segoe UI"/>
                <a:cs typeface="Segoe UI"/>
              </a:rPr>
              <a:t>ГИСП</a:t>
            </a:r>
            <a:endParaRPr sz="109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78611" y="4116033"/>
            <a:ext cx="3197190" cy="525316"/>
          </a:xfrm>
          <a:prstGeom prst="rect">
            <a:avLst/>
          </a:prstGeom>
        </p:spPr>
        <p:txBody>
          <a:bodyPr vert="horz" wrap="square" lIns="0" tIns="13212" rIns="0" bIns="0" rtlCol="0">
            <a:spAutoFit/>
          </a:bodyPr>
          <a:lstStyle/>
          <a:p>
            <a:pPr marL="183066" indent="-171114">
              <a:spcBef>
                <a:spcPts val="104"/>
              </a:spcBef>
              <a:buClr>
                <a:srgbClr val="2AACE1"/>
              </a:buClr>
              <a:buSzPct val="118181"/>
              <a:buFont typeface="Wingdings"/>
              <a:buChar char=""/>
              <a:tabLst>
                <a:tab pos="183696" algn="l"/>
              </a:tabLst>
            </a:pPr>
            <a:r>
              <a:rPr sz="1090" dirty="0">
                <a:latin typeface="Segoe UI"/>
                <a:cs typeface="Segoe UI"/>
              </a:rPr>
              <a:t>Получение </a:t>
            </a:r>
            <a:r>
              <a:rPr sz="1090" spc="-5" dirty="0">
                <a:latin typeface="Segoe UI"/>
                <a:cs typeface="Segoe UI"/>
              </a:rPr>
              <a:t>статуса</a:t>
            </a:r>
            <a:r>
              <a:rPr sz="1090" spc="10" dirty="0">
                <a:latin typeface="Segoe UI"/>
                <a:cs typeface="Segoe UI"/>
              </a:rPr>
              <a:t> </a:t>
            </a:r>
            <a:r>
              <a:rPr sz="1090" spc="-5" dirty="0">
                <a:latin typeface="Segoe UI"/>
                <a:cs typeface="Segoe UI"/>
              </a:rPr>
              <a:t>продукции,</a:t>
            </a:r>
            <a:r>
              <a:rPr sz="1090" spc="5" dirty="0">
                <a:latin typeface="Segoe UI"/>
                <a:cs typeface="Segoe UI"/>
              </a:rPr>
              <a:t> </a:t>
            </a:r>
            <a:r>
              <a:rPr sz="1090" spc="-5" dirty="0">
                <a:latin typeface="Segoe UI"/>
                <a:cs typeface="Segoe UI"/>
              </a:rPr>
              <a:t>произведенной</a:t>
            </a:r>
            <a:endParaRPr sz="1090" dirty="0">
              <a:latin typeface="Segoe UI"/>
              <a:cs typeface="Segoe UI"/>
            </a:endParaRPr>
          </a:p>
          <a:p>
            <a:pPr marL="183066" marR="375569">
              <a:spcBef>
                <a:spcPts val="5"/>
              </a:spcBef>
            </a:pPr>
            <a:r>
              <a:rPr sz="1090" spc="-5" dirty="0">
                <a:latin typeface="Segoe UI"/>
                <a:cs typeface="Segoe UI"/>
              </a:rPr>
              <a:t>на территории </a:t>
            </a:r>
            <a:r>
              <a:rPr sz="1090" dirty="0">
                <a:latin typeface="Segoe UI"/>
                <a:cs typeface="Segoe UI"/>
              </a:rPr>
              <a:t>РФ с помощью цифровых </a:t>
            </a:r>
            <a:r>
              <a:rPr sz="1090" spc="-287" dirty="0">
                <a:latin typeface="Segoe UI"/>
                <a:cs typeface="Segoe UI"/>
              </a:rPr>
              <a:t> </a:t>
            </a:r>
            <a:r>
              <a:rPr sz="1090" spc="-5" dirty="0">
                <a:latin typeface="Segoe UI"/>
                <a:cs typeface="Segoe UI"/>
              </a:rPr>
              <a:t>сервисов</a:t>
            </a:r>
            <a:endParaRPr sz="1090" dirty="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78611" y="4832399"/>
            <a:ext cx="2910311" cy="524057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83066" marR="5033" indent="-171114">
              <a:spcBef>
                <a:spcPts val="99"/>
              </a:spcBef>
              <a:buClr>
                <a:srgbClr val="2AACE1"/>
              </a:buClr>
              <a:buSzPct val="118181"/>
              <a:buFont typeface="Wingdings"/>
              <a:buChar char=""/>
              <a:tabLst>
                <a:tab pos="183696" algn="l"/>
              </a:tabLst>
            </a:pPr>
            <a:r>
              <a:rPr sz="1090" dirty="0">
                <a:latin typeface="Segoe UI"/>
                <a:cs typeface="Segoe UI"/>
              </a:rPr>
              <a:t>Реестры ГИСП (ПП №719, ПП №878) </a:t>
            </a:r>
            <a:r>
              <a:rPr sz="1090" spc="5" dirty="0">
                <a:latin typeface="Segoe UI"/>
                <a:cs typeface="Segoe UI"/>
              </a:rPr>
              <a:t> </a:t>
            </a:r>
            <a:r>
              <a:rPr sz="1090" spc="-5" dirty="0">
                <a:latin typeface="Segoe UI"/>
                <a:cs typeface="Segoe UI"/>
              </a:rPr>
              <a:t>используются для </a:t>
            </a:r>
            <a:r>
              <a:rPr sz="1090" dirty="0">
                <a:latin typeface="Segoe UI"/>
                <a:cs typeface="Segoe UI"/>
              </a:rPr>
              <a:t>расчета </a:t>
            </a:r>
            <a:r>
              <a:rPr sz="1090" spc="-5" dirty="0">
                <a:latin typeface="Segoe UI"/>
                <a:cs typeface="Segoe UI"/>
              </a:rPr>
              <a:t>НМЦК согласно </a:t>
            </a:r>
            <a:r>
              <a:rPr sz="1090" spc="-287" dirty="0">
                <a:latin typeface="Segoe UI"/>
                <a:cs typeface="Segoe UI"/>
              </a:rPr>
              <a:t> </a:t>
            </a:r>
            <a:r>
              <a:rPr sz="1090" spc="-5" dirty="0">
                <a:latin typeface="Segoe UI"/>
                <a:cs typeface="Segoe UI"/>
              </a:rPr>
              <a:t>новым</a:t>
            </a:r>
            <a:r>
              <a:rPr sz="1090" spc="-10" dirty="0">
                <a:latin typeface="Segoe UI"/>
                <a:cs typeface="Segoe UI"/>
              </a:rPr>
              <a:t> </a:t>
            </a:r>
            <a:r>
              <a:rPr sz="1090" spc="-5" dirty="0">
                <a:latin typeface="Segoe UI"/>
                <a:cs typeface="Segoe UI"/>
              </a:rPr>
              <a:t>правилам</a:t>
            </a:r>
            <a:r>
              <a:rPr sz="1090" spc="10" dirty="0">
                <a:latin typeface="Segoe UI"/>
                <a:cs typeface="Segoe UI"/>
              </a:rPr>
              <a:t> </a:t>
            </a:r>
            <a:r>
              <a:rPr sz="1090" spc="-5" dirty="0">
                <a:latin typeface="Segoe UI"/>
                <a:cs typeface="Segoe UI"/>
              </a:rPr>
              <a:t>проведения</a:t>
            </a:r>
            <a:r>
              <a:rPr sz="1090" dirty="0">
                <a:latin typeface="Segoe UI"/>
                <a:cs typeface="Segoe UI"/>
              </a:rPr>
              <a:t> </a:t>
            </a:r>
            <a:r>
              <a:rPr sz="1090" spc="-5" dirty="0">
                <a:latin typeface="Segoe UI"/>
                <a:cs typeface="Segoe UI"/>
              </a:rPr>
              <a:t>госзакупок</a:t>
            </a:r>
            <a:endParaRPr sz="109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7438" y="1026171"/>
            <a:ext cx="3063187" cy="992122"/>
          </a:xfrm>
          <a:prstGeom prst="rect">
            <a:avLst/>
          </a:prstGeom>
        </p:spPr>
        <p:txBody>
          <a:bodyPr vert="horz" wrap="square" lIns="0" tIns="11953" rIns="0" bIns="0" rtlCol="0">
            <a:spAutoFit/>
          </a:bodyPr>
          <a:lstStyle/>
          <a:p>
            <a:pPr marL="12582" marR="5033">
              <a:spcBef>
                <a:spcPts val="94"/>
              </a:spcBef>
            </a:pP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ГИ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С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П</a:t>
            </a:r>
            <a:r>
              <a:rPr sz="1585" b="1" spc="-94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–</a:t>
            </a:r>
            <a:r>
              <a:rPr sz="1585" b="1" spc="-104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с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р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е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д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а</a:t>
            </a:r>
            <a:r>
              <a:rPr sz="1585" b="1" spc="-113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э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фф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е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к</a:t>
            </a:r>
            <a:r>
              <a:rPr sz="1585" b="1" spc="-64" dirty="0">
                <a:solidFill>
                  <a:srgbClr val="0E4060"/>
                </a:solidFill>
                <a:latin typeface="Segoe UI"/>
                <a:cs typeface="Segoe UI"/>
              </a:rPr>
              <a:t>ти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вно</a:t>
            </a:r>
            <a:r>
              <a:rPr sz="1585" b="1" spc="-74" dirty="0">
                <a:solidFill>
                  <a:srgbClr val="0E4060"/>
                </a:solidFill>
                <a:latin typeface="Segoe UI"/>
                <a:cs typeface="Segoe UI"/>
              </a:rPr>
              <a:t>г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о  </a:t>
            </a:r>
            <a:r>
              <a:rPr sz="1585" b="1" spc="-50" dirty="0">
                <a:solidFill>
                  <a:srgbClr val="0E4060"/>
                </a:solidFill>
                <a:latin typeface="Segoe UI"/>
                <a:cs typeface="Segoe UI"/>
              </a:rPr>
              <a:t>ц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ифро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в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о</a:t>
            </a:r>
            <a:r>
              <a:rPr sz="1585" b="1" spc="-74" dirty="0">
                <a:solidFill>
                  <a:srgbClr val="0E4060"/>
                </a:solidFill>
                <a:latin typeface="Segoe UI"/>
                <a:cs typeface="Segoe UI"/>
              </a:rPr>
              <a:t>г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о</a:t>
            </a:r>
            <a:r>
              <a:rPr sz="1585" b="1" spc="-109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вз</a:t>
            </a:r>
            <a:r>
              <a:rPr sz="1585" b="1" spc="-50" dirty="0">
                <a:solidFill>
                  <a:srgbClr val="0E4060"/>
                </a:solidFill>
                <a:latin typeface="Segoe UI"/>
                <a:cs typeface="Segoe UI"/>
              </a:rPr>
              <a:t>а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им</a:t>
            </a:r>
            <a:r>
              <a:rPr sz="1585" b="1" spc="-69" dirty="0">
                <a:solidFill>
                  <a:srgbClr val="0E4060"/>
                </a:solidFill>
                <a:latin typeface="Segoe UI"/>
                <a:cs typeface="Segoe UI"/>
              </a:rPr>
              <a:t>о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д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е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й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с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т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в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и</a:t>
            </a:r>
            <a:r>
              <a:rPr sz="1585" b="1" spc="-50" dirty="0">
                <a:solidFill>
                  <a:srgbClr val="0E4060"/>
                </a:solidFill>
                <a:latin typeface="Segoe UI"/>
                <a:cs typeface="Segoe UI"/>
              </a:rPr>
              <a:t>я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,  </a:t>
            </a:r>
            <a:r>
              <a:rPr sz="1585" b="1" spc="-50" dirty="0">
                <a:solidFill>
                  <a:srgbClr val="0E4060"/>
                </a:solidFill>
                <a:latin typeface="Segoe UI"/>
                <a:cs typeface="Segoe UI"/>
              </a:rPr>
              <a:t>у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ч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иты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в</a:t>
            </a:r>
            <a:r>
              <a:rPr sz="1585" b="1" spc="-50" dirty="0">
                <a:solidFill>
                  <a:srgbClr val="0E4060"/>
                </a:solidFill>
                <a:latin typeface="Segoe UI"/>
                <a:cs typeface="Segoe UI"/>
              </a:rPr>
              <a:t>аю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щ</a:t>
            </a:r>
            <a:r>
              <a:rPr sz="1585" b="1" spc="-50" dirty="0">
                <a:solidFill>
                  <a:srgbClr val="0E4060"/>
                </a:solidFill>
                <a:latin typeface="Segoe UI"/>
                <a:cs typeface="Segoe UI"/>
              </a:rPr>
              <a:t>а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я</a:t>
            </a:r>
            <a:r>
              <a:rPr sz="1585" b="1" spc="-113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п</a:t>
            </a:r>
            <a:r>
              <a:rPr sz="1585" b="1" spc="-84" dirty="0">
                <a:solidFill>
                  <a:srgbClr val="0E4060"/>
                </a:solidFill>
                <a:latin typeface="Segoe UI"/>
                <a:cs typeface="Segoe UI"/>
              </a:rPr>
              <a:t>о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тр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еб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но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с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т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и</a:t>
            </a:r>
            <a:r>
              <a:rPr sz="1585" b="1" spc="-99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все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х  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пользователей</a:t>
            </a:r>
            <a:endParaRPr sz="1585" dirty="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64475" y="3590263"/>
            <a:ext cx="717826" cy="343500"/>
          </a:xfrm>
          <a:prstGeom prst="rect">
            <a:avLst/>
          </a:prstGeom>
        </p:spPr>
        <p:txBody>
          <a:bodyPr vert="horz" wrap="square" lIns="0" tIns="13212" rIns="0" bIns="0" rtlCol="0">
            <a:spAutoFit/>
          </a:bodyPr>
          <a:lstStyle/>
          <a:p>
            <a:pPr marL="60393" marR="5033" indent="-48440">
              <a:spcBef>
                <a:spcPts val="104"/>
              </a:spcBef>
            </a:pPr>
            <a:r>
              <a:rPr sz="1040" b="1" dirty="0">
                <a:solidFill>
                  <a:srgbClr val="0E4060"/>
                </a:solidFill>
                <a:latin typeface="Segoe UI"/>
                <a:cs typeface="Segoe UI"/>
              </a:rPr>
              <a:t>Инст</a:t>
            </a:r>
            <a:r>
              <a:rPr sz="1040" b="1" spc="-5" dirty="0">
                <a:solidFill>
                  <a:srgbClr val="0E4060"/>
                </a:solidFill>
                <a:latin typeface="Segoe UI"/>
                <a:cs typeface="Segoe UI"/>
              </a:rPr>
              <a:t>и</a:t>
            </a:r>
            <a:r>
              <a:rPr sz="1040" b="1" dirty="0">
                <a:solidFill>
                  <a:srgbClr val="0E4060"/>
                </a:solidFill>
                <a:latin typeface="Segoe UI"/>
                <a:cs typeface="Segoe UI"/>
              </a:rPr>
              <a:t>т</a:t>
            </a:r>
            <a:r>
              <a:rPr sz="1040" b="1" spc="-5" dirty="0">
                <a:solidFill>
                  <a:srgbClr val="0E4060"/>
                </a:solidFill>
                <a:latin typeface="Segoe UI"/>
                <a:cs typeface="Segoe UI"/>
              </a:rPr>
              <a:t>у</a:t>
            </a:r>
            <a:r>
              <a:rPr sz="1040" b="1" spc="-15" dirty="0">
                <a:solidFill>
                  <a:srgbClr val="0E4060"/>
                </a:solidFill>
                <a:latin typeface="Segoe UI"/>
                <a:cs typeface="Segoe UI"/>
              </a:rPr>
              <a:t>т</a:t>
            </a:r>
            <a:r>
              <a:rPr sz="1040" b="1" dirty="0">
                <a:solidFill>
                  <a:srgbClr val="0E4060"/>
                </a:solidFill>
                <a:latin typeface="Segoe UI"/>
                <a:cs typeface="Segoe UI"/>
              </a:rPr>
              <a:t>ы  </a:t>
            </a:r>
            <a:r>
              <a:rPr sz="1040" b="1" spc="-5" dirty="0">
                <a:solidFill>
                  <a:srgbClr val="0E4060"/>
                </a:solidFill>
                <a:latin typeface="Segoe UI"/>
                <a:cs typeface="Segoe UI"/>
              </a:rPr>
              <a:t>развития</a:t>
            </a:r>
            <a:endParaRPr sz="104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01313" y="2156247"/>
            <a:ext cx="931727" cy="311280"/>
          </a:xfrm>
          <a:prstGeom prst="rect">
            <a:avLst/>
          </a:prstGeom>
        </p:spPr>
        <p:txBody>
          <a:bodyPr vert="horz" wrap="square" lIns="0" tIns="31456" rIns="0" bIns="0" rtlCol="0">
            <a:spAutoFit/>
          </a:bodyPr>
          <a:lstStyle/>
          <a:p>
            <a:pPr marL="337195" marR="5033" indent="-325242">
              <a:lnSpc>
                <a:spcPts val="1119"/>
              </a:lnSpc>
              <a:spcBef>
                <a:spcPts val="248"/>
              </a:spcBef>
            </a:pPr>
            <a:r>
              <a:rPr sz="1040" b="1" spc="5" dirty="0">
                <a:solidFill>
                  <a:srgbClr val="0E4060"/>
                </a:solidFill>
                <a:latin typeface="Segoe UI"/>
                <a:cs typeface="Segoe UI"/>
              </a:rPr>
              <a:t>Фед</a:t>
            </a:r>
            <a:r>
              <a:rPr sz="1040" b="1" spc="-10" dirty="0">
                <a:solidFill>
                  <a:srgbClr val="0E4060"/>
                </a:solidFill>
                <a:latin typeface="Segoe UI"/>
                <a:cs typeface="Segoe UI"/>
              </a:rPr>
              <a:t>е</a:t>
            </a:r>
            <a:r>
              <a:rPr sz="1040" b="1" spc="-5" dirty="0">
                <a:solidFill>
                  <a:srgbClr val="0E4060"/>
                </a:solidFill>
                <a:latin typeface="Segoe UI"/>
                <a:cs typeface="Segoe UI"/>
              </a:rPr>
              <a:t>раль</a:t>
            </a:r>
            <a:r>
              <a:rPr sz="1040" b="1" spc="-10" dirty="0">
                <a:solidFill>
                  <a:srgbClr val="0E4060"/>
                </a:solidFill>
                <a:latin typeface="Segoe UI"/>
                <a:cs typeface="Segoe UI"/>
              </a:rPr>
              <a:t>ны</a:t>
            </a:r>
            <a:r>
              <a:rPr sz="1040" b="1" dirty="0">
                <a:solidFill>
                  <a:srgbClr val="0E4060"/>
                </a:solidFill>
                <a:latin typeface="Segoe UI"/>
                <a:cs typeface="Segoe UI"/>
              </a:rPr>
              <a:t>е  ОГВ</a:t>
            </a:r>
            <a:endParaRPr sz="104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20164" y="4977348"/>
            <a:ext cx="1250691" cy="502038"/>
          </a:xfrm>
          <a:prstGeom prst="rect">
            <a:avLst/>
          </a:prstGeom>
        </p:spPr>
        <p:txBody>
          <a:bodyPr vert="horz" wrap="square" lIns="0" tIns="13212" rIns="0" bIns="0" rtlCol="0">
            <a:spAutoFit/>
          </a:bodyPr>
          <a:lstStyle/>
          <a:p>
            <a:pPr marL="11953" marR="5033" indent="4404" algn="ctr">
              <a:spcBef>
                <a:spcPts val="104"/>
              </a:spcBef>
            </a:pPr>
            <a:r>
              <a:rPr sz="1040" b="1" spc="-5" dirty="0">
                <a:solidFill>
                  <a:srgbClr val="0E4060"/>
                </a:solidFill>
                <a:latin typeface="Segoe UI"/>
                <a:cs typeface="Segoe UI"/>
              </a:rPr>
              <a:t>Индустриальные </a:t>
            </a:r>
            <a:r>
              <a:rPr sz="1040" b="1" spc="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040" b="1" dirty="0">
                <a:solidFill>
                  <a:srgbClr val="0E4060"/>
                </a:solidFill>
                <a:latin typeface="Segoe UI"/>
                <a:cs typeface="Segoe UI"/>
              </a:rPr>
              <a:t>и</a:t>
            </a:r>
            <a:r>
              <a:rPr sz="1040" b="1" spc="-5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040" b="1" spc="-5" dirty="0">
                <a:solidFill>
                  <a:srgbClr val="0E4060"/>
                </a:solidFill>
                <a:latin typeface="Segoe UI"/>
                <a:cs typeface="Segoe UI"/>
              </a:rPr>
              <a:t>технологические </a:t>
            </a:r>
            <a:r>
              <a:rPr sz="1040" b="1" spc="-272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040" b="1" dirty="0">
                <a:solidFill>
                  <a:srgbClr val="0E4060"/>
                </a:solidFill>
                <a:latin typeface="Segoe UI"/>
                <a:cs typeface="Segoe UI"/>
              </a:rPr>
              <a:t>парки,</a:t>
            </a:r>
            <a:r>
              <a:rPr sz="1040" b="1" spc="-4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040" b="1" dirty="0">
                <a:solidFill>
                  <a:srgbClr val="0E4060"/>
                </a:solidFill>
                <a:latin typeface="Segoe UI"/>
                <a:cs typeface="Segoe UI"/>
              </a:rPr>
              <a:t>кластеры</a:t>
            </a:r>
            <a:endParaRPr sz="104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11921" y="2146559"/>
            <a:ext cx="963811" cy="343500"/>
          </a:xfrm>
          <a:prstGeom prst="rect">
            <a:avLst/>
          </a:prstGeom>
        </p:spPr>
        <p:txBody>
          <a:bodyPr vert="horz" wrap="square" lIns="0" tIns="13212" rIns="0" bIns="0" rtlCol="0">
            <a:spAutoFit/>
          </a:bodyPr>
          <a:lstStyle/>
          <a:p>
            <a:pPr marL="354809" marR="5033" indent="-342857">
              <a:spcBef>
                <a:spcPts val="104"/>
              </a:spcBef>
            </a:pPr>
            <a:r>
              <a:rPr sz="1040" b="1" spc="-5" dirty="0">
                <a:solidFill>
                  <a:srgbClr val="0E4060"/>
                </a:solidFill>
                <a:latin typeface="Segoe UI"/>
                <a:cs typeface="Segoe UI"/>
              </a:rPr>
              <a:t>Р</a:t>
            </a:r>
            <a:r>
              <a:rPr sz="1040" b="1" dirty="0">
                <a:solidFill>
                  <a:srgbClr val="0E4060"/>
                </a:solidFill>
                <a:latin typeface="Segoe UI"/>
                <a:cs typeface="Segoe UI"/>
              </a:rPr>
              <a:t>е</a:t>
            </a:r>
            <a:r>
              <a:rPr sz="1040" b="1" spc="-5" dirty="0">
                <a:solidFill>
                  <a:srgbClr val="0E4060"/>
                </a:solidFill>
                <a:latin typeface="Segoe UI"/>
                <a:cs typeface="Segoe UI"/>
              </a:rPr>
              <a:t>гиональ</a:t>
            </a:r>
            <a:r>
              <a:rPr sz="1040" b="1" spc="-15" dirty="0">
                <a:solidFill>
                  <a:srgbClr val="0E4060"/>
                </a:solidFill>
                <a:latin typeface="Segoe UI"/>
                <a:cs typeface="Segoe UI"/>
              </a:rPr>
              <a:t>н</a:t>
            </a:r>
            <a:r>
              <a:rPr sz="1040" b="1" spc="-10" dirty="0">
                <a:solidFill>
                  <a:srgbClr val="0E4060"/>
                </a:solidFill>
                <a:latin typeface="Segoe UI"/>
                <a:cs typeface="Segoe UI"/>
              </a:rPr>
              <a:t>ы</a:t>
            </a:r>
            <a:r>
              <a:rPr sz="1040" b="1" dirty="0">
                <a:solidFill>
                  <a:srgbClr val="0E4060"/>
                </a:solidFill>
                <a:latin typeface="Segoe UI"/>
                <a:cs typeface="Segoe UI"/>
              </a:rPr>
              <a:t>е  ОГВ</a:t>
            </a:r>
            <a:endParaRPr sz="1040">
              <a:latin typeface="Segoe UI"/>
              <a:cs typeface="Segoe U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065884" y="2619656"/>
            <a:ext cx="1659620" cy="1441944"/>
            <a:chOff x="5602223" y="2644139"/>
            <a:chExt cx="1675130" cy="1455420"/>
          </a:xfrm>
        </p:grpSpPr>
        <p:sp>
          <p:nvSpPr>
            <p:cNvPr id="16" name="object 16"/>
            <p:cNvSpPr/>
            <p:nvPr/>
          </p:nvSpPr>
          <p:spPr>
            <a:xfrm>
              <a:off x="5849111" y="2775203"/>
              <a:ext cx="1183005" cy="1184275"/>
            </a:xfrm>
            <a:custGeom>
              <a:avLst/>
              <a:gdLst/>
              <a:ahLst/>
              <a:cxnLst/>
              <a:rect l="l" t="t" r="r" b="b"/>
              <a:pathLst>
                <a:path w="1183004" h="1184275">
                  <a:moveTo>
                    <a:pt x="591312" y="0"/>
                  </a:moveTo>
                  <a:lnTo>
                    <a:pt x="542822" y="1962"/>
                  </a:lnTo>
                  <a:lnTo>
                    <a:pt x="495411" y="7748"/>
                  </a:lnTo>
                  <a:lnTo>
                    <a:pt x="449230" y="17205"/>
                  </a:lnTo>
                  <a:lnTo>
                    <a:pt x="404433" y="30181"/>
                  </a:lnTo>
                  <a:lnTo>
                    <a:pt x="361170" y="46523"/>
                  </a:lnTo>
                  <a:lnTo>
                    <a:pt x="319594" y="66080"/>
                  </a:lnTo>
                  <a:lnTo>
                    <a:pt x="279858" y="88698"/>
                  </a:lnTo>
                  <a:lnTo>
                    <a:pt x="242114" y="114226"/>
                  </a:lnTo>
                  <a:lnTo>
                    <a:pt x="206515" y="142512"/>
                  </a:lnTo>
                  <a:lnTo>
                    <a:pt x="173212" y="173402"/>
                  </a:lnTo>
                  <a:lnTo>
                    <a:pt x="142357" y="206745"/>
                  </a:lnTo>
                  <a:lnTo>
                    <a:pt x="114104" y="242389"/>
                  </a:lnTo>
                  <a:lnTo>
                    <a:pt x="88605" y="280180"/>
                  </a:lnTo>
                  <a:lnTo>
                    <a:pt x="66011" y="319967"/>
                  </a:lnTo>
                  <a:lnTo>
                    <a:pt x="46476" y="361598"/>
                  </a:lnTo>
                  <a:lnTo>
                    <a:pt x="30150" y="404920"/>
                  </a:lnTo>
                  <a:lnTo>
                    <a:pt x="17188" y="449781"/>
                  </a:lnTo>
                  <a:lnTo>
                    <a:pt x="7740" y="496028"/>
                  </a:lnTo>
                  <a:lnTo>
                    <a:pt x="1960" y="543510"/>
                  </a:lnTo>
                  <a:lnTo>
                    <a:pt x="0" y="592074"/>
                  </a:lnTo>
                  <a:lnTo>
                    <a:pt x="1960" y="640637"/>
                  </a:lnTo>
                  <a:lnTo>
                    <a:pt x="7740" y="688119"/>
                  </a:lnTo>
                  <a:lnTo>
                    <a:pt x="17188" y="734366"/>
                  </a:lnTo>
                  <a:lnTo>
                    <a:pt x="30150" y="779227"/>
                  </a:lnTo>
                  <a:lnTo>
                    <a:pt x="46476" y="822549"/>
                  </a:lnTo>
                  <a:lnTo>
                    <a:pt x="66011" y="864180"/>
                  </a:lnTo>
                  <a:lnTo>
                    <a:pt x="88605" y="903967"/>
                  </a:lnTo>
                  <a:lnTo>
                    <a:pt x="114104" y="941758"/>
                  </a:lnTo>
                  <a:lnTo>
                    <a:pt x="142357" y="977402"/>
                  </a:lnTo>
                  <a:lnTo>
                    <a:pt x="173212" y="1010745"/>
                  </a:lnTo>
                  <a:lnTo>
                    <a:pt x="206515" y="1041635"/>
                  </a:lnTo>
                  <a:lnTo>
                    <a:pt x="242114" y="1069921"/>
                  </a:lnTo>
                  <a:lnTo>
                    <a:pt x="279858" y="1095449"/>
                  </a:lnTo>
                  <a:lnTo>
                    <a:pt x="319594" y="1118067"/>
                  </a:lnTo>
                  <a:lnTo>
                    <a:pt x="361170" y="1137624"/>
                  </a:lnTo>
                  <a:lnTo>
                    <a:pt x="404433" y="1153966"/>
                  </a:lnTo>
                  <a:lnTo>
                    <a:pt x="449230" y="1166942"/>
                  </a:lnTo>
                  <a:lnTo>
                    <a:pt x="495411" y="1176399"/>
                  </a:lnTo>
                  <a:lnTo>
                    <a:pt x="542822" y="1182185"/>
                  </a:lnTo>
                  <a:lnTo>
                    <a:pt x="591312" y="1184148"/>
                  </a:lnTo>
                  <a:lnTo>
                    <a:pt x="639801" y="1182185"/>
                  </a:lnTo>
                  <a:lnTo>
                    <a:pt x="687212" y="1176399"/>
                  </a:lnTo>
                  <a:lnTo>
                    <a:pt x="733393" y="1166942"/>
                  </a:lnTo>
                  <a:lnTo>
                    <a:pt x="778190" y="1153966"/>
                  </a:lnTo>
                  <a:lnTo>
                    <a:pt x="821453" y="1137624"/>
                  </a:lnTo>
                  <a:lnTo>
                    <a:pt x="863029" y="1118067"/>
                  </a:lnTo>
                  <a:lnTo>
                    <a:pt x="902765" y="1095449"/>
                  </a:lnTo>
                  <a:lnTo>
                    <a:pt x="940509" y="1069921"/>
                  </a:lnTo>
                  <a:lnTo>
                    <a:pt x="976108" y="1041635"/>
                  </a:lnTo>
                  <a:lnTo>
                    <a:pt x="1009411" y="1010745"/>
                  </a:lnTo>
                  <a:lnTo>
                    <a:pt x="1040266" y="977402"/>
                  </a:lnTo>
                  <a:lnTo>
                    <a:pt x="1068519" y="941758"/>
                  </a:lnTo>
                  <a:lnTo>
                    <a:pt x="1094018" y="903967"/>
                  </a:lnTo>
                  <a:lnTo>
                    <a:pt x="1116612" y="864180"/>
                  </a:lnTo>
                  <a:lnTo>
                    <a:pt x="1136147" y="822549"/>
                  </a:lnTo>
                  <a:lnTo>
                    <a:pt x="1152473" y="779227"/>
                  </a:lnTo>
                  <a:lnTo>
                    <a:pt x="1165435" y="734366"/>
                  </a:lnTo>
                  <a:lnTo>
                    <a:pt x="1174883" y="688119"/>
                  </a:lnTo>
                  <a:lnTo>
                    <a:pt x="1180663" y="640637"/>
                  </a:lnTo>
                  <a:lnTo>
                    <a:pt x="1182623" y="592074"/>
                  </a:lnTo>
                  <a:lnTo>
                    <a:pt x="1180663" y="543510"/>
                  </a:lnTo>
                  <a:lnTo>
                    <a:pt x="1174883" y="496028"/>
                  </a:lnTo>
                  <a:lnTo>
                    <a:pt x="1165435" y="449781"/>
                  </a:lnTo>
                  <a:lnTo>
                    <a:pt x="1152473" y="404920"/>
                  </a:lnTo>
                  <a:lnTo>
                    <a:pt x="1136147" y="361598"/>
                  </a:lnTo>
                  <a:lnTo>
                    <a:pt x="1116612" y="319967"/>
                  </a:lnTo>
                  <a:lnTo>
                    <a:pt x="1094018" y="280180"/>
                  </a:lnTo>
                  <a:lnTo>
                    <a:pt x="1068519" y="242389"/>
                  </a:lnTo>
                  <a:lnTo>
                    <a:pt x="1040266" y="206745"/>
                  </a:lnTo>
                  <a:lnTo>
                    <a:pt x="1009411" y="173402"/>
                  </a:lnTo>
                  <a:lnTo>
                    <a:pt x="976108" y="142512"/>
                  </a:lnTo>
                  <a:lnTo>
                    <a:pt x="940509" y="114226"/>
                  </a:lnTo>
                  <a:lnTo>
                    <a:pt x="902765" y="88698"/>
                  </a:lnTo>
                  <a:lnTo>
                    <a:pt x="863029" y="66080"/>
                  </a:lnTo>
                  <a:lnTo>
                    <a:pt x="821453" y="46523"/>
                  </a:lnTo>
                  <a:lnTo>
                    <a:pt x="778190" y="30181"/>
                  </a:lnTo>
                  <a:lnTo>
                    <a:pt x="733393" y="17205"/>
                  </a:lnTo>
                  <a:lnTo>
                    <a:pt x="687212" y="7748"/>
                  </a:lnTo>
                  <a:lnTo>
                    <a:pt x="639801" y="1962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 sz="1783"/>
            </a:p>
          </p:txBody>
        </p:sp>
        <p:sp>
          <p:nvSpPr>
            <p:cNvPr id="17" name="object 17"/>
            <p:cNvSpPr/>
            <p:nvPr/>
          </p:nvSpPr>
          <p:spPr>
            <a:xfrm>
              <a:off x="5737859" y="2659379"/>
              <a:ext cx="1407160" cy="1407160"/>
            </a:xfrm>
            <a:custGeom>
              <a:avLst/>
              <a:gdLst/>
              <a:ahLst/>
              <a:cxnLst/>
              <a:rect l="l" t="t" r="r" b="b"/>
              <a:pathLst>
                <a:path w="1407159" h="1407160">
                  <a:moveTo>
                    <a:pt x="0" y="703326"/>
                  </a:moveTo>
                  <a:lnTo>
                    <a:pt x="1622" y="655165"/>
                  </a:lnTo>
                  <a:lnTo>
                    <a:pt x="6419" y="607876"/>
                  </a:lnTo>
                  <a:lnTo>
                    <a:pt x="14286" y="561564"/>
                  </a:lnTo>
                  <a:lnTo>
                    <a:pt x="25119" y="516334"/>
                  </a:lnTo>
                  <a:lnTo>
                    <a:pt x="38813" y="472289"/>
                  </a:lnTo>
                  <a:lnTo>
                    <a:pt x="55262" y="429535"/>
                  </a:lnTo>
                  <a:lnTo>
                    <a:pt x="74364" y="388177"/>
                  </a:lnTo>
                  <a:lnTo>
                    <a:pt x="96012" y="348318"/>
                  </a:lnTo>
                  <a:lnTo>
                    <a:pt x="120102" y="310064"/>
                  </a:lnTo>
                  <a:lnTo>
                    <a:pt x="146529" y="273520"/>
                  </a:lnTo>
                  <a:lnTo>
                    <a:pt x="175189" y="238789"/>
                  </a:lnTo>
                  <a:lnTo>
                    <a:pt x="205978" y="205978"/>
                  </a:lnTo>
                  <a:lnTo>
                    <a:pt x="238789" y="175189"/>
                  </a:lnTo>
                  <a:lnTo>
                    <a:pt x="273520" y="146529"/>
                  </a:lnTo>
                  <a:lnTo>
                    <a:pt x="310064" y="120102"/>
                  </a:lnTo>
                  <a:lnTo>
                    <a:pt x="348318" y="96011"/>
                  </a:lnTo>
                  <a:lnTo>
                    <a:pt x="388177" y="74364"/>
                  </a:lnTo>
                  <a:lnTo>
                    <a:pt x="429535" y="55262"/>
                  </a:lnTo>
                  <a:lnTo>
                    <a:pt x="472289" y="38813"/>
                  </a:lnTo>
                  <a:lnTo>
                    <a:pt x="516334" y="25119"/>
                  </a:lnTo>
                  <a:lnTo>
                    <a:pt x="561564" y="14286"/>
                  </a:lnTo>
                  <a:lnTo>
                    <a:pt x="607876" y="6419"/>
                  </a:lnTo>
                  <a:lnTo>
                    <a:pt x="655165" y="1622"/>
                  </a:lnTo>
                  <a:lnTo>
                    <a:pt x="703326" y="0"/>
                  </a:lnTo>
                  <a:lnTo>
                    <a:pt x="751486" y="1622"/>
                  </a:lnTo>
                  <a:lnTo>
                    <a:pt x="798775" y="6419"/>
                  </a:lnTo>
                  <a:lnTo>
                    <a:pt x="845087" y="14286"/>
                  </a:lnTo>
                  <a:lnTo>
                    <a:pt x="890317" y="25119"/>
                  </a:lnTo>
                  <a:lnTo>
                    <a:pt x="934362" y="38813"/>
                  </a:lnTo>
                  <a:lnTo>
                    <a:pt x="977116" y="55262"/>
                  </a:lnTo>
                  <a:lnTo>
                    <a:pt x="1018474" y="74364"/>
                  </a:lnTo>
                  <a:lnTo>
                    <a:pt x="1058333" y="96012"/>
                  </a:lnTo>
                  <a:lnTo>
                    <a:pt x="1096587" y="120102"/>
                  </a:lnTo>
                  <a:lnTo>
                    <a:pt x="1133131" y="146529"/>
                  </a:lnTo>
                  <a:lnTo>
                    <a:pt x="1167862" y="175189"/>
                  </a:lnTo>
                  <a:lnTo>
                    <a:pt x="1200673" y="205978"/>
                  </a:lnTo>
                  <a:lnTo>
                    <a:pt x="1231462" y="238789"/>
                  </a:lnTo>
                  <a:lnTo>
                    <a:pt x="1260122" y="273520"/>
                  </a:lnTo>
                  <a:lnTo>
                    <a:pt x="1286549" y="310064"/>
                  </a:lnTo>
                  <a:lnTo>
                    <a:pt x="1310639" y="348318"/>
                  </a:lnTo>
                  <a:lnTo>
                    <a:pt x="1332287" y="388177"/>
                  </a:lnTo>
                  <a:lnTo>
                    <a:pt x="1351389" y="429535"/>
                  </a:lnTo>
                  <a:lnTo>
                    <a:pt x="1367838" y="472289"/>
                  </a:lnTo>
                  <a:lnTo>
                    <a:pt x="1381532" y="516334"/>
                  </a:lnTo>
                  <a:lnTo>
                    <a:pt x="1392365" y="561564"/>
                  </a:lnTo>
                  <a:lnTo>
                    <a:pt x="1400232" y="607876"/>
                  </a:lnTo>
                  <a:lnTo>
                    <a:pt x="1405029" y="655165"/>
                  </a:lnTo>
                  <a:lnTo>
                    <a:pt x="1406651" y="703326"/>
                  </a:lnTo>
                  <a:lnTo>
                    <a:pt x="1405029" y="751486"/>
                  </a:lnTo>
                  <a:lnTo>
                    <a:pt x="1400232" y="798775"/>
                  </a:lnTo>
                  <a:lnTo>
                    <a:pt x="1392365" y="845087"/>
                  </a:lnTo>
                  <a:lnTo>
                    <a:pt x="1381532" y="890317"/>
                  </a:lnTo>
                  <a:lnTo>
                    <a:pt x="1367838" y="934362"/>
                  </a:lnTo>
                  <a:lnTo>
                    <a:pt x="1351389" y="977116"/>
                  </a:lnTo>
                  <a:lnTo>
                    <a:pt x="1332287" y="1018474"/>
                  </a:lnTo>
                  <a:lnTo>
                    <a:pt x="1310639" y="1058333"/>
                  </a:lnTo>
                  <a:lnTo>
                    <a:pt x="1286549" y="1096587"/>
                  </a:lnTo>
                  <a:lnTo>
                    <a:pt x="1260122" y="1133131"/>
                  </a:lnTo>
                  <a:lnTo>
                    <a:pt x="1231462" y="1167862"/>
                  </a:lnTo>
                  <a:lnTo>
                    <a:pt x="1200673" y="1200673"/>
                  </a:lnTo>
                  <a:lnTo>
                    <a:pt x="1167862" y="1231462"/>
                  </a:lnTo>
                  <a:lnTo>
                    <a:pt x="1133131" y="1260122"/>
                  </a:lnTo>
                  <a:lnTo>
                    <a:pt x="1096587" y="1286549"/>
                  </a:lnTo>
                  <a:lnTo>
                    <a:pt x="1058333" y="1310639"/>
                  </a:lnTo>
                  <a:lnTo>
                    <a:pt x="1018474" y="1332287"/>
                  </a:lnTo>
                  <a:lnTo>
                    <a:pt x="977116" y="1351389"/>
                  </a:lnTo>
                  <a:lnTo>
                    <a:pt x="934362" y="1367838"/>
                  </a:lnTo>
                  <a:lnTo>
                    <a:pt x="890317" y="1381532"/>
                  </a:lnTo>
                  <a:lnTo>
                    <a:pt x="845087" y="1392365"/>
                  </a:lnTo>
                  <a:lnTo>
                    <a:pt x="798775" y="1400232"/>
                  </a:lnTo>
                  <a:lnTo>
                    <a:pt x="751486" y="1405029"/>
                  </a:lnTo>
                  <a:lnTo>
                    <a:pt x="703326" y="1406652"/>
                  </a:lnTo>
                  <a:lnTo>
                    <a:pt x="655165" y="1405029"/>
                  </a:lnTo>
                  <a:lnTo>
                    <a:pt x="607876" y="1400232"/>
                  </a:lnTo>
                  <a:lnTo>
                    <a:pt x="561564" y="1392365"/>
                  </a:lnTo>
                  <a:lnTo>
                    <a:pt x="516334" y="1381532"/>
                  </a:lnTo>
                  <a:lnTo>
                    <a:pt x="472289" y="1367838"/>
                  </a:lnTo>
                  <a:lnTo>
                    <a:pt x="429535" y="1351389"/>
                  </a:lnTo>
                  <a:lnTo>
                    <a:pt x="388177" y="1332287"/>
                  </a:lnTo>
                  <a:lnTo>
                    <a:pt x="348318" y="1310640"/>
                  </a:lnTo>
                  <a:lnTo>
                    <a:pt x="310064" y="1286549"/>
                  </a:lnTo>
                  <a:lnTo>
                    <a:pt x="273520" y="1260122"/>
                  </a:lnTo>
                  <a:lnTo>
                    <a:pt x="238789" y="1231462"/>
                  </a:lnTo>
                  <a:lnTo>
                    <a:pt x="205978" y="1200673"/>
                  </a:lnTo>
                  <a:lnTo>
                    <a:pt x="175189" y="1167862"/>
                  </a:lnTo>
                  <a:lnTo>
                    <a:pt x="146529" y="1133131"/>
                  </a:lnTo>
                  <a:lnTo>
                    <a:pt x="120102" y="1096587"/>
                  </a:lnTo>
                  <a:lnTo>
                    <a:pt x="96011" y="1058333"/>
                  </a:lnTo>
                  <a:lnTo>
                    <a:pt x="74364" y="1018474"/>
                  </a:lnTo>
                  <a:lnTo>
                    <a:pt x="55262" y="977116"/>
                  </a:lnTo>
                  <a:lnTo>
                    <a:pt x="38813" y="934362"/>
                  </a:lnTo>
                  <a:lnTo>
                    <a:pt x="25119" y="890317"/>
                  </a:lnTo>
                  <a:lnTo>
                    <a:pt x="14286" y="845087"/>
                  </a:lnTo>
                  <a:lnTo>
                    <a:pt x="6419" y="798775"/>
                  </a:lnTo>
                  <a:lnTo>
                    <a:pt x="1622" y="751486"/>
                  </a:lnTo>
                  <a:lnTo>
                    <a:pt x="0" y="703326"/>
                  </a:lnTo>
                  <a:close/>
                </a:path>
              </a:pathLst>
            </a:custGeom>
            <a:ln w="12700">
              <a:solidFill>
                <a:srgbClr val="91929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1783"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0363" y="2644139"/>
              <a:ext cx="219456" cy="2179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2223" y="3258311"/>
              <a:ext cx="217931" cy="2179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1695" y="2644139"/>
              <a:ext cx="217931" cy="2179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59167" y="3258311"/>
              <a:ext cx="217931" cy="21793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0363" y="3881627"/>
              <a:ext cx="217932" cy="21793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0171" y="3881627"/>
              <a:ext cx="217931" cy="2179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43827" y="3171443"/>
              <a:ext cx="367156" cy="3670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233921" y="3161537"/>
              <a:ext cx="413384" cy="411480"/>
            </a:xfrm>
            <a:custGeom>
              <a:avLst/>
              <a:gdLst/>
              <a:ahLst/>
              <a:cxnLst/>
              <a:rect l="l" t="t" r="r" b="b"/>
              <a:pathLst>
                <a:path w="413384" h="411479">
                  <a:moveTo>
                    <a:pt x="0" y="0"/>
                  </a:moveTo>
                  <a:lnTo>
                    <a:pt x="413003" y="0"/>
                  </a:lnTo>
                </a:path>
                <a:path w="413384" h="411479">
                  <a:moveTo>
                    <a:pt x="0" y="0"/>
                  </a:moveTo>
                  <a:lnTo>
                    <a:pt x="0" y="411479"/>
                  </a:lnTo>
                </a:path>
                <a:path w="413384" h="411479">
                  <a:moveTo>
                    <a:pt x="0" y="411479"/>
                  </a:moveTo>
                  <a:lnTo>
                    <a:pt x="413003" y="411479"/>
                  </a:lnTo>
                </a:path>
                <a:path w="413384" h="411479">
                  <a:moveTo>
                    <a:pt x="413003" y="411479"/>
                  </a:moveTo>
                  <a:lnTo>
                    <a:pt x="413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783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580958" y="5061273"/>
            <a:ext cx="1051260" cy="314202"/>
          </a:xfrm>
          <a:prstGeom prst="rect">
            <a:avLst/>
          </a:prstGeom>
        </p:spPr>
        <p:txBody>
          <a:bodyPr vert="horz" wrap="square" lIns="0" tIns="11953" rIns="0" bIns="0" rtlCol="0">
            <a:spAutoFit/>
          </a:bodyPr>
          <a:lstStyle/>
          <a:p>
            <a:pPr marL="120786" marR="5033" indent="-108833">
              <a:spcBef>
                <a:spcPts val="94"/>
              </a:spcBef>
            </a:pP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П</a:t>
            </a:r>
            <a:r>
              <a:rPr sz="991" b="1" spc="-15" dirty="0">
                <a:solidFill>
                  <a:srgbClr val="0E4060"/>
                </a:solidFill>
                <a:latin typeface="Segoe UI"/>
                <a:cs typeface="Segoe UI"/>
              </a:rPr>
              <a:t>р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о</a:t>
            </a:r>
            <a:r>
              <a:rPr sz="991" b="1" spc="-15" dirty="0">
                <a:solidFill>
                  <a:srgbClr val="0E4060"/>
                </a:solidFill>
                <a:latin typeface="Segoe UI"/>
                <a:cs typeface="Segoe UI"/>
              </a:rPr>
              <a:t>м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ышленн</a:t>
            </a:r>
            <a:r>
              <a:rPr sz="991" b="1" dirty="0">
                <a:solidFill>
                  <a:srgbClr val="0E4060"/>
                </a:solidFill>
                <a:latin typeface="Segoe UI"/>
                <a:cs typeface="Segoe UI"/>
              </a:rPr>
              <a:t>ы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е  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предприятия</a:t>
            </a:r>
            <a:endParaRPr sz="991">
              <a:latin typeface="Segoe UI"/>
              <a:cs typeface="Segoe U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78610" y="3588754"/>
            <a:ext cx="769414" cy="478131"/>
          </a:xfrm>
          <a:prstGeom prst="rect">
            <a:avLst/>
          </a:prstGeom>
        </p:spPr>
        <p:txBody>
          <a:bodyPr vert="horz" wrap="square" lIns="0" tIns="11953" rIns="0" bIns="0" rtlCol="0">
            <a:spAutoFit/>
          </a:bodyPr>
          <a:lstStyle/>
          <a:p>
            <a:pPr marL="11953" marR="5033" algn="ctr">
              <a:spcBef>
                <a:spcPts val="94"/>
              </a:spcBef>
            </a:pP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О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т</a:t>
            </a:r>
            <a:r>
              <a:rPr sz="991" b="1" spc="-15" dirty="0">
                <a:solidFill>
                  <a:srgbClr val="0E4060"/>
                </a:solidFill>
                <a:latin typeface="Segoe UI"/>
                <a:cs typeface="Segoe UI"/>
              </a:rPr>
              <a:t>р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аслевые  ассо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ци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а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ции 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и</a:t>
            </a:r>
            <a:r>
              <a:rPr sz="991" b="1" spc="-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союзы</a:t>
            </a:r>
            <a:endParaRPr sz="991">
              <a:latin typeface="Segoe UI"/>
              <a:cs typeface="Segoe U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63907" y="4256376"/>
            <a:ext cx="714176" cy="712668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88547" y="4115957"/>
            <a:ext cx="712667" cy="71417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36864" y="1330212"/>
            <a:ext cx="712667" cy="71266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06290" y="2773667"/>
            <a:ext cx="714176" cy="714176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064978" y="2800845"/>
            <a:ext cx="712667" cy="714176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97820" y="1354370"/>
            <a:ext cx="712667" cy="714176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ADA693B-58B4-7ADE-C7B5-07664ADF1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774" y="41130"/>
            <a:ext cx="1272656" cy="11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2B8E589-92A0-3247-49A3-43BD2EE43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9" y="126961"/>
            <a:ext cx="2424713" cy="72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21A7F20-AA4E-DA3A-A035-716AF4649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75" y="207713"/>
            <a:ext cx="2484468" cy="79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7646" y="161684"/>
            <a:ext cx="6166638" cy="448563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2582" marR="5033">
              <a:spcBef>
                <a:spcPts val="99"/>
              </a:spcBef>
            </a:pPr>
            <a:r>
              <a:rPr sz="1387" dirty="0">
                <a:solidFill>
                  <a:srgbClr val="FFFFFF"/>
                </a:solidFill>
                <a:latin typeface="Segoe UI Semibold"/>
                <a:cs typeface="Segoe UI Semibold"/>
              </a:rPr>
              <a:t>ГИСП - </a:t>
            </a:r>
            <a:r>
              <a:rPr sz="1387" spc="5" dirty="0">
                <a:solidFill>
                  <a:srgbClr val="FFFFFF"/>
                </a:solidFill>
                <a:latin typeface="Segoe UI Semibold"/>
                <a:cs typeface="Segoe UI Semibold"/>
              </a:rPr>
              <a:t>ЕДИНОЕ </a:t>
            </a:r>
            <a:r>
              <a:rPr sz="1387" spc="-5" dirty="0">
                <a:solidFill>
                  <a:srgbClr val="FFFFFF"/>
                </a:solidFill>
                <a:latin typeface="Segoe UI Semibold"/>
                <a:cs typeface="Segoe UI Semibold"/>
              </a:rPr>
              <a:t>ОКНО ПОИСКА </a:t>
            </a:r>
            <a:r>
              <a:rPr sz="1387" dirty="0">
                <a:solidFill>
                  <a:srgbClr val="FFFFFF"/>
                </a:solidFill>
                <a:latin typeface="Segoe UI Semibold"/>
                <a:cs typeface="Segoe UI Semibold"/>
              </a:rPr>
              <a:t>И </a:t>
            </a:r>
            <a:r>
              <a:rPr sz="1387" spc="-5" dirty="0">
                <a:solidFill>
                  <a:srgbClr val="FFFFFF"/>
                </a:solidFill>
                <a:latin typeface="Segoe UI Semibold"/>
                <a:cs typeface="Segoe UI Semibold"/>
              </a:rPr>
              <a:t>ПОЛУЧЕНИЯ МЕР </a:t>
            </a:r>
            <a:r>
              <a:rPr sz="1387" spc="-10" dirty="0">
                <a:solidFill>
                  <a:srgbClr val="FFFFFF"/>
                </a:solidFill>
                <a:latin typeface="Segoe UI Semibold"/>
                <a:cs typeface="Segoe UI Semibold"/>
              </a:rPr>
              <a:t>ГОСУДАРСТВЕННОЙ </a:t>
            </a:r>
            <a:r>
              <a:rPr sz="1387" spc="-367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387" spc="-10" dirty="0">
                <a:solidFill>
                  <a:srgbClr val="FFFFFF"/>
                </a:solidFill>
                <a:latin typeface="Segoe UI Semibold"/>
                <a:cs typeface="Segoe UI Semibold"/>
              </a:rPr>
              <a:t>ПОДДЕРЖКИ</a:t>
            </a:r>
            <a:r>
              <a:rPr sz="1387" spc="-1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387" spc="-5" dirty="0">
                <a:solidFill>
                  <a:srgbClr val="FFFFFF"/>
                </a:solidFill>
                <a:latin typeface="Segoe UI Semibold"/>
                <a:cs typeface="Segoe UI Semibold"/>
              </a:rPr>
              <a:t>ДЛЯ</a:t>
            </a:r>
            <a:r>
              <a:rPr sz="1387" spc="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387" dirty="0">
                <a:solidFill>
                  <a:srgbClr val="FFFFFF"/>
                </a:solidFill>
                <a:latin typeface="Segoe UI Semibold"/>
                <a:cs typeface="Segoe UI Semibold"/>
              </a:rPr>
              <a:t>ПРЕДПРИЯТИЙ</a:t>
            </a:r>
            <a:r>
              <a:rPr sz="1387" spc="-3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387" spc="-5" dirty="0">
                <a:solidFill>
                  <a:srgbClr val="FFFFFF"/>
                </a:solidFill>
                <a:latin typeface="Segoe UI Semibold"/>
                <a:cs typeface="Segoe UI Semibold"/>
              </a:rPr>
              <a:t>ПРОМЫШЛЕННОСТИ</a:t>
            </a:r>
            <a:endParaRPr sz="1387" dirty="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41744" y="6421586"/>
            <a:ext cx="776335" cy="194010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2582">
              <a:spcBef>
                <a:spcPts val="99"/>
              </a:spcBef>
            </a:pPr>
            <a:r>
              <a:rPr sz="1189" spc="-15" dirty="0">
                <a:solidFill>
                  <a:srgbClr val="2AACE1"/>
                </a:solidFill>
                <a:latin typeface="Segoe UI Semibold"/>
                <a:cs typeface="Segoe UI Semibold"/>
              </a:rPr>
              <a:t>gisp.gov.ru</a:t>
            </a:r>
            <a:endParaRPr sz="1189" dirty="0">
              <a:latin typeface="Segoe UI Semibold"/>
              <a:cs typeface="Segoe UI Semi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29938" y="1254718"/>
            <a:ext cx="2094342" cy="4815287"/>
          </a:xfrm>
          <a:custGeom>
            <a:avLst/>
            <a:gdLst/>
            <a:ahLst/>
            <a:cxnLst/>
            <a:rect l="l" t="t" r="r" b="b"/>
            <a:pathLst>
              <a:path w="2113915" h="4860290">
                <a:moveTo>
                  <a:pt x="1982724" y="0"/>
                </a:moveTo>
                <a:lnTo>
                  <a:pt x="131089" y="0"/>
                </a:lnTo>
                <a:lnTo>
                  <a:pt x="80061" y="10298"/>
                </a:lnTo>
                <a:lnTo>
                  <a:pt x="38393" y="38385"/>
                </a:lnTo>
                <a:lnTo>
                  <a:pt x="10301" y="80045"/>
                </a:lnTo>
                <a:lnTo>
                  <a:pt x="0" y="131063"/>
                </a:lnTo>
                <a:lnTo>
                  <a:pt x="0" y="4728946"/>
                </a:lnTo>
                <a:lnTo>
                  <a:pt x="10301" y="4779968"/>
                </a:lnTo>
                <a:lnTo>
                  <a:pt x="38393" y="4821637"/>
                </a:lnTo>
                <a:lnTo>
                  <a:pt x="80061" y="4849733"/>
                </a:lnTo>
                <a:lnTo>
                  <a:pt x="131089" y="4860035"/>
                </a:lnTo>
                <a:lnTo>
                  <a:pt x="1982724" y="4860035"/>
                </a:lnTo>
                <a:lnTo>
                  <a:pt x="2033742" y="4849733"/>
                </a:lnTo>
                <a:lnTo>
                  <a:pt x="2075402" y="4821637"/>
                </a:lnTo>
                <a:lnTo>
                  <a:pt x="2103489" y="4779968"/>
                </a:lnTo>
                <a:lnTo>
                  <a:pt x="2113788" y="4728946"/>
                </a:lnTo>
                <a:lnTo>
                  <a:pt x="2113788" y="131063"/>
                </a:lnTo>
                <a:lnTo>
                  <a:pt x="2103489" y="80045"/>
                </a:lnTo>
                <a:lnTo>
                  <a:pt x="2075402" y="38385"/>
                </a:lnTo>
                <a:lnTo>
                  <a:pt x="2033742" y="10298"/>
                </a:lnTo>
                <a:lnTo>
                  <a:pt x="1982724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783"/>
          </a:p>
        </p:txBody>
      </p:sp>
      <p:sp>
        <p:nvSpPr>
          <p:cNvPr id="5" name="object 5"/>
          <p:cNvSpPr/>
          <p:nvPr/>
        </p:nvSpPr>
        <p:spPr>
          <a:xfrm>
            <a:off x="3904177" y="1254718"/>
            <a:ext cx="2096229" cy="4815287"/>
          </a:xfrm>
          <a:custGeom>
            <a:avLst/>
            <a:gdLst/>
            <a:ahLst/>
            <a:cxnLst/>
            <a:rect l="l" t="t" r="r" b="b"/>
            <a:pathLst>
              <a:path w="2115820" h="4860290">
                <a:moveTo>
                  <a:pt x="1984120" y="0"/>
                </a:moveTo>
                <a:lnTo>
                  <a:pt x="131190" y="0"/>
                </a:lnTo>
                <a:lnTo>
                  <a:pt x="80099" y="10300"/>
                </a:lnTo>
                <a:lnTo>
                  <a:pt x="38401" y="38401"/>
                </a:lnTo>
                <a:lnTo>
                  <a:pt x="10300" y="80099"/>
                </a:lnTo>
                <a:lnTo>
                  <a:pt x="0" y="131190"/>
                </a:lnTo>
                <a:lnTo>
                  <a:pt x="0" y="4728845"/>
                </a:lnTo>
                <a:lnTo>
                  <a:pt x="10300" y="4779909"/>
                </a:lnTo>
                <a:lnTo>
                  <a:pt x="38401" y="4821610"/>
                </a:lnTo>
                <a:lnTo>
                  <a:pt x="80099" y="4849726"/>
                </a:lnTo>
                <a:lnTo>
                  <a:pt x="131190" y="4860035"/>
                </a:lnTo>
                <a:lnTo>
                  <a:pt x="1984120" y="4860035"/>
                </a:lnTo>
                <a:lnTo>
                  <a:pt x="2035212" y="4849726"/>
                </a:lnTo>
                <a:lnTo>
                  <a:pt x="2076910" y="4821610"/>
                </a:lnTo>
                <a:lnTo>
                  <a:pt x="2105011" y="4779909"/>
                </a:lnTo>
                <a:lnTo>
                  <a:pt x="2115311" y="4728845"/>
                </a:lnTo>
                <a:lnTo>
                  <a:pt x="2115311" y="131190"/>
                </a:lnTo>
                <a:lnTo>
                  <a:pt x="2105011" y="80099"/>
                </a:lnTo>
                <a:lnTo>
                  <a:pt x="2076910" y="38401"/>
                </a:lnTo>
                <a:lnTo>
                  <a:pt x="2035212" y="10300"/>
                </a:lnTo>
                <a:lnTo>
                  <a:pt x="198412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783"/>
          </a:p>
        </p:txBody>
      </p:sp>
      <p:sp>
        <p:nvSpPr>
          <p:cNvPr id="6" name="object 6"/>
          <p:cNvSpPr/>
          <p:nvPr/>
        </p:nvSpPr>
        <p:spPr>
          <a:xfrm>
            <a:off x="6078418" y="1254718"/>
            <a:ext cx="2096229" cy="4815287"/>
          </a:xfrm>
          <a:custGeom>
            <a:avLst/>
            <a:gdLst/>
            <a:ahLst/>
            <a:cxnLst/>
            <a:rect l="l" t="t" r="r" b="b"/>
            <a:pathLst>
              <a:path w="2115820" h="4860290">
                <a:moveTo>
                  <a:pt x="1984121" y="0"/>
                </a:moveTo>
                <a:lnTo>
                  <a:pt x="131191" y="0"/>
                </a:lnTo>
                <a:lnTo>
                  <a:pt x="80099" y="10300"/>
                </a:lnTo>
                <a:lnTo>
                  <a:pt x="38401" y="38401"/>
                </a:lnTo>
                <a:lnTo>
                  <a:pt x="10300" y="80099"/>
                </a:lnTo>
                <a:lnTo>
                  <a:pt x="0" y="131190"/>
                </a:lnTo>
                <a:lnTo>
                  <a:pt x="0" y="4728845"/>
                </a:lnTo>
                <a:lnTo>
                  <a:pt x="10300" y="4779909"/>
                </a:lnTo>
                <a:lnTo>
                  <a:pt x="38401" y="4821610"/>
                </a:lnTo>
                <a:lnTo>
                  <a:pt x="80099" y="4849726"/>
                </a:lnTo>
                <a:lnTo>
                  <a:pt x="131191" y="4860035"/>
                </a:lnTo>
                <a:lnTo>
                  <a:pt x="1984121" y="4860035"/>
                </a:lnTo>
                <a:lnTo>
                  <a:pt x="2035212" y="4849726"/>
                </a:lnTo>
                <a:lnTo>
                  <a:pt x="2076910" y="4821610"/>
                </a:lnTo>
                <a:lnTo>
                  <a:pt x="2105011" y="4779909"/>
                </a:lnTo>
                <a:lnTo>
                  <a:pt x="2115312" y="4728845"/>
                </a:lnTo>
                <a:lnTo>
                  <a:pt x="2115312" y="131190"/>
                </a:lnTo>
                <a:lnTo>
                  <a:pt x="2105011" y="80099"/>
                </a:lnTo>
                <a:lnTo>
                  <a:pt x="2076910" y="38401"/>
                </a:lnTo>
                <a:lnTo>
                  <a:pt x="2035212" y="10300"/>
                </a:lnTo>
                <a:lnTo>
                  <a:pt x="1984121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783"/>
          </a:p>
        </p:txBody>
      </p:sp>
      <p:sp>
        <p:nvSpPr>
          <p:cNvPr id="7" name="object 7"/>
          <p:cNvSpPr/>
          <p:nvPr/>
        </p:nvSpPr>
        <p:spPr>
          <a:xfrm>
            <a:off x="8252658" y="1244148"/>
            <a:ext cx="2096229" cy="4815287"/>
          </a:xfrm>
          <a:custGeom>
            <a:avLst/>
            <a:gdLst/>
            <a:ahLst/>
            <a:cxnLst/>
            <a:rect l="l" t="t" r="r" b="b"/>
            <a:pathLst>
              <a:path w="2115820" h="4860290">
                <a:moveTo>
                  <a:pt x="1984120" y="0"/>
                </a:moveTo>
                <a:lnTo>
                  <a:pt x="131190" y="0"/>
                </a:lnTo>
                <a:lnTo>
                  <a:pt x="80099" y="10300"/>
                </a:lnTo>
                <a:lnTo>
                  <a:pt x="38401" y="38401"/>
                </a:lnTo>
                <a:lnTo>
                  <a:pt x="10300" y="80099"/>
                </a:lnTo>
                <a:lnTo>
                  <a:pt x="0" y="131190"/>
                </a:lnTo>
                <a:lnTo>
                  <a:pt x="0" y="4728845"/>
                </a:lnTo>
                <a:lnTo>
                  <a:pt x="10300" y="4779909"/>
                </a:lnTo>
                <a:lnTo>
                  <a:pt x="38401" y="4821610"/>
                </a:lnTo>
                <a:lnTo>
                  <a:pt x="80099" y="4849726"/>
                </a:lnTo>
                <a:lnTo>
                  <a:pt x="131190" y="4860036"/>
                </a:lnTo>
                <a:lnTo>
                  <a:pt x="1984120" y="4860036"/>
                </a:lnTo>
                <a:lnTo>
                  <a:pt x="2035212" y="4849726"/>
                </a:lnTo>
                <a:lnTo>
                  <a:pt x="2076910" y="4821610"/>
                </a:lnTo>
                <a:lnTo>
                  <a:pt x="2105011" y="4779909"/>
                </a:lnTo>
                <a:lnTo>
                  <a:pt x="2115311" y="4728845"/>
                </a:lnTo>
                <a:lnTo>
                  <a:pt x="2115311" y="131190"/>
                </a:lnTo>
                <a:lnTo>
                  <a:pt x="2105011" y="80099"/>
                </a:lnTo>
                <a:lnTo>
                  <a:pt x="2076910" y="38401"/>
                </a:lnTo>
                <a:lnTo>
                  <a:pt x="2035212" y="10300"/>
                </a:lnTo>
                <a:lnTo>
                  <a:pt x="198412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783"/>
          </a:p>
        </p:txBody>
      </p:sp>
      <p:sp>
        <p:nvSpPr>
          <p:cNvPr id="8" name="object 8"/>
          <p:cNvSpPr txBox="1"/>
          <p:nvPr/>
        </p:nvSpPr>
        <p:spPr>
          <a:xfrm>
            <a:off x="6619335" y="1688811"/>
            <a:ext cx="1009109" cy="194010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2582">
              <a:spcBef>
                <a:spcPts val="99"/>
              </a:spcBef>
            </a:pPr>
            <a:r>
              <a:rPr sz="1189" b="1" spc="-10" dirty="0">
                <a:solidFill>
                  <a:srgbClr val="0E4060"/>
                </a:solidFill>
                <a:latin typeface="Segoe UI"/>
                <a:cs typeface="Segoe UI"/>
              </a:rPr>
              <a:t>ОТЧЕТНОСТЬ</a:t>
            </a:r>
            <a:endParaRPr sz="1189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0028" y="1697241"/>
            <a:ext cx="1865971" cy="2778825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459867" marR="269882" indent="-128334">
              <a:spcBef>
                <a:spcPts val="99"/>
              </a:spcBef>
            </a:pPr>
            <a:r>
              <a:rPr sz="1189" b="1" spc="-25" dirty="0">
                <a:solidFill>
                  <a:srgbClr val="0E4060"/>
                </a:solidFill>
                <a:latin typeface="Segoe UI"/>
                <a:cs typeface="Segoe UI"/>
              </a:rPr>
              <a:t>НАВИГАТОР</a:t>
            </a:r>
            <a:r>
              <a:rPr sz="1189" b="1" spc="-59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189" b="1" dirty="0">
                <a:solidFill>
                  <a:srgbClr val="0E4060"/>
                </a:solidFill>
                <a:latin typeface="Segoe UI"/>
                <a:cs typeface="Segoe UI"/>
              </a:rPr>
              <a:t>МЕР </a:t>
            </a:r>
            <a:r>
              <a:rPr sz="1189" b="1" spc="-312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189" b="1" spc="-10" dirty="0">
                <a:solidFill>
                  <a:srgbClr val="0E4060"/>
                </a:solidFill>
                <a:latin typeface="Segoe UI"/>
                <a:cs typeface="Segoe UI"/>
              </a:rPr>
              <a:t>ПОДДЕРЖКИ</a:t>
            </a:r>
            <a:endParaRPr sz="1189">
              <a:latin typeface="Segoe UI"/>
              <a:cs typeface="Segoe UI"/>
            </a:endParaRPr>
          </a:p>
          <a:p>
            <a:pPr marL="12582" marR="144692">
              <a:spcBef>
                <a:spcPts val="352"/>
              </a:spcBef>
            </a:pP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Органы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власти и институты </a:t>
            </a:r>
            <a:r>
              <a:rPr sz="991" b="1" spc="-263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развития</a:t>
            </a:r>
            <a:r>
              <a:rPr sz="991" b="1" spc="-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размещают</a:t>
            </a:r>
            <a:r>
              <a:rPr sz="991" b="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все</a:t>
            </a:r>
            <a:endParaRPr sz="991">
              <a:latin typeface="Segoe UI"/>
              <a:cs typeface="Segoe UI"/>
            </a:endParaRPr>
          </a:p>
          <a:p>
            <a:pPr marL="12582"/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сведения</a:t>
            </a:r>
            <a:r>
              <a:rPr sz="991" b="1" spc="-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о</a:t>
            </a:r>
            <a:r>
              <a:rPr sz="991" b="1" spc="-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мерах</a:t>
            </a:r>
            <a:r>
              <a:rPr sz="991" b="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поддержки</a:t>
            </a:r>
            <a:endParaRPr sz="991">
              <a:latin typeface="Segoe UI"/>
              <a:cs typeface="Segoe UI"/>
            </a:endParaRPr>
          </a:p>
          <a:p>
            <a:pPr marL="12582" marR="617771">
              <a:spcBef>
                <a:spcPts val="5"/>
              </a:spcBef>
            </a:pP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в</a:t>
            </a:r>
            <a:r>
              <a:rPr sz="991" b="1" spc="-4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Навигаторе</a:t>
            </a:r>
            <a:r>
              <a:rPr sz="991" b="1" spc="-3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ГИСП. </a:t>
            </a:r>
            <a:r>
              <a:rPr sz="991" b="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Это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позволяет:</a:t>
            </a:r>
            <a:endParaRPr sz="991">
              <a:latin typeface="Segoe UI"/>
              <a:cs typeface="Segoe UI"/>
            </a:endParaRPr>
          </a:p>
          <a:p>
            <a:pPr marL="183066" marR="369278" indent="-171114">
              <a:spcBef>
                <a:spcPts val="629"/>
              </a:spcBef>
              <a:buClr>
                <a:srgbClr val="2AACE1"/>
              </a:buClr>
              <a:buFont typeface="Wingdings"/>
              <a:buChar char=""/>
              <a:tabLst>
                <a:tab pos="183696" algn="l"/>
              </a:tabLst>
            </a:pP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Унифицировать </a:t>
            </a:r>
            <a:r>
              <a:rPr sz="99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информацию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 о мерах </a:t>
            </a:r>
            <a:r>
              <a:rPr sz="99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поддержки</a:t>
            </a:r>
            <a:endParaRPr sz="991">
              <a:latin typeface="Segoe UI"/>
              <a:cs typeface="Segoe UI"/>
            </a:endParaRPr>
          </a:p>
          <a:p>
            <a:pPr marL="183066" marR="66684" indent="-171114">
              <a:spcBef>
                <a:spcPts val="594"/>
              </a:spcBef>
              <a:buClr>
                <a:srgbClr val="2AACE1"/>
              </a:buClr>
              <a:buFont typeface="Wingdings"/>
              <a:buChar char=""/>
              <a:tabLst>
                <a:tab pos="183696" algn="l"/>
              </a:tabLst>
            </a:pP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Проактивно</a:t>
            </a:r>
            <a:r>
              <a:rPr sz="991" spc="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уведомлять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предприятия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 о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появлении </a:t>
            </a:r>
            <a:r>
              <a:rPr sz="99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мер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 согласно</a:t>
            </a:r>
            <a:r>
              <a:rPr sz="99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его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профилю, </a:t>
            </a:r>
            <a:r>
              <a:rPr sz="99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изменениях,</a:t>
            </a:r>
            <a:r>
              <a:rPr sz="991" spc="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конкурсах</a:t>
            </a:r>
            <a:endParaRPr sz="991">
              <a:latin typeface="Segoe UI"/>
              <a:cs typeface="Segoe UI"/>
            </a:endParaRPr>
          </a:p>
          <a:p>
            <a:pPr marL="183066" indent="-171114">
              <a:spcBef>
                <a:spcPts val="594"/>
              </a:spcBef>
              <a:buClr>
                <a:srgbClr val="2AACE1"/>
              </a:buClr>
              <a:buFont typeface="Wingdings"/>
              <a:buChar char=""/>
              <a:tabLst>
                <a:tab pos="183696" algn="l"/>
              </a:tabLst>
            </a:pP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Искать</a:t>
            </a:r>
            <a:r>
              <a:rPr sz="991" spc="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меры</a:t>
            </a:r>
            <a:r>
              <a:rPr sz="991" spc="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по</a:t>
            </a:r>
            <a:r>
              <a:rPr sz="991" spc="-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различным</a:t>
            </a:r>
            <a:endParaRPr sz="991">
              <a:latin typeface="Segoe UI"/>
              <a:cs typeface="Segoe UI"/>
            </a:endParaRPr>
          </a:p>
          <a:p>
            <a:pPr marL="183066">
              <a:spcBef>
                <a:spcPts val="5"/>
              </a:spcBef>
            </a:pP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критериям</a:t>
            </a:r>
            <a:endParaRPr sz="991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38588" y="1688811"/>
            <a:ext cx="1480320" cy="893980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33997" algn="ctr">
              <a:spcBef>
                <a:spcPts val="99"/>
              </a:spcBef>
            </a:pPr>
            <a:r>
              <a:rPr sz="1189" b="1" spc="-5" dirty="0">
                <a:solidFill>
                  <a:srgbClr val="0E4060"/>
                </a:solidFill>
                <a:latin typeface="Segoe UI"/>
                <a:cs typeface="Segoe UI"/>
              </a:rPr>
              <a:t>ЭЛЕКТРОННАЯ</a:t>
            </a:r>
            <a:endParaRPr sz="1189">
              <a:latin typeface="Segoe UI"/>
              <a:cs typeface="Segoe UI"/>
            </a:endParaRPr>
          </a:p>
          <a:p>
            <a:pPr marL="135884" algn="ctr"/>
            <a:r>
              <a:rPr sz="1189" b="1" spc="-5" dirty="0">
                <a:solidFill>
                  <a:srgbClr val="0E4060"/>
                </a:solidFill>
                <a:latin typeface="Segoe UI"/>
                <a:cs typeface="Segoe UI"/>
              </a:rPr>
              <a:t>ЗАЯВКА</a:t>
            </a:r>
            <a:endParaRPr sz="1189">
              <a:latin typeface="Segoe UI"/>
              <a:cs typeface="Segoe UI"/>
            </a:endParaRPr>
          </a:p>
          <a:p>
            <a:pPr marL="12582">
              <a:spcBef>
                <a:spcPts val="421"/>
              </a:spcBef>
            </a:pP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Промышленные</a:t>
            </a:r>
            <a:endParaRPr sz="991">
              <a:latin typeface="Segoe UI"/>
              <a:cs typeface="Segoe UI"/>
            </a:endParaRPr>
          </a:p>
          <a:p>
            <a:pPr marL="12582"/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предприятия</a:t>
            </a:r>
            <a:r>
              <a:rPr sz="991" b="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получают</a:t>
            </a:r>
            <a:endParaRPr sz="991">
              <a:latin typeface="Segoe UI"/>
              <a:cs typeface="Segoe UI"/>
            </a:endParaRPr>
          </a:p>
          <a:p>
            <a:pPr marL="12582"/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возможность:</a:t>
            </a:r>
            <a:endParaRPr sz="991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53782" y="2756804"/>
            <a:ext cx="1652699" cy="2365493"/>
          </a:xfrm>
          <a:prstGeom prst="rect">
            <a:avLst/>
          </a:prstGeom>
        </p:spPr>
        <p:txBody>
          <a:bodyPr vert="horz" wrap="square" lIns="0" tIns="11953" rIns="0" bIns="0" rtlCol="0">
            <a:spAutoFit/>
          </a:bodyPr>
          <a:lstStyle/>
          <a:p>
            <a:pPr marL="183066" marR="5033" indent="-171114">
              <a:spcBef>
                <a:spcPts val="94"/>
              </a:spcBef>
              <a:buClr>
                <a:srgbClr val="2AACE1"/>
              </a:buClr>
              <a:buFont typeface="Wingdings"/>
              <a:buChar char=""/>
              <a:tabLst>
                <a:tab pos="183696" algn="l"/>
              </a:tabLst>
            </a:pP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Подать заявку онлайн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по </a:t>
            </a:r>
            <a:r>
              <a:rPr sz="99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большому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количеству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настроенных</a:t>
            </a:r>
            <a:r>
              <a:rPr sz="991" spc="3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(по</a:t>
            </a:r>
            <a:endParaRPr sz="991">
              <a:latin typeface="Segoe UI"/>
              <a:cs typeface="Segoe UI"/>
            </a:endParaRPr>
          </a:p>
          <a:p>
            <a:pPr marL="183066" marR="116382"/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технологии</a:t>
            </a:r>
            <a:r>
              <a:rPr sz="99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BPM) </a:t>
            </a:r>
            <a:r>
              <a:rPr sz="99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сценариев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и шаблонов </a:t>
            </a:r>
            <a:r>
              <a:rPr sz="99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взаимодействия</a:t>
            </a:r>
            <a:r>
              <a:rPr sz="991" spc="2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с</a:t>
            </a:r>
            <a:r>
              <a:rPr sz="991" spc="-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гос. </a:t>
            </a:r>
            <a:r>
              <a:rPr sz="99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органами</a:t>
            </a:r>
            <a:endParaRPr sz="991">
              <a:latin typeface="Segoe UI"/>
              <a:cs typeface="Segoe UI"/>
            </a:endParaRPr>
          </a:p>
          <a:p>
            <a:pPr marL="183066" marR="81782" indent="-171114">
              <a:spcBef>
                <a:spcPts val="594"/>
              </a:spcBef>
              <a:buClr>
                <a:srgbClr val="2AACE1"/>
              </a:buClr>
              <a:buFont typeface="Wingdings"/>
              <a:buChar char=""/>
              <a:tabLst>
                <a:tab pos="183696" algn="l"/>
              </a:tabLst>
            </a:pP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Ручной ввод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данных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минимизирован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 за счет </a:t>
            </a:r>
            <a:r>
              <a:rPr sz="99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интеграции</a:t>
            </a:r>
            <a:r>
              <a:rPr sz="991" spc="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с</a:t>
            </a:r>
            <a:endParaRPr sz="991">
              <a:latin typeface="Segoe UI"/>
              <a:cs typeface="Segoe UI"/>
            </a:endParaRPr>
          </a:p>
          <a:p>
            <a:pPr marL="183066" marR="20760"/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информационными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системами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и повторного </a:t>
            </a:r>
            <a:r>
              <a:rPr sz="99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использования</a:t>
            </a:r>
            <a:endParaRPr sz="991">
              <a:latin typeface="Segoe UI"/>
              <a:cs typeface="Segoe UI"/>
            </a:endParaRPr>
          </a:p>
          <a:p>
            <a:pPr marL="183066" marR="327129"/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сохранённых</a:t>
            </a:r>
            <a:r>
              <a:rPr sz="991" spc="-4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ранее </a:t>
            </a:r>
            <a:r>
              <a:rPr sz="99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документов</a:t>
            </a:r>
            <a:endParaRPr sz="991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13457" y="2105162"/>
            <a:ext cx="1533795" cy="478131"/>
          </a:xfrm>
          <a:prstGeom prst="rect">
            <a:avLst/>
          </a:prstGeom>
        </p:spPr>
        <p:txBody>
          <a:bodyPr vert="horz" wrap="square" lIns="0" tIns="11953" rIns="0" bIns="0" rtlCol="0">
            <a:spAutoFit/>
          </a:bodyPr>
          <a:lstStyle/>
          <a:p>
            <a:pPr marL="12582" marR="281834">
              <a:spcBef>
                <a:spcPts val="94"/>
              </a:spcBef>
            </a:pP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Органы</a:t>
            </a:r>
            <a:r>
              <a:rPr sz="991" b="1" spc="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власти</a:t>
            </a:r>
            <a:r>
              <a:rPr sz="991" b="1" spc="-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и </a:t>
            </a:r>
            <a:r>
              <a:rPr sz="991" b="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ин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ституты</a:t>
            </a:r>
            <a:r>
              <a:rPr sz="991" b="1" spc="-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15" dirty="0">
                <a:solidFill>
                  <a:srgbClr val="0E4060"/>
                </a:solidFill>
                <a:latin typeface="Segoe UI"/>
                <a:cs typeface="Segoe UI"/>
              </a:rPr>
              <a:t>р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а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звития</a:t>
            </a:r>
            <a:endParaRPr sz="991">
              <a:latin typeface="Segoe UI"/>
              <a:cs typeface="Segoe UI"/>
            </a:endParaRPr>
          </a:p>
          <a:p>
            <a:pPr marL="12582"/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получают</a:t>
            </a:r>
            <a:r>
              <a:rPr sz="991" b="1" spc="-4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возможность:</a:t>
            </a:r>
            <a:endParaRPr sz="991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79358" y="2756805"/>
            <a:ext cx="1660878" cy="2139009"/>
          </a:xfrm>
          <a:prstGeom prst="rect">
            <a:avLst/>
          </a:prstGeom>
        </p:spPr>
        <p:txBody>
          <a:bodyPr vert="horz" wrap="square" lIns="0" tIns="11953" rIns="0" bIns="0" rtlCol="0">
            <a:spAutoFit/>
          </a:bodyPr>
          <a:lstStyle/>
          <a:p>
            <a:pPr marL="183066" marR="71088" indent="-171114">
              <a:spcBef>
                <a:spcPts val="94"/>
              </a:spcBef>
              <a:buClr>
                <a:srgbClr val="2AACE1"/>
              </a:buClr>
              <a:buFont typeface="Wingdings"/>
              <a:buChar char=""/>
              <a:tabLst>
                <a:tab pos="183696" algn="l"/>
              </a:tabLst>
            </a:pP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Собирать</a:t>
            </a:r>
            <a:r>
              <a:rPr sz="991" spc="-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отчетность</a:t>
            </a:r>
            <a:r>
              <a:rPr sz="991" spc="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по </a:t>
            </a:r>
            <a:r>
              <a:rPr sz="99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реализации</a:t>
            </a:r>
            <a:r>
              <a:rPr sz="99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проектов с </a:t>
            </a:r>
            <a:r>
              <a:rPr sz="99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использованием</a:t>
            </a:r>
            <a:endParaRPr sz="991">
              <a:latin typeface="Segoe UI"/>
              <a:cs typeface="Segoe UI"/>
            </a:endParaRPr>
          </a:p>
          <a:p>
            <a:pPr marL="183066" marR="189357"/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государственных</a:t>
            </a:r>
            <a:r>
              <a:rPr sz="991" spc="4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мер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поддержки</a:t>
            </a:r>
            <a:r>
              <a:rPr sz="991" spc="2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в </a:t>
            </a:r>
            <a:r>
              <a:rPr sz="99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электронном виде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по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 большому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количеству </a:t>
            </a:r>
            <a:r>
              <a:rPr sz="99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настроенных</a:t>
            </a:r>
            <a:r>
              <a:rPr sz="991" spc="2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(по</a:t>
            </a:r>
            <a:endParaRPr sz="991">
              <a:latin typeface="Segoe UI"/>
              <a:cs typeface="Segoe UI"/>
            </a:endParaRPr>
          </a:p>
          <a:p>
            <a:pPr marL="183066"/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технологии</a:t>
            </a:r>
            <a:r>
              <a:rPr sz="991" spc="-64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BPM)</a:t>
            </a:r>
            <a:endParaRPr sz="991">
              <a:latin typeface="Segoe UI"/>
              <a:cs typeface="Segoe UI"/>
            </a:endParaRPr>
          </a:p>
          <a:p>
            <a:pPr marL="183066" marR="5033"/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сценариев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и шаблонов, с </a:t>
            </a:r>
            <a:r>
              <a:rPr sz="99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минимальным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количеством</a:t>
            </a:r>
            <a:r>
              <a:rPr sz="991" spc="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ручного</a:t>
            </a:r>
            <a:endParaRPr sz="991">
              <a:latin typeface="Segoe UI"/>
              <a:cs typeface="Segoe UI"/>
            </a:endParaRPr>
          </a:p>
          <a:p>
            <a:pPr marL="183066" marR="430930"/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ввода</a:t>
            </a:r>
            <a:r>
              <a:rPr sz="991" spc="-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и</a:t>
            </a:r>
            <a:r>
              <a:rPr sz="991" spc="-3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ошибок</a:t>
            </a:r>
            <a:r>
              <a:rPr sz="991" spc="-2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в </a:t>
            </a:r>
            <a:r>
              <a:rPr sz="991" spc="-252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данных</a:t>
            </a:r>
            <a:endParaRPr sz="991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54228" y="1688811"/>
            <a:ext cx="1675348" cy="3056267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444140">
              <a:spcBef>
                <a:spcPts val="99"/>
              </a:spcBef>
            </a:pPr>
            <a:r>
              <a:rPr sz="1189" b="1" spc="-5" dirty="0">
                <a:solidFill>
                  <a:srgbClr val="0E4060"/>
                </a:solidFill>
                <a:latin typeface="Segoe UI"/>
                <a:cs typeface="Segoe UI"/>
              </a:rPr>
              <a:t>СКВОЗНАЯ</a:t>
            </a:r>
            <a:endParaRPr sz="1189">
              <a:latin typeface="Segoe UI"/>
              <a:cs typeface="Segoe UI"/>
            </a:endParaRPr>
          </a:p>
          <a:p>
            <a:pPr marL="359213"/>
            <a:r>
              <a:rPr sz="1189" b="1" dirty="0">
                <a:solidFill>
                  <a:srgbClr val="0E4060"/>
                </a:solidFill>
                <a:latin typeface="Segoe UI"/>
                <a:cs typeface="Segoe UI"/>
              </a:rPr>
              <a:t>АНАЛИТИКА</a:t>
            </a:r>
            <a:endParaRPr sz="1189">
              <a:latin typeface="Segoe UI"/>
              <a:cs typeface="Segoe UI"/>
            </a:endParaRPr>
          </a:p>
          <a:p>
            <a:pPr marL="46553" marR="389409">
              <a:spcBef>
                <a:spcPts val="421"/>
              </a:spcBef>
            </a:pP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Органы</a:t>
            </a:r>
            <a:r>
              <a:rPr sz="991" b="1" spc="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власти</a:t>
            </a:r>
            <a:r>
              <a:rPr sz="991" b="1" spc="-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и </a:t>
            </a:r>
            <a:r>
              <a:rPr sz="991" b="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ин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ституты</a:t>
            </a:r>
            <a:r>
              <a:rPr sz="991" b="1" spc="-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15" dirty="0">
                <a:solidFill>
                  <a:srgbClr val="0E4060"/>
                </a:solidFill>
                <a:latin typeface="Segoe UI"/>
                <a:cs typeface="Segoe UI"/>
              </a:rPr>
              <a:t>р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а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звития</a:t>
            </a:r>
            <a:endParaRPr sz="991">
              <a:latin typeface="Segoe UI"/>
              <a:cs typeface="Segoe UI"/>
            </a:endParaRPr>
          </a:p>
          <a:p>
            <a:pPr marL="46553"/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получают</a:t>
            </a:r>
            <a:r>
              <a:rPr sz="991" b="1" spc="-2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возможность:</a:t>
            </a:r>
            <a:endParaRPr sz="991">
              <a:latin typeface="Segoe UI"/>
              <a:cs typeface="Segoe UI"/>
            </a:endParaRPr>
          </a:p>
          <a:p>
            <a:pPr>
              <a:spcBef>
                <a:spcPts val="45"/>
              </a:spcBef>
            </a:pPr>
            <a:endParaRPr sz="1139">
              <a:latin typeface="Segoe UI"/>
              <a:cs typeface="Segoe UI"/>
            </a:endParaRPr>
          </a:p>
          <a:p>
            <a:pPr marL="183066" marR="383748" indent="-171114">
              <a:spcBef>
                <a:spcPts val="5"/>
              </a:spcBef>
              <a:buClr>
                <a:srgbClr val="2AACE1"/>
              </a:buClr>
              <a:buFont typeface="Wingdings"/>
              <a:buChar char=""/>
              <a:tabLst>
                <a:tab pos="183696" algn="l"/>
              </a:tabLst>
            </a:pPr>
            <a:r>
              <a:rPr sz="991" dirty="0">
                <a:solidFill>
                  <a:srgbClr val="0E4060"/>
                </a:solidFill>
                <a:latin typeface="Segoe UI"/>
                <a:cs typeface="Segoe UI"/>
              </a:rPr>
              <a:t>А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вто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м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а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тиз</a:t>
            </a:r>
            <a:r>
              <a:rPr sz="991" spc="-15" dirty="0">
                <a:solidFill>
                  <a:srgbClr val="0E4060"/>
                </a:solidFill>
                <a:latin typeface="Segoe UI"/>
                <a:cs typeface="Segoe UI"/>
              </a:rPr>
              <a:t>и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р</a:t>
            </a:r>
            <a:r>
              <a:rPr sz="991" dirty="0">
                <a:solidFill>
                  <a:srgbClr val="0E4060"/>
                </a:solidFill>
                <a:latin typeface="Segoe UI"/>
                <a:cs typeface="Segoe UI"/>
              </a:rPr>
              <a:t>о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вано 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отслеживать</a:t>
            </a:r>
            <a:r>
              <a:rPr sz="991" spc="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и</a:t>
            </a:r>
            <a:endParaRPr sz="991">
              <a:latin typeface="Segoe UI"/>
              <a:cs typeface="Segoe UI"/>
            </a:endParaRPr>
          </a:p>
          <a:p>
            <a:pPr marL="183066" marR="290013"/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анализировать всю </a:t>
            </a:r>
            <a:r>
              <a:rPr sz="99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цепочку</a:t>
            </a:r>
            <a:r>
              <a:rPr sz="991" spc="-54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управления </a:t>
            </a:r>
            <a:r>
              <a:rPr sz="99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мерами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поддержки</a:t>
            </a:r>
            <a:endParaRPr sz="991">
              <a:latin typeface="Segoe UI"/>
              <a:cs typeface="Segoe UI"/>
            </a:endParaRPr>
          </a:p>
          <a:p>
            <a:pPr marL="183066" marR="137772"/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(достижение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ключевых </a:t>
            </a:r>
            <a:r>
              <a:rPr sz="99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показателей</a:t>
            </a:r>
            <a:endParaRPr sz="991">
              <a:latin typeface="Segoe UI"/>
              <a:cs typeface="Segoe UI"/>
            </a:endParaRPr>
          </a:p>
          <a:p>
            <a:pPr marL="183066"/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эффективности</a:t>
            </a:r>
            <a:r>
              <a:rPr sz="991" spc="-3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проектов,</a:t>
            </a:r>
            <a:endParaRPr sz="991">
              <a:latin typeface="Segoe UI"/>
              <a:cs typeface="Segoe UI"/>
            </a:endParaRPr>
          </a:p>
          <a:p>
            <a:pPr marL="183066" marR="186212" algn="just"/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анализ</a:t>
            </a:r>
            <a:r>
              <a:rPr sz="991" spc="-59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оперативности </a:t>
            </a:r>
            <a:r>
              <a:rPr sz="991" spc="-263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рассмотрения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заявок, </a:t>
            </a:r>
            <a:r>
              <a:rPr sz="99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востребованности</a:t>
            </a:r>
            <a:endParaRPr sz="991">
              <a:latin typeface="Segoe UI"/>
              <a:cs typeface="Segoe UI"/>
            </a:endParaRPr>
          </a:p>
          <a:p>
            <a:pPr marL="183066" marR="477483" algn="just"/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различных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мер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поддержки</a:t>
            </a:r>
            <a:r>
              <a:rPr sz="991" spc="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и</a:t>
            </a:r>
            <a:r>
              <a:rPr sz="991" spc="-2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пр.)</a:t>
            </a:r>
            <a:endParaRPr sz="991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20028" y="4669835"/>
            <a:ext cx="1806205" cy="1112914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2582" marR="5033">
              <a:spcBef>
                <a:spcPts val="99"/>
              </a:spcBef>
            </a:pPr>
            <a:r>
              <a:rPr sz="892" dirty="0">
                <a:solidFill>
                  <a:srgbClr val="0E4060"/>
                </a:solidFill>
                <a:latin typeface="Segoe UI"/>
                <a:cs typeface="Segoe UI"/>
              </a:rPr>
              <a:t>В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 перспективе</a:t>
            </a:r>
            <a:r>
              <a:rPr sz="892" spc="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развития</a:t>
            </a:r>
            <a:r>
              <a:rPr sz="892" spc="-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dirty="0">
                <a:solidFill>
                  <a:srgbClr val="0E4060"/>
                </a:solidFill>
                <a:latin typeface="Segoe UI"/>
                <a:cs typeface="Segoe UI"/>
              </a:rPr>
              <a:t>в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ГИСП </a:t>
            </a:r>
            <a:r>
              <a:rPr sz="892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будет</a:t>
            </a:r>
            <a:r>
              <a:rPr sz="892" spc="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реализован</a:t>
            </a:r>
            <a:r>
              <a:rPr sz="892" spc="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проактивный </a:t>
            </a:r>
            <a:r>
              <a:rPr sz="892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поиск мер</a:t>
            </a:r>
            <a:r>
              <a:rPr sz="892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поддержки,</a:t>
            </a:r>
            <a:r>
              <a:rPr sz="892" spc="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который </a:t>
            </a:r>
            <a:r>
              <a:rPr sz="892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предлагает</a:t>
            </a:r>
            <a:r>
              <a:rPr sz="892" spc="2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меры,</a:t>
            </a:r>
            <a:r>
              <a:rPr sz="892" spc="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основываясь</a:t>
            </a:r>
            <a:r>
              <a:rPr sz="892" spc="-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на </a:t>
            </a:r>
            <a:r>
              <a:rPr sz="892" spc="-233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информации </a:t>
            </a:r>
            <a:r>
              <a:rPr sz="892" dirty="0">
                <a:solidFill>
                  <a:srgbClr val="0E4060"/>
                </a:solidFill>
                <a:latin typeface="Segoe UI"/>
                <a:cs typeface="Segoe UI"/>
              </a:rPr>
              <a:t>о</a:t>
            </a:r>
            <a:r>
              <a:rPr sz="892" spc="-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компании</a:t>
            </a:r>
            <a:r>
              <a:rPr sz="892" spc="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dirty="0">
                <a:solidFill>
                  <a:srgbClr val="0E4060"/>
                </a:solidFill>
                <a:latin typeface="Segoe UI"/>
                <a:cs typeface="Segoe UI"/>
              </a:rPr>
              <a:t>в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 ГИСП. </a:t>
            </a:r>
            <a:r>
              <a:rPr sz="892" spc="-233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Также</a:t>
            </a:r>
            <a:r>
              <a:rPr sz="892" spc="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планируется</a:t>
            </a:r>
            <a:r>
              <a:rPr sz="892" spc="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расширить </a:t>
            </a:r>
            <a:r>
              <a:rPr sz="892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перечень</a:t>
            </a:r>
            <a:r>
              <a:rPr sz="892" spc="3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региональных</a:t>
            </a:r>
            <a:r>
              <a:rPr sz="892" spc="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мер</a:t>
            </a:r>
            <a:endParaRPr sz="892">
              <a:latin typeface="Segoe UI"/>
              <a:cs typeface="Segoe UI"/>
            </a:endParaRPr>
          </a:p>
          <a:p>
            <a:pPr marL="12582"/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поддержки.</a:t>
            </a:r>
            <a:endParaRPr sz="892">
              <a:latin typeface="Segoe UI"/>
              <a:cs typeface="Segoe U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445373" y="910210"/>
            <a:ext cx="713423" cy="704615"/>
            <a:chOff x="938530" y="918717"/>
            <a:chExt cx="720090" cy="711200"/>
          </a:xfrm>
        </p:grpSpPr>
        <p:sp>
          <p:nvSpPr>
            <p:cNvPr id="17" name="object 17"/>
            <p:cNvSpPr/>
            <p:nvPr/>
          </p:nvSpPr>
          <p:spPr>
            <a:xfrm>
              <a:off x="963930" y="944117"/>
              <a:ext cx="669290" cy="660400"/>
            </a:xfrm>
            <a:custGeom>
              <a:avLst/>
              <a:gdLst/>
              <a:ahLst/>
              <a:cxnLst/>
              <a:rect l="l" t="t" r="r" b="b"/>
              <a:pathLst>
                <a:path w="669289" h="660400">
                  <a:moveTo>
                    <a:pt x="334517" y="0"/>
                  </a:moveTo>
                  <a:lnTo>
                    <a:pt x="285085" y="3576"/>
                  </a:lnTo>
                  <a:lnTo>
                    <a:pt x="237905" y="13967"/>
                  </a:lnTo>
                  <a:lnTo>
                    <a:pt x="193494" y="30662"/>
                  </a:lnTo>
                  <a:lnTo>
                    <a:pt x="152370" y="53151"/>
                  </a:lnTo>
                  <a:lnTo>
                    <a:pt x="115050" y="80923"/>
                  </a:lnTo>
                  <a:lnTo>
                    <a:pt x="82052" y="113468"/>
                  </a:lnTo>
                  <a:lnTo>
                    <a:pt x="53893" y="150277"/>
                  </a:lnTo>
                  <a:lnTo>
                    <a:pt x="31091" y="190840"/>
                  </a:lnTo>
                  <a:lnTo>
                    <a:pt x="14163" y="234645"/>
                  </a:lnTo>
                  <a:lnTo>
                    <a:pt x="3627" y="281184"/>
                  </a:lnTo>
                  <a:lnTo>
                    <a:pt x="0" y="329946"/>
                  </a:lnTo>
                  <a:lnTo>
                    <a:pt x="3627" y="378707"/>
                  </a:lnTo>
                  <a:lnTo>
                    <a:pt x="14163" y="425246"/>
                  </a:lnTo>
                  <a:lnTo>
                    <a:pt x="31091" y="469051"/>
                  </a:lnTo>
                  <a:lnTo>
                    <a:pt x="53893" y="509614"/>
                  </a:lnTo>
                  <a:lnTo>
                    <a:pt x="82052" y="546423"/>
                  </a:lnTo>
                  <a:lnTo>
                    <a:pt x="115050" y="578968"/>
                  </a:lnTo>
                  <a:lnTo>
                    <a:pt x="152370" y="606740"/>
                  </a:lnTo>
                  <a:lnTo>
                    <a:pt x="193494" y="629229"/>
                  </a:lnTo>
                  <a:lnTo>
                    <a:pt x="237905" y="645924"/>
                  </a:lnTo>
                  <a:lnTo>
                    <a:pt x="285085" y="656315"/>
                  </a:lnTo>
                  <a:lnTo>
                    <a:pt x="334517" y="659892"/>
                  </a:lnTo>
                  <a:lnTo>
                    <a:pt x="383958" y="656315"/>
                  </a:lnTo>
                  <a:lnTo>
                    <a:pt x="431144" y="645924"/>
                  </a:lnTo>
                  <a:lnTo>
                    <a:pt x="475557" y="629229"/>
                  </a:lnTo>
                  <a:lnTo>
                    <a:pt x="516682" y="606740"/>
                  </a:lnTo>
                  <a:lnTo>
                    <a:pt x="554000" y="578968"/>
                  </a:lnTo>
                  <a:lnTo>
                    <a:pt x="586996" y="546423"/>
                  </a:lnTo>
                  <a:lnTo>
                    <a:pt x="615152" y="509614"/>
                  </a:lnTo>
                  <a:lnTo>
                    <a:pt x="637950" y="469051"/>
                  </a:lnTo>
                  <a:lnTo>
                    <a:pt x="654875" y="425246"/>
                  </a:lnTo>
                  <a:lnTo>
                    <a:pt x="665409" y="378707"/>
                  </a:lnTo>
                  <a:lnTo>
                    <a:pt x="669036" y="329946"/>
                  </a:lnTo>
                  <a:lnTo>
                    <a:pt x="665409" y="281184"/>
                  </a:lnTo>
                  <a:lnTo>
                    <a:pt x="654875" y="234645"/>
                  </a:lnTo>
                  <a:lnTo>
                    <a:pt x="637950" y="190840"/>
                  </a:lnTo>
                  <a:lnTo>
                    <a:pt x="615152" y="150277"/>
                  </a:lnTo>
                  <a:lnTo>
                    <a:pt x="586996" y="113468"/>
                  </a:lnTo>
                  <a:lnTo>
                    <a:pt x="554000" y="80923"/>
                  </a:lnTo>
                  <a:lnTo>
                    <a:pt x="516682" y="53151"/>
                  </a:lnTo>
                  <a:lnTo>
                    <a:pt x="475557" y="30662"/>
                  </a:lnTo>
                  <a:lnTo>
                    <a:pt x="431144" y="13967"/>
                  </a:lnTo>
                  <a:lnTo>
                    <a:pt x="383958" y="3576"/>
                  </a:lnTo>
                  <a:lnTo>
                    <a:pt x="3345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83"/>
            </a:p>
          </p:txBody>
        </p:sp>
        <p:sp>
          <p:nvSpPr>
            <p:cNvPr id="18" name="object 18"/>
            <p:cNvSpPr/>
            <p:nvPr/>
          </p:nvSpPr>
          <p:spPr>
            <a:xfrm>
              <a:off x="963930" y="944117"/>
              <a:ext cx="669290" cy="660400"/>
            </a:xfrm>
            <a:custGeom>
              <a:avLst/>
              <a:gdLst/>
              <a:ahLst/>
              <a:cxnLst/>
              <a:rect l="l" t="t" r="r" b="b"/>
              <a:pathLst>
                <a:path w="669289" h="660400">
                  <a:moveTo>
                    <a:pt x="0" y="329946"/>
                  </a:moveTo>
                  <a:lnTo>
                    <a:pt x="3627" y="281184"/>
                  </a:lnTo>
                  <a:lnTo>
                    <a:pt x="14163" y="234645"/>
                  </a:lnTo>
                  <a:lnTo>
                    <a:pt x="31091" y="190840"/>
                  </a:lnTo>
                  <a:lnTo>
                    <a:pt x="53893" y="150277"/>
                  </a:lnTo>
                  <a:lnTo>
                    <a:pt x="82052" y="113468"/>
                  </a:lnTo>
                  <a:lnTo>
                    <a:pt x="115050" y="80923"/>
                  </a:lnTo>
                  <a:lnTo>
                    <a:pt x="152370" y="53151"/>
                  </a:lnTo>
                  <a:lnTo>
                    <a:pt x="193494" y="30662"/>
                  </a:lnTo>
                  <a:lnTo>
                    <a:pt x="237905" y="13967"/>
                  </a:lnTo>
                  <a:lnTo>
                    <a:pt x="285085" y="3576"/>
                  </a:lnTo>
                  <a:lnTo>
                    <a:pt x="334517" y="0"/>
                  </a:lnTo>
                  <a:lnTo>
                    <a:pt x="383958" y="3576"/>
                  </a:lnTo>
                  <a:lnTo>
                    <a:pt x="431144" y="13967"/>
                  </a:lnTo>
                  <a:lnTo>
                    <a:pt x="475557" y="30662"/>
                  </a:lnTo>
                  <a:lnTo>
                    <a:pt x="516682" y="53151"/>
                  </a:lnTo>
                  <a:lnTo>
                    <a:pt x="554000" y="80923"/>
                  </a:lnTo>
                  <a:lnTo>
                    <a:pt x="586996" y="113468"/>
                  </a:lnTo>
                  <a:lnTo>
                    <a:pt x="615152" y="150277"/>
                  </a:lnTo>
                  <a:lnTo>
                    <a:pt x="637950" y="190840"/>
                  </a:lnTo>
                  <a:lnTo>
                    <a:pt x="654875" y="234645"/>
                  </a:lnTo>
                  <a:lnTo>
                    <a:pt x="665409" y="281184"/>
                  </a:lnTo>
                  <a:lnTo>
                    <a:pt x="669036" y="329946"/>
                  </a:lnTo>
                  <a:lnTo>
                    <a:pt x="665409" y="378707"/>
                  </a:lnTo>
                  <a:lnTo>
                    <a:pt x="654875" y="425246"/>
                  </a:lnTo>
                  <a:lnTo>
                    <a:pt x="637950" y="469051"/>
                  </a:lnTo>
                  <a:lnTo>
                    <a:pt x="615152" y="509614"/>
                  </a:lnTo>
                  <a:lnTo>
                    <a:pt x="586996" y="546423"/>
                  </a:lnTo>
                  <a:lnTo>
                    <a:pt x="554000" y="578968"/>
                  </a:lnTo>
                  <a:lnTo>
                    <a:pt x="516682" y="606740"/>
                  </a:lnTo>
                  <a:lnTo>
                    <a:pt x="475557" y="629229"/>
                  </a:lnTo>
                  <a:lnTo>
                    <a:pt x="431144" y="645924"/>
                  </a:lnTo>
                  <a:lnTo>
                    <a:pt x="383958" y="656315"/>
                  </a:lnTo>
                  <a:lnTo>
                    <a:pt x="334517" y="659892"/>
                  </a:lnTo>
                  <a:lnTo>
                    <a:pt x="285085" y="656315"/>
                  </a:lnTo>
                  <a:lnTo>
                    <a:pt x="237905" y="645924"/>
                  </a:lnTo>
                  <a:lnTo>
                    <a:pt x="193494" y="629229"/>
                  </a:lnTo>
                  <a:lnTo>
                    <a:pt x="152370" y="606740"/>
                  </a:lnTo>
                  <a:lnTo>
                    <a:pt x="115050" y="578968"/>
                  </a:lnTo>
                  <a:lnTo>
                    <a:pt x="82052" y="546423"/>
                  </a:lnTo>
                  <a:lnTo>
                    <a:pt x="53893" y="509614"/>
                  </a:lnTo>
                  <a:lnTo>
                    <a:pt x="31091" y="469051"/>
                  </a:lnTo>
                  <a:lnTo>
                    <a:pt x="14163" y="425246"/>
                  </a:lnTo>
                  <a:lnTo>
                    <a:pt x="3627" y="378707"/>
                  </a:lnTo>
                  <a:lnTo>
                    <a:pt x="0" y="329946"/>
                  </a:lnTo>
                  <a:close/>
                </a:path>
              </a:pathLst>
            </a:custGeom>
            <a:ln w="50799">
              <a:solidFill>
                <a:srgbClr val="2AACE1"/>
              </a:solidFill>
            </a:ln>
          </p:spPr>
          <p:txBody>
            <a:bodyPr wrap="square" lIns="0" tIns="0" rIns="0" bIns="0" rtlCol="0"/>
            <a:lstStyle/>
            <a:p>
              <a:endParaRPr sz="1783"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7092" y="1086611"/>
              <a:ext cx="361188" cy="362712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8921286" y="910210"/>
            <a:ext cx="713423" cy="704615"/>
            <a:chOff x="7474966" y="918717"/>
            <a:chExt cx="720090" cy="711200"/>
          </a:xfrm>
        </p:grpSpPr>
        <p:sp>
          <p:nvSpPr>
            <p:cNvPr id="21" name="object 21"/>
            <p:cNvSpPr/>
            <p:nvPr/>
          </p:nvSpPr>
          <p:spPr>
            <a:xfrm>
              <a:off x="7500366" y="944117"/>
              <a:ext cx="669290" cy="660400"/>
            </a:xfrm>
            <a:custGeom>
              <a:avLst/>
              <a:gdLst/>
              <a:ahLst/>
              <a:cxnLst/>
              <a:rect l="l" t="t" r="r" b="b"/>
              <a:pathLst>
                <a:path w="669290" h="660400">
                  <a:moveTo>
                    <a:pt x="334517" y="0"/>
                  </a:moveTo>
                  <a:lnTo>
                    <a:pt x="285077" y="3576"/>
                  </a:lnTo>
                  <a:lnTo>
                    <a:pt x="237891" y="13967"/>
                  </a:lnTo>
                  <a:lnTo>
                    <a:pt x="193478" y="30662"/>
                  </a:lnTo>
                  <a:lnTo>
                    <a:pt x="152353" y="53151"/>
                  </a:lnTo>
                  <a:lnTo>
                    <a:pt x="115035" y="80923"/>
                  </a:lnTo>
                  <a:lnTo>
                    <a:pt x="82039" y="113468"/>
                  </a:lnTo>
                  <a:lnTo>
                    <a:pt x="53883" y="150277"/>
                  </a:lnTo>
                  <a:lnTo>
                    <a:pt x="31085" y="190840"/>
                  </a:lnTo>
                  <a:lnTo>
                    <a:pt x="14160" y="234645"/>
                  </a:lnTo>
                  <a:lnTo>
                    <a:pt x="3626" y="281184"/>
                  </a:lnTo>
                  <a:lnTo>
                    <a:pt x="0" y="329946"/>
                  </a:lnTo>
                  <a:lnTo>
                    <a:pt x="3626" y="378707"/>
                  </a:lnTo>
                  <a:lnTo>
                    <a:pt x="14160" y="425246"/>
                  </a:lnTo>
                  <a:lnTo>
                    <a:pt x="31085" y="469051"/>
                  </a:lnTo>
                  <a:lnTo>
                    <a:pt x="53883" y="509614"/>
                  </a:lnTo>
                  <a:lnTo>
                    <a:pt x="82039" y="546423"/>
                  </a:lnTo>
                  <a:lnTo>
                    <a:pt x="115035" y="578968"/>
                  </a:lnTo>
                  <a:lnTo>
                    <a:pt x="152353" y="606740"/>
                  </a:lnTo>
                  <a:lnTo>
                    <a:pt x="193478" y="629229"/>
                  </a:lnTo>
                  <a:lnTo>
                    <a:pt x="237891" y="645924"/>
                  </a:lnTo>
                  <a:lnTo>
                    <a:pt x="285077" y="656315"/>
                  </a:lnTo>
                  <a:lnTo>
                    <a:pt x="334517" y="659892"/>
                  </a:lnTo>
                  <a:lnTo>
                    <a:pt x="383958" y="656315"/>
                  </a:lnTo>
                  <a:lnTo>
                    <a:pt x="431144" y="645924"/>
                  </a:lnTo>
                  <a:lnTo>
                    <a:pt x="475557" y="629229"/>
                  </a:lnTo>
                  <a:lnTo>
                    <a:pt x="516682" y="606740"/>
                  </a:lnTo>
                  <a:lnTo>
                    <a:pt x="554000" y="578968"/>
                  </a:lnTo>
                  <a:lnTo>
                    <a:pt x="586996" y="546423"/>
                  </a:lnTo>
                  <a:lnTo>
                    <a:pt x="615152" y="509614"/>
                  </a:lnTo>
                  <a:lnTo>
                    <a:pt x="637950" y="469051"/>
                  </a:lnTo>
                  <a:lnTo>
                    <a:pt x="654875" y="425246"/>
                  </a:lnTo>
                  <a:lnTo>
                    <a:pt x="665409" y="378707"/>
                  </a:lnTo>
                  <a:lnTo>
                    <a:pt x="669035" y="329946"/>
                  </a:lnTo>
                  <a:lnTo>
                    <a:pt x="665409" y="281184"/>
                  </a:lnTo>
                  <a:lnTo>
                    <a:pt x="654875" y="234645"/>
                  </a:lnTo>
                  <a:lnTo>
                    <a:pt x="637950" y="190840"/>
                  </a:lnTo>
                  <a:lnTo>
                    <a:pt x="615152" y="150277"/>
                  </a:lnTo>
                  <a:lnTo>
                    <a:pt x="586996" y="113468"/>
                  </a:lnTo>
                  <a:lnTo>
                    <a:pt x="554000" y="80923"/>
                  </a:lnTo>
                  <a:lnTo>
                    <a:pt x="516682" y="53151"/>
                  </a:lnTo>
                  <a:lnTo>
                    <a:pt x="475557" y="30662"/>
                  </a:lnTo>
                  <a:lnTo>
                    <a:pt x="431144" y="13967"/>
                  </a:lnTo>
                  <a:lnTo>
                    <a:pt x="383958" y="3576"/>
                  </a:lnTo>
                  <a:lnTo>
                    <a:pt x="3345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83"/>
            </a:p>
          </p:txBody>
        </p:sp>
        <p:sp>
          <p:nvSpPr>
            <p:cNvPr id="22" name="object 22"/>
            <p:cNvSpPr/>
            <p:nvPr/>
          </p:nvSpPr>
          <p:spPr>
            <a:xfrm>
              <a:off x="7500366" y="944117"/>
              <a:ext cx="669290" cy="660400"/>
            </a:xfrm>
            <a:custGeom>
              <a:avLst/>
              <a:gdLst/>
              <a:ahLst/>
              <a:cxnLst/>
              <a:rect l="l" t="t" r="r" b="b"/>
              <a:pathLst>
                <a:path w="669290" h="660400">
                  <a:moveTo>
                    <a:pt x="0" y="329946"/>
                  </a:moveTo>
                  <a:lnTo>
                    <a:pt x="3626" y="281184"/>
                  </a:lnTo>
                  <a:lnTo>
                    <a:pt x="14160" y="234645"/>
                  </a:lnTo>
                  <a:lnTo>
                    <a:pt x="31085" y="190840"/>
                  </a:lnTo>
                  <a:lnTo>
                    <a:pt x="53883" y="150277"/>
                  </a:lnTo>
                  <a:lnTo>
                    <a:pt x="82039" y="113468"/>
                  </a:lnTo>
                  <a:lnTo>
                    <a:pt x="115035" y="80923"/>
                  </a:lnTo>
                  <a:lnTo>
                    <a:pt x="152353" y="53151"/>
                  </a:lnTo>
                  <a:lnTo>
                    <a:pt x="193478" y="30662"/>
                  </a:lnTo>
                  <a:lnTo>
                    <a:pt x="237891" y="13967"/>
                  </a:lnTo>
                  <a:lnTo>
                    <a:pt x="285077" y="3576"/>
                  </a:lnTo>
                  <a:lnTo>
                    <a:pt x="334517" y="0"/>
                  </a:lnTo>
                  <a:lnTo>
                    <a:pt x="383958" y="3576"/>
                  </a:lnTo>
                  <a:lnTo>
                    <a:pt x="431144" y="13967"/>
                  </a:lnTo>
                  <a:lnTo>
                    <a:pt x="475557" y="30662"/>
                  </a:lnTo>
                  <a:lnTo>
                    <a:pt x="516682" y="53151"/>
                  </a:lnTo>
                  <a:lnTo>
                    <a:pt x="554000" y="80923"/>
                  </a:lnTo>
                  <a:lnTo>
                    <a:pt x="586996" y="113468"/>
                  </a:lnTo>
                  <a:lnTo>
                    <a:pt x="615152" y="150277"/>
                  </a:lnTo>
                  <a:lnTo>
                    <a:pt x="637950" y="190840"/>
                  </a:lnTo>
                  <a:lnTo>
                    <a:pt x="654875" y="234645"/>
                  </a:lnTo>
                  <a:lnTo>
                    <a:pt x="665409" y="281184"/>
                  </a:lnTo>
                  <a:lnTo>
                    <a:pt x="669035" y="329946"/>
                  </a:lnTo>
                  <a:lnTo>
                    <a:pt x="665409" y="378707"/>
                  </a:lnTo>
                  <a:lnTo>
                    <a:pt x="654875" y="425246"/>
                  </a:lnTo>
                  <a:lnTo>
                    <a:pt x="637950" y="469051"/>
                  </a:lnTo>
                  <a:lnTo>
                    <a:pt x="615152" y="509614"/>
                  </a:lnTo>
                  <a:lnTo>
                    <a:pt x="586996" y="546423"/>
                  </a:lnTo>
                  <a:lnTo>
                    <a:pt x="554000" y="578968"/>
                  </a:lnTo>
                  <a:lnTo>
                    <a:pt x="516682" y="606740"/>
                  </a:lnTo>
                  <a:lnTo>
                    <a:pt x="475557" y="629229"/>
                  </a:lnTo>
                  <a:lnTo>
                    <a:pt x="431144" y="645924"/>
                  </a:lnTo>
                  <a:lnTo>
                    <a:pt x="383958" y="656315"/>
                  </a:lnTo>
                  <a:lnTo>
                    <a:pt x="334517" y="659892"/>
                  </a:lnTo>
                  <a:lnTo>
                    <a:pt x="285077" y="656315"/>
                  </a:lnTo>
                  <a:lnTo>
                    <a:pt x="237891" y="645924"/>
                  </a:lnTo>
                  <a:lnTo>
                    <a:pt x="193478" y="629229"/>
                  </a:lnTo>
                  <a:lnTo>
                    <a:pt x="152353" y="606740"/>
                  </a:lnTo>
                  <a:lnTo>
                    <a:pt x="115035" y="578968"/>
                  </a:lnTo>
                  <a:lnTo>
                    <a:pt x="82039" y="546423"/>
                  </a:lnTo>
                  <a:lnTo>
                    <a:pt x="53883" y="509614"/>
                  </a:lnTo>
                  <a:lnTo>
                    <a:pt x="31085" y="469051"/>
                  </a:lnTo>
                  <a:lnTo>
                    <a:pt x="14160" y="425246"/>
                  </a:lnTo>
                  <a:lnTo>
                    <a:pt x="3626" y="378707"/>
                  </a:lnTo>
                  <a:lnTo>
                    <a:pt x="0" y="329946"/>
                  </a:lnTo>
                  <a:close/>
                </a:path>
              </a:pathLst>
            </a:custGeom>
            <a:ln w="50800">
              <a:solidFill>
                <a:srgbClr val="2AACE1"/>
              </a:solidFill>
            </a:ln>
          </p:spPr>
          <p:txBody>
            <a:bodyPr wrap="square" lIns="0" tIns="0" rIns="0" bIns="0" rtlCol="0"/>
            <a:lstStyle/>
            <a:p>
              <a:endParaRPr sz="1783"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91044" y="1043939"/>
              <a:ext cx="408431" cy="416051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4604514" y="910210"/>
            <a:ext cx="713423" cy="704615"/>
            <a:chOff x="3117850" y="918717"/>
            <a:chExt cx="720090" cy="711200"/>
          </a:xfrm>
        </p:grpSpPr>
        <p:sp>
          <p:nvSpPr>
            <p:cNvPr id="25" name="object 25"/>
            <p:cNvSpPr/>
            <p:nvPr/>
          </p:nvSpPr>
          <p:spPr>
            <a:xfrm>
              <a:off x="3143250" y="944117"/>
              <a:ext cx="669290" cy="660400"/>
            </a:xfrm>
            <a:custGeom>
              <a:avLst/>
              <a:gdLst/>
              <a:ahLst/>
              <a:cxnLst/>
              <a:rect l="l" t="t" r="r" b="b"/>
              <a:pathLst>
                <a:path w="669289" h="660400">
                  <a:moveTo>
                    <a:pt x="334517" y="0"/>
                  </a:moveTo>
                  <a:lnTo>
                    <a:pt x="285077" y="3576"/>
                  </a:lnTo>
                  <a:lnTo>
                    <a:pt x="237891" y="13967"/>
                  </a:lnTo>
                  <a:lnTo>
                    <a:pt x="193478" y="30662"/>
                  </a:lnTo>
                  <a:lnTo>
                    <a:pt x="152353" y="53151"/>
                  </a:lnTo>
                  <a:lnTo>
                    <a:pt x="115035" y="80923"/>
                  </a:lnTo>
                  <a:lnTo>
                    <a:pt x="82039" y="113468"/>
                  </a:lnTo>
                  <a:lnTo>
                    <a:pt x="53883" y="150277"/>
                  </a:lnTo>
                  <a:lnTo>
                    <a:pt x="31085" y="190840"/>
                  </a:lnTo>
                  <a:lnTo>
                    <a:pt x="14160" y="234645"/>
                  </a:lnTo>
                  <a:lnTo>
                    <a:pt x="3626" y="281184"/>
                  </a:lnTo>
                  <a:lnTo>
                    <a:pt x="0" y="329946"/>
                  </a:lnTo>
                  <a:lnTo>
                    <a:pt x="3626" y="378707"/>
                  </a:lnTo>
                  <a:lnTo>
                    <a:pt x="14160" y="425246"/>
                  </a:lnTo>
                  <a:lnTo>
                    <a:pt x="31085" y="469051"/>
                  </a:lnTo>
                  <a:lnTo>
                    <a:pt x="53883" y="509614"/>
                  </a:lnTo>
                  <a:lnTo>
                    <a:pt x="82039" y="546423"/>
                  </a:lnTo>
                  <a:lnTo>
                    <a:pt x="115035" y="578968"/>
                  </a:lnTo>
                  <a:lnTo>
                    <a:pt x="152353" y="606740"/>
                  </a:lnTo>
                  <a:lnTo>
                    <a:pt x="193478" y="629229"/>
                  </a:lnTo>
                  <a:lnTo>
                    <a:pt x="237891" y="645924"/>
                  </a:lnTo>
                  <a:lnTo>
                    <a:pt x="285077" y="656315"/>
                  </a:lnTo>
                  <a:lnTo>
                    <a:pt x="334517" y="659892"/>
                  </a:lnTo>
                  <a:lnTo>
                    <a:pt x="383958" y="656315"/>
                  </a:lnTo>
                  <a:lnTo>
                    <a:pt x="431144" y="645924"/>
                  </a:lnTo>
                  <a:lnTo>
                    <a:pt x="475557" y="629229"/>
                  </a:lnTo>
                  <a:lnTo>
                    <a:pt x="516682" y="606740"/>
                  </a:lnTo>
                  <a:lnTo>
                    <a:pt x="554000" y="578968"/>
                  </a:lnTo>
                  <a:lnTo>
                    <a:pt x="586996" y="546423"/>
                  </a:lnTo>
                  <a:lnTo>
                    <a:pt x="615152" y="509614"/>
                  </a:lnTo>
                  <a:lnTo>
                    <a:pt x="637950" y="469051"/>
                  </a:lnTo>
                  <a:lnTo>
                    <a:pt x="654875" y="425246"/>
                  </a:lnTo>
                  <a:lnTo>
                    <a:pt x="665409" y="378707"/>
                  </a:lnTo>
                  <a:lnTo>
                    <a:pt x="669036" y="329946"/>
                  </a:lnTo>
                  <a:lnTo>
                    <a:pt x="665409" y="281184"/>
                  </a:lnTo>
                  <a:lnTo>
                    <a:pt x="654875" y="234645"/>
                  </a:lnTo>
                  <a:lnTo>
                    <a:pt x="637950" y="190840"/>
                  </a:lnTo>
                  <a:lnTo>
                    <a:pt x="615152" y="150277"/>
                  </a:lnTo>
                  <a:lnTo>
                    <a:pt x="586996" y="113468"/>
                  </a:lnTo>
                  <a:lnTo>
                    <a:pt x="554000" y="80923"/>
                  </a:lnTo>
                  <a:lnTo>
                    <a:pt x="516682" y="53151"/>
                  </a:lnTo>
                  <a:lnTo>
                    <a:pt x="475557" y="30662"/>
                  </a:lnTo>
                  <a:lnTo>
                    <a:pt x="431144" y="13967"/>
                  </a:lnTo>
                  <a:lnTo>
                    <a:pt x="383958" y="3576"/>
                  </a:lnTo>
                  <a:lnTo>
                    <a:pt x="3345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83"/>
            </a:p>
          </p:txBody>
        </p:sp>
        <p:sp>
          <p:nvSpPr>
            <p:cNvPr id="26" name="object 26"/>
            <p:cNvSpPr/>
            <p:nvPr/>
          </p:nvSpPr>
          <p:spPr>
            <a:xfrm>
              <a:off x="3143250" y="944117"/>
              <a:ext cx="669290" cy="660400"/>
            </a:xfrm>
            <a:custGeom>
              <a:avLst/>
              <a:gdLst/>
              <a:ahLst/>
              <a:cxnLst/>
              <a:rect l="l" t="t" r="r" b="b"/>
              <a:pathLst>
                <a:path w="669289" h="660400">
                  <a:moveTo>
                    <a:pt x="0" y="329946"/>
                  </a:moveTo>
                  <a:lnTo>
                    <a:pt x="3626" y="281184"/>
                  </a:lnTo>
                  <a:lnTo>
                    <a:pt x="14160" y="234645"/>
                  </a:lnTo>
                  <a:lnTo>
                    <a:pt x="31085" y="190840"/>
                  </a:lnTo>
                  <a:lnTo>
                    <a:pt x="53883" y="150277"/>
                  </a:lnTo>
                  <a:lnTo>
                    <a:pt x="82039" y="113468"/>
                  </a:lnTo>
                  <a:lnTo>
                    <a:pt x="115035" y="80923"/>
                  </a:lnTo>
                  <a:lnTo>
                    <a:pt x="152353" y="53151"/>
                  </a:lnTo>
                  <a:lnTo>
                    <a:pt x="193478" y="30662"/>
                  </a:lnTo>
                  <a:lnTo>
                    <a:pt x="237891" y="13967"/>
                  </a:lnTo>
                  <a:lnTo>
                    <a:pt x="285077" y="3576"/>
                  </a:lnTo>
                  <a:lnTo>
                    <a:pt x="334517" y="0"/>
                  </a:lnTo>
                  <a:lnTo>
                    <a:pt x="383958" y="3576"/>
                  </a:lnTo>
                  <a:lnTo>
                    <a:pt x="431144" y="13967"/>
                  </a:lnTo>
                  <a:lnTo>
                    <a:pt x="475557" y="30662"/>
                  </a:lnTo>
                  <a:lnTo>
                    <a:pt x="516682" y="53151"/>
                  </a:lnTo>
                  <a:lnTo>
                    <a:pt x="554000" y="80923"/>
                  </a:lnTo>
                  <a:lnTo>
                    <a:pt x="586996" y="113468"/>
                  </a:lnTo>
                  <a:lnTo>
                    <a:pt x="615152" y="150277"/>
                  </a:lnTo>
                  <a:lnTo>
                    <a:pt x="637950" y="190840"/>
                  </a:lnTo>
                  <a:lnTo>
                    <a:pt x="654875" y="234645"/>
                  </a:lnTo>
                  <a:lnTo>
                    <a:pt x="665409" y="281184"/>
                  </a:lnTo>
                  <a:lnTo>
                    <a:pt x="669036" y="329946"/>
                  </a:lnTo>
                  <a:lnTo>
                    <a:pt x="665409" y="378707"/>
                  </a:lnTo>
                  <a:lnTo>
                    <a:pt x="654875" y="425246"/>
                  </a:lnTo>
                  <a:lnTo>
                    <a:pt x="637950" y="469051"/>
                  </a:lnTo>
                  <a:lnTo>
                    <a:pt x="615152" y="509614"/>
                  </a:lnTo>
                  <a:lnTo>
                    <a:pt x="586996" y="546423"/>
                  </a:lnTo>
                  <a:lnTo>
                    <a:pt x="554000" y="578968"/>
                  </a:lnTo>
                  <a:lnTo>
                    <a:pt x="516682" y="606740"/>
                  </a:lnTo>
                  <a:lnTo>
                    <a:pt x="475557" y="629229"/>
                  </a:lnTo>
                  <a:lnTo>
                    <a:pt x="431144" y="645924"/>
                  </a:lnTo>
                  <a:lnTo>
                    <a:pt x="383958" y="656315"/>
                  </a:lnTo>
                  <a:lnTo>
                    <a:pt x="334517" y="659892"/>
                  </a:lnTo>
                  <a:lnTo>
                    <a:pt x="285077" y="656315"/>
                  </a:lnTo>
                  <a:lnTo>
                    <a:pt x="237891" y="645924"/>
                  </a:lnTo>
                  <a:lnTo>
                    <a:pt x="193478" y="629229"/>
                  </a:lnTo>
                  <a:lnTo>
                    <a:pt x="152353" y="606740"/>
                  </a:lnTo>
                  <a:lnTo>
                    <a:pt x="115035" y="578968"/>
                  </a:lnTo>
                  <a:lnTo>
                    <a:pt x="82039" y="546423"/>
                  </a:lnTo>
                  <a:lnTo>
                    <a:pt x="53883" y="509614"/>
                  </a:lnTo>
                  <a:lnTo>
                    <a:pt x="31085" y="469051"/>
                  </a:lnTo>
                  <a:lnTo>
                    <a:pt x="14160" y="425246"/>
                  </a:lnTo>
                  <a:lnTo>
                    <a:pt x="3626" y="378707"/>
                  </a:lnTo>
                  <a:lnTo>
                    <a:pt x="0" y="329946"/>
                  </a:lnTo>
                  <a:close/>
                </a:path>
              </a:pathLst>
            </a:custGeom>
            <a:ln w="50799">
              <a:solidFill>
                <a:srgbClr val="2AACE1"/>
              </a:solidFill>
            </a:ln>
          </p:spPr>
          <p:txBody>
            <a:bodyPr wrap="square" lIns="0" tIns="0" rIns="0" bIns="0" rtlCol="0"/>
            <a:lstStyle/>
            <a:p>
              <a:endParaRPr sz="1783"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884" y="1043939"/>
              <a:ext cx="426720" cy="425196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6762145" y="910210"/>
            <a:ext cx="713423" cy="704615"/>
            <a:chOff x="5295646" y="918717"/>
            <a:chExt cx="720090" cy="711200"/>
          </a:xfrm>
        </p:grpSpPr>
        <p:sp>
          <p:nvSpPr>
            <p:cNvPr id="29" name="object 29"/>
            <p:cNvSpPr/>
            <p:nvPr/>
          </p:nvSpPr>
          <p:spPr>
            <a:xfrm>
              <a:off x="5321046" y="944117"/>
              <a:ext cx="669290" cy="660400"/>
            </a:xfrm>
            <a:custGeom>
              <a:avLst/>
              <a:gdLst/>
              <a:ahLst/>
              <a:cxnLst/>
              <a:rect l="l" t="t" r="r" b="b"/>
              <a:pathLst>
                <a:path w="669289" h="660400">
                  <a:moveTo>
                    <a:pt x="334517" y="0"/>
                  </a:moveTo>
                  <a:lnTo>
                    <a:pt x="285077" y="3576"/>
                  </a:lnTo>
                  <a:lnTo>
                    <a:pt x="237891" y="13967"/>
                  </a:lnTo>
                  <a:lnTo>
                    <a:pt x="193478" y="30662"/>
                  </a:lnTo>
                  <a:lnTo>
                    <a:pt x="152353" y="53151"/>
                  </a:lnTo>
                  <a:lnTo>
                    <a:pt x="115035" y="80923"/>
                  </a:lnTo>
                  <a:lnTo>
                    <a:pt x="82039" y="113468"/>
                  </a:lnTo>
                  <a:lnTo>
                    <a:pt x="53883" y="150277"/>
                  </a:lnTo>
                  <a:lnTo>
                    <a:pt x="31085" y="190840"/>
                  </a:lnTo>
                  <a:lnTo>
                    <a:pt x="14160" y="234645"/>
                  </a:lnTo>
                  <a:lnTo>
                    <a:pt x="3626" y="281184"/>
                  </a:lnTo>
                  <a:lnTo>
                    <a:pt x="0" y="329946"/>
                  </a:lnTo>
                  <a:lnTo>
                    <a:pt x="3626" y="378707"/>
                  </a:lnTo>
                  <a:lnTo>
                    <a:pt x="14160" y="425246"/>
                  </a:lnTo>
                  <a:lnTo>
                    <a:pt x="31085" y="469051"/>
                  </a:lnTo>
                  <a:lnTo>
                    <a:pt x="53883" y="509614"/>
                  </a:lnTo>
                  <a:lnTo>
                    <a:pt x="82039" y="546423"/>
                  </a:lnTo>
                  <a:lnTo>
                    <a:pt x="115035" y="578968"/>
                  </a:lnTo>
                  <a:lnTo>
                    <a:pt x="152353" y="606740"/>
                  </a:lnTo>
                  <a:lnTo>
                    <a:pt x="193478" y="629229"/>
                  </a:lnTo>
                  <a:lnTo>
                    <a:pt x="237891" y="645924"/>
                  </a:lnTo>
                  <a:lnTo>
                    <a:pt x="285077" y="656315"/>
                  </a:lnTo>
                  <a:lnTo>
                    <a:pt x="334517" y="659892"/>
                  </a:lnTo>
                  <a:lnTo>
                    <a:pt x="383958" y="656315"/>
                  </a:lnTo>
                  <a:lnTo>
                    <a:pt x="431144" y="645924"/>
                  </a:lnTo>
                  <a:lnTo>
                    <a:pt x="475557" y="629229"/>
                  </a:lnTo>
                  <a:lnTo>
                    <a:pt x="516682" y="606740"/>
                  </a:lnTo>
                  <a:lnTo>
                    <a:pt x="554000" y="578968"/>
                  </a:lnTo>
                  <a:lnTo>
                    <a:pt x="586996" y="546423"/>
                  </a:lnTo>
                  <a:lnTo>
                    <a:pt x="615152" y="509614"/>
                  </a:lnTo>
                  <a:lnTo>
                    <a:pt x="637950" y="469051"/>
                  </a:lnTo>
                  <a:lnTo>
                    <a:pt x="654875" y="425246"/>
                  </a:lnTo>
                  <a:lnTo>
                    <a:pt x="665409" y="378707"/>
                  </a:lnTo>
                  <a:lnTo>
                    <a:pt x="669036" y="329946"/>
                  </a:lnTo>
                  <a:lnTo>
                    <a:pt x="665409" y="281184"/>
                  </a:lnTo>
                  <a:lnTo>
                    <a:pt x="654875" y="234645"/>
                  </a:lnTo>
                  <a:lnTo>
                    <a:pt x="637950" y="190840"/>
                  </a:lnTo>
                  <a:lnTo>
                    <a:pt x="615152" y="150277"/>
                  </a:lnTo>
                  <a:lnTo>
                    <a:pt x="586996" y="113468"/>
                  </a:lnTo>
                  <a:lnTo>
                    <a:pt x="554000" y="80923"/>
                  </a:lnTo>
                  <a:lnTo>
                    <a:pt x="516682" y="53151"/>
                  </a:lnTo>
                  <a:lnTo>
                    <a:pt x="475557" y="30662"/>
                  </a:lnTo>
                  <a:lnTo>
                    <a:pt x="431144" y="13967"/>
                  </a:lnTo>
                  <a:lnTo>
                    <a:pt x="383958" y="3576"/>
                  </a:lnTo>
                  <a:lnTo>
                    <a:pt x="3345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83"/>
            </a:p>
          </p:txBody>
        </p:sp>
        <p:sp>
          <p:nvSpPr>
            <p:cNvPr id="30" name="object 30"/>
            <p:cNvSpPr/>
            <p:nvPr/>
          </p:nvSpPr>
          <p:spPr>
            <a:xfrm>
              <a:off x="5321046" y="944117"/>
              <a:ext cx="669290" cy="660400"/>
            </a:xfrm>
            <a:custGeom>
              <a:avLst/>
              <a:gdLst/>
              <a:ahLst/>
              <a:cxnLst/>
              <a:rect l="l" t="t" r="r" b="b"/>
              <a:pathLst>
                <a:path w="669289" h="660400">
                  <a:moveTo>
                    <a:pt x="0" y="329946"/>
                  </a:moveTo>
                  <a:lnTo>
                    <a:pt x="3626" y="281184"/>
                  </a:lnTo>
                  <a:lnTo>
                    <a:pt x="14160" y="234645"/>
                  </a:lnTo>
                  <a:lnTo>
                    <a:pt x="31085" y="190840"/>
                  </a:lnTo>
                  <a:lnTo>
                    <a:pt x="53883" y="150277"/>
                  </a:lnTo>
                  <a:lnTo>
                    <a:pt x="82039" y="113468"/>
                  </a:lnTo>
                  <a:lnTo>
                    <a:pt x="115035" y="80923"/>
                  </a:lnTo>
                  <a:lnTo>
                    <a:pt x="152353" y="53151"/>
                  </a:lnTo>
                  <a:lnTo>
                    <a:pt x="193478" y="30662"/>
                  </a:lnTo>
                  <a:lnTo>
                    <a:pt x="237891" y="13967"/>
                  </a:lnTo>
                  <a:lnTo>
                    <a:pt x="285077" y="3576"/>
                  </a:lnTo>
                  <a:lnTo>
                    <a:pt x="334517" y="0"/>
                  </a:lnTo>
                  <a:lnTo>
                    <a:pt x="383958" y="3576"/>
                  </a:lnTo>
                  <a:lnTo>
                    <a:pt x="431144" y="13967"/>
                  </a:lnTo>
                  <a:lnTo>
                    <a:pt x="475557" y="30662"/>
                  </a:lnTo>
                  <a:lnTo>
                    <a:pt x="516682" y="53151"/>
                  </a:lnTo>
                  <a:lnTo>
                    <a:pt x="554000" y="80923"/>
                  </a:lnTo>
                  <a:lnTo>
                    <a:pt x="586996" y="113468"/>
                  </a:lnTo>
                  <a:lnTo>
                    <a:pt x="615152" y="150277"/>
                  </a:lnTo>
                  <a:lnTo>
                    <a:pt x="637950" y="190840"/>
                  </a:lnTo>
                  <a:lnTo>
                    <a:pt x="654875" y="234645"/>
                  </a:lnTo>
                  <a:lnTo>
                    <a:pt x="665409" y="281184"/>
                  </a:lnTo>
                  <a:lnTo>
                    <a:pt x="669036" y="329946"/>
                  </a:lnTo>
                  <a:lnTo>
                    <a:pt x="665409" y="378707"/>
                  </a:lnTo>
                  <a:lnTo>
                    <a:pt x="654875" y="425246"/>
                  </a:lnTo>
                  <a:lnTo>
                    <a:pt x="637950" y="469051"/>
                  </a:lnTo>
                  <a:lnTo>
                    <a:pt x="615152" y="509614"/>
                  </a:lnTo>
                  <a:lnTo>
                    <a:pt x="586996" y="546423"/>
                  </a:lnTo>
                  <a:lnTo>
                    <a:pt x="554000" y="578968"/>
                  </a:lnTo>
                  <a:lnTo>
                    <a:pt x="516682" y="606740"/>
                  </a:lnTo>
                  <a:lnTo>
                    <a:pt x="475557" y="629229"/>
                  </a:lnTo>
                  <a:lnTo>
                    <a:pt x="431144" y="645924"/>
                  </a:lnTo>
                  <a:lnTo>
                    <a:pt x="383958" y="656315"/>
                  </a:lnTo>
                  <a:lnTo>
                    <a:pt x="334517" y="659892"/>
                  </a:lnTo>
                  <a:lnTo>
                    <a:pt x="285077" y="656315"/>
                  </a:lnTo>
                  <a:lnTo>
                    <a:pt x="237891" y="645924"/>
                  </a:lnTo>
                  <a:lnTo>
                    <a:pt x="193478" y="629229"/>
                  </a:lnTo>
                  <a:lnTo>
                    <a:pt x="152353" y="606740"/>
                  </a:lnTo>
                  <a:lnTo>
                    <a:pt x="115035" y="578968"/>
                  </a:lnTo>
                  <a:lnTo>
                    <a:pt x="82039" y="546423"/>
                  </a:lnTo>
                  <a:lnTo>
                    <a:pt x="53883" y="509614"/>
                  </a:lnTo>
                  <a:lnTo>
                    <a:pt x="31085" y="469051"/>
                  </a:lnTo>
                  <a:lnTo>
                    <a:pt x="14160" y="425246"/>
                  </a:lnTo>
                  <a:lnTo>
                    <a:pt x="3626" y="378707"/>
                  </a:lnTo>
                  <a:lnTo>
                    <a:pt x="0" y="329946"/>
                  </a:lnTo>
                  <a:close/>
                </a:path>
              </a:pathLst>
            </a:custGeom>
            <a:ln w="50799">
              <a:solidFill>
                <a:srgbClr val="2AACE1"/>
              </a:solidFill>
            </a:ln>
          </p:spPr>
          <p:txBody>
            <a:bodyPr wrap="square" lIns="0" tIns="0" rIns="0" bIns="0" rtlCol="0"/>
            <a:lstStyle/>
            <a:p>
              <a:endParaRPr sz="1783"/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5064" y="1086611"/>
              <a:ext cx="362712" cy="362712"/>
            </a:xfrm>
            <a:prstGeom prst="rect">
              <a:avLst/>
            </a:prstGeom>
          </p:spPr>
        </p:pic>
      </p:grpSp>
      <p:pic>
        <p:nvPicPr>
          <p:cNvPr id="32" name="Picture 8">
            <a:extLst>
              <a:ext uri="{FF2B5EF4-FFF2-40B4-BE49-F238E27FC236}">
                <a16:creationId xmlns:a16="http://schemas.microsoft.com/office/drawing/2014/main" id="{8C9D553C-48B8-D178-5FD0-0C778E99E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958" y="22064"/>
            <a:ext cx="1272656" cy="11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>
            <a:extLst>
              <a:ext uri="{FF2B5EF4-FFF2-40B4-BE49-F238E27FC236}">
                <a16:creationId xmlns:a16="http://schemas.microsoft.com/office/drawing/2014/main" id="{318E148C-D521-90CC-CAFD-67F207AC9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75" y="207713"/>
            <a:ext cx="2484468" cy="79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8FD8C9AE-711D-C5C3-8C99-61D100ED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56" y="207713"/>
            <a:ext cx="2424713" cy="72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8912" y="982761"/>
            <a:ext cx="7567060" cy="1233076"/>
          </a:xfrm>
          <a:prstGeom prst="rect">
            <a:avLst/>
          </a:prstGeom>
        </p:spPr>
        <p:txBody>
          <a:bodyPr vert="horz" wrap="square" lIns="0" tIns="11953" rIns="0" bIns="0" rtlCol="0">
            <a:spAutoFit/>
          </a:bodyPr>
          <a:lstStyle/>
          <a:p>
            <a:pPr marL="12582">
              <a:spcBef>
                <a:spcPts val="94"/>
              </a:spcBef>
            </a:pPr>
            <a:r>
              <a:rPr sz="1585" b="1" spc="-10" dirty="0">
                <a:solidFill>
                  <a:srgbClr val="0E4060"/>
                </a:solidFill>
                <a:latin typeface="Segoe UI"/>
                <a:cs typeface="Segoe UI"/>
              </a:rPr>
              <a:t>Цифровой</a:t>
            </a:r>
            <a:r>
              <a:rPr sz="1585" b="1" spc="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сервис</a:t>
            </a:r>
            <a:r>
              <a:rPr sz="1585" b="1" spc="-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ГИСП</a:t>
            </a:r>
            <a:r>
              <a:rPr sz="1585" b="1" spc="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10" dirty="0">
                <a:solidFill>
                  <a:srgbClr val="0E4060"/>
                </a:solidFill>
                <a:latin typeface="Segoe UI"/>
                <a:cs typeface="Segoe UI"/>
              </a:rPr>
              <a:t>для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 получения заключения</a:t>
            </a:r>
            <a:r>
              <a:rPr sz="1585" b="1" spc="2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о</a:t>
            </a:r>
            <a:r>
              <a:rPr sz="1585" b="1" spc="-10" dirty="0">
                <a:solidFill>
                  <a:srgbClr val="0E4060"/>
                </a:solidFill>
                <a:latin typeface="Segoe UI"/>
                <a:cs typeface="Segoe UI"/>
              </a:rPr>
              <a:t> подтверждении</a:t>
            </a:r>
            <a:endParaRPr sz="1585">
              <a:latin typeface="Segoe UI"/>
              <a:cs typeface="Segoe UI"/>
            </a:endParaRPr>
          </a:p>
          <a:p>
            <a:pPr marL="12582" marR="5033">
              <a:spcBef>
                <a:spcPts val="5"/>
              </a:spcBef>
            </a:pPr>
            <a:r>
              <a:rPr sz="1585" b="1" spc="-10" dirty="0">
                <a:solidFill>
                  <a:srgbClr val="0E4060"/>
                </a:solidFill>
                <a:latin typeface="Segoe UI"/>
                <a:cs typeface="Segoe UI"/>
              </a:rPr>
              <a:t>производства</a:t>
            </a:r>
            <a:r>
              <a:rPr sz="1585" b="1" spc="3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10" dirty="0">
                <a:solidFill>
                  <a:srgbClr val="0E4060"/>
                </a:solidFill>
                <a:latin typeface="Segoe UI"/>
                <a:cs typeface="Segoe UI"/>
              </a:rPr>
              <a:t>промышленной</a:t>
            </a:r>
            <a:r>
              <a:rPr sz="1585" b="1" spc="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10" dirty="0">
                <a:solidFill>
                  <a:srgbClr val="0E4060"/>
                </a:solidFill>
                <a:latin typeface="Segoe UI"/>
                <a:cs typeface="Segoe UI"/>
              </a:rPr>
              <a:t>продукции</a:t>
            </a:r>
            <a:r>
              <a:rPr sz="1585" b="1" spc="3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на</a:t>
            </a:r>
            <a:r>
              <a:rPr sz="1585" b="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10" dirty="0">
                <a:solidFill>
                  <a:srgbClr val="0E4060"/>
                </a:solidFill>
                <a:latin typeface="Segoe UI"/>
                <a:cs typeface="Segoe UI"/>
              </a:rPr>
              <a:t>территории</a:t>
            </a:r>
            <a:r>
              <a:rPr sz="1585" b="1" spc="4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10" dirty="0">
                <a:solidFill>
                  <a:srgbClr val="0E4060"/>
                </a:solidFill>
                <a:latin typeface="Segoe UI"/>
                <a:cs typeface="Segoe UI"/>
              </a:rPr>
              <a:t>РФ</a:t>
            </a:r>
            <a:r>
              <a:rPr sz="1585" b="1" spc="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в</a:t>
            </a:r>
            <a:r>
              <a:rPr sz="1585" b="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10" dirty="0">
                <a:solidFill>
                  <a:srgbClr val="0E4060"/>
                </a:solidFill>
                <a:latin typeface="Segoe UI"/>
                <a:cs typeface="Segoe UI"/>
              </a:rPr>
              <a:t>соответствии </a:t>
            </a:r>
            <a:r>
              <a:rPr sz="1585" b="1" spc="-42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с</a:t>
            </a:r>
            <a:r>
              <a:rPr sz="1585" b="1" spc="-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10" dirty="0">
                <a:solidFill>
                  <a:srgbClr val="0E4060"/>
                </a:solidFill>
                <a:latin typeface="Segoe UI"/>
                <a:cs typeface="Segoe UI"/>
              </a:rPr>
              <a:t>ПП</a:t>
            </a:r>
            <a:r>
              <a:rPr sz="1585" b="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РФ</a:t>
            </a:r>
            <a:r>
              <a:rPr sz="1585" b="1" spc="-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от</a:t>
            </a:r>
            <a:r>
              <a:rPr sz="1585" b="1" spc="-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17.07.</a:t>
            </a:r>
            <a:r>
              <a:rPr sz="1585" b="1" spc="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2015 г.</a:t>
            </a:r>
            <a:r>
              <a:rPr sz="1585" b="1" spc="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№</a:t>
            </a:r>
            <a:r>
              <a:rPr sz="1585" b="1" spc="-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719</a:t>
            </a:r>
            <a:endParaRPr sz="1585">
              <a:latin typeface="Segoe UI"/>
              <a:cs typeface="Segoe UI"/>
            </a:endParaRPr>
          </a:p>
          <a:p>
            <a:pPr marL="12582" marR="264220">
              <a:spcBef>
                <a:spcPts val="233"/>
              </a:spcBef>
            </a:pP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В</a:t>
            </a:r>
            <a:r>
              <a:rPr sz="991" spc="10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рамках</a:t>
            </a:r>
            <a:r>
              <a:rPr sz="991" spc="4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проведения</a:t>
            </a:r>
            <a:r>
              <a:rPr sz="991" spc="20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политики</a:t>
            </a:r>
            <a:r>
              <a:rPr sz="991" spc="10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импортозамещения</a:t>
            </a:r>
            <a:r>
              <a:rPr sz="991" spc="64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был</a:t>
            </a:r>
            <a:r>
              <a:rPr sz="991" spc="10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реализован</a:t>
            </a:r>
            <a:r>
              <a:rPr sz="991" spc="3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механизм</a:t>
            </a:r>
            <a:r>
              <a:rPr sz="991" spc="40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получения</a:t>
            </a:r>
            <a:r>
              <a:rPr sz="991" spc="1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заключения</a:t>
            </a:r>
            <a:r>
              <a:rPr sz="991" spc="3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о</a:t>
            </a:r>
            <a:r>
              <a:rPr sz="991" spc="1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подтверждении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производства</a:t>
            </a:r>
            <a:r>
              <a:rPr sz="991" spc="2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промышленной</a:t>
            </a:r>
            <a:r>
              <a:rPr sz="991" spc="10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продукции</a:t>
            </a:r>
            <a:r>
              <a:rPr sz="991" spc="2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на</a:t>
            </a:r>
            <a:r>
              <a:rPr sz="991" spc="1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территории</a:t>
            </a:r>
            <a:r>
              <a:rPr sz="991" spc="1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РФ.</a:t>
            </a:r>
            <a:r>
              <a:rPr sz="991" spc="1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Подтверждение</a:t>
            </a:r>
            <a:r>
              <a:rPr sz="991" spc="4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дает</a:t>
            </a:r>
            <a:r>
              <a:rPr sz="991" spc="4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преференции</a:t>
            </a:r>
            <a:r>
              <a:rPr sz="991" spc="2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при</a:t>
            </a:r>
            <a:r>
              <a:rPr sz="991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участии</a:t>
            </a:r>
            <a:r>
              <a:rPr sz="991" spc="10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в</a:t>
            </a:r>
            <a:r>
              <a:rPr sz="991" spc="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госзакупках</a:t>
            </a:r>
            <a:r>
              <a:rPr sz="991" spc="59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и </a:t>
            </a:r>
            <a:r>
              <a:rPr sz="991" spc="-258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необходимо</a:t>
            </a:r>
            <a:r>
              <a:rPr sz="991" spc="2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для получения</a:t>
            </a:r>
            <a:r>
              <a:rPr sz="991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мер</a:t>
            </a:r>
            <a:r>
              <a:rPr sz="991" spc="1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государственной</a:t>
            </a:r>
            <a:r>
              <a:rPr sz="991" spc="4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поддержки.</a:t>
            </a:r>
            <a:endParaRPr sz="991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3279" y="170995"/>
            <a:ext cx="5001507" cy="448563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2582" marR="5033">
              <a:spcBef>
                <a:spcPts val="99"/>
              </a:spcBef>
            </a:pPr>
            <a:r>
              <a:rPr sz="1387" spc="-5" dirty="0">
                <a:solidFill>
                  <a:srgbClr val="FFFFFF"/>
                </a:solidFill>
                <a:latin typeface="Segoe UI Semibold"/>
                <a:cs typeface="Segoe UI Semibold"/>
              </a:rPr>
              <a:t>ПРОЦЕСС ПОЛУЧЕНИЯ ПОДТВЕРЖДЕНИЯ ПРОИЗВОДСТВА </a:t>
            </a:r>
            <a:r>
              <a:rPr sz="1387" spc="-367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387" spc="-5" dirty="0">
                <a:solidFill>
                  <a:srgbClr val="FFFFFF"/>
                </a:solidFill>
                <a:latin typeface="Segoe UI Semibold"/>
                <a:cs typeface="Segoe UI Semibold"/>
              </a:rPr>
              <a:t>ПРОДУКЦИИ</a:t>
            </a:r>
            <a:r>
              <a:rPr sz="1387" spc="-1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387" dirty="0">
                <a:solidFill>
                  <a:srgbClr val="FFFFFF"/>
                </a:solidFill>
                <a:latin typeface="Segoe UI Semibold"/>
                <a:cs typeface="Segoe UI Semibold"/>
              </a:rPr>
              <a:t>НА</a:t>
            </a:r>
            <a:r>
              <a:rPr sz="1387" spc="-1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387" spc="-5" dirty="0">
                <a:solidFill>
                  <a:srgbClr val="FFFFFF"/>
                </a:solidFill>
                <a:latin typeface="Segoe UI Semibold"/>
                <a:cs typeface="Segoe UI Semibold"/>
              </a:rPr>
              <a:t>ТЕРРИТОРИИ</a:t>
            </a:r>
            <a:r>
              <a:rPr sz="1387" spc="-4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387" spc="-5" dirty="0">
                <a:solidFill>
                  <a:srgbClr val="FFFFFF"/>
                </a:solidFill>
                <a:latin typeface="Segoe UI Semibold"/>
                <a:cs typeface="Segoe UI Semibold"/>
              </a:rPr>
              <a:t>РОССИИ</a:t>
            </a:r>
            <a:endParaRPr sz="1387">
              <a:latin typeface="Segoe UI Semibold"/>
              <a:cs typeface="Segoe UI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85760" y="6349578"/>
            <a:ext cx="785142" cy="194010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2582">
              <a:spcBef>
                <a:spcPts val="99"/>
              </a:spcBef>
            </a:pPr>
            <a:r>
              <a:rPr sz="1189" dirty="0">
                <a:solidFill>
                  <a:srgbClr val="2AACE1"/>
                </a:solidFill>
                <a:latin typeface="Segoe UI Semibold"/>
                <a:cs typeface="Segoe UI Semibold"/>
              </a:rPr>
              <a:t>g</a:t>
            </a:r>
            <a:r>
              <a:rPr sz="1189" spc="-5" dirty="0">
                <a:solidFill>
                  <a:srgbClr val="2AACE1"/>
                </a:solidFill>
                <a:latin typeface="Segoe UI Semibold"/>
                <a:cs typeface="Segoe UI Semibold"/>
              </a:rPr>
              <a:t>isp.</a:t>
            </a:r>
            <a:r>
              <a:rPr sz="1189" spc="-10" dirty="0">
                <a:solidFill>
                  <a:srgbClr val="2AACE1"/>
                </a:solidFill>
                <a:latin typeface="Segoe UI Semibold"/>
                <a:cs typeface="Segoe UI Semibold"/>
              </a:rPr>
              <a:t>g</a:t>
            </a:r>
            <a:r>
              <a:rPr sz="1189" dirty="0">
                <a:solidFill>
                  <a:srgbClr val="2AACE1"/>
                </a:solidFill>
                <a:latin typeface="Segoe UI Semibold"/>
                <a:cs typeface="Segoe UI Semibold"/>
              </a:rPr>
              <a:t>o</a:t>
            </a:r>
            <a:r>
              <a:rPr sz="1189" spc="-5" dirty="0">
                <a:solidFill>
                  <a:srgbClr val="2AACE1"/>
                </a:solidFill>
                <a:latin typeface="Segoe UI Semibold"/>
                <a:cs typeface="Segoe UI Semibold"/>
              </a:rPr>
              <a:t>v.ru</a:t>
            </a:r>
            <a:endParaRPr sz="1189" dirty="0">
              <a:latin typeface="Segoe UI Semibold"/>
              <a:cs typeface="Segoe UI Semibold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98577" y="2331268"/>
            <a:ext cx="8796990" cy="3634428"/>
            <a:chOff x="83819" y="2353055"/>
            <a:chExt cx="8879205" cy="366839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19" y="2353055"/>
              <a:ext cx="6822948" cy="32583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74435" y="4853939"/>
              <a:ext cx="3188335" cy="1167765"/>
            </a:xfrm>
            <a:custGeom>
              <a:avLst/>
              <a:gdLst/>
              <a:ahLst/>
              <a:cxnLst/>
              <a:rect l="l" t="t" r="r" b="b"/>
              <a:pathLst>
                <a:path w="3188334" h="1167764">
                  <a:moveTo>
                    <a:pt x="3115817" y="0"/>
                  </a:moveTo>
                  <a:lnTo>
                    <a:pt x="72389" y="0"/>
                  </a:lnTo>
                  <a:lnTo>
                    <a:pt x="44201" y="5685"/>
                  </a:lnTo>
                  <a:lnTo>
                    <a:pt x="21193" y="21193"/>
                  </a:lnTo>
                  <a:lnTo>
                    <a:pt x="5685" y="44201"/>
                  </a:lnTo>
                  <a:lnTo>
                    <a:pt x="0" y="72390"/>
                  </a:lnTo>
                  <a:lnTo>
                    <a:pt x="0" y="1094981"/>
                  </a:lnTo>
                  <a:lnTo>
                    <a:pt x="5685" y="1123165"/>
                  </a:lnTo>
                  <a:lnTo>
                    <a:pt x="21193" y="1146179"/>
                  </a:lnTo>
                  <a:lnTo>
                    <a:pt x="44201" y="1161694"/>
                  </a:lnTo>
                  <a:lnTo>
                    <a:pt x="72389" y="1167384"/>
                  </a:lnTo>
                  <a:lnTo>
                    <a:pt x="3115817" y="1167384"/>
                  </a:lnTo>
                  <a:lnTo>
                    <a:pt x="3144006" y="1161694"/>
                  </a:lnTo>
                  <a:lnTo>
                    <a:pt x="3167014" y="1146179"/>
                  </a:lnTo>
                  <a:lnTo>
                    <a:pt x="3182522" y="1123165"/>
                  </a:lnTo>
                  <a:lnTo>
                    <a:pt x="3188208" y="1094981"/>
                  </a:lnTo>
                  <a:lnTo>
                    <a:pt x="3188208" y="72390"/>
                  </a:lnTo>
                  <a:lnTo>
                    <a:pt x="3182522" y="44201"/>
                  </a:lnTo>
                  <a:lnTo>
                    <a:pt x="3167014" y="21193"/>
                  </a:lnTo>
                  <a:lnTo>
                    <a:pt x="3144006" y="5685"/>
                  </a:lnTo>
                  <a:lnTo>
                    <a:pt x="3115817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 sz="1783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530175" y="5316067"/>
            <a:ext cx="2470556" cy="478131"/>
          </a:xfrm>
          <a:prstGeom prst="rect">
            <a:avLst/>
          </a:prstGeom>
        </p:spPr>
        <p:txBody>
          <a:bodyPr vert="horz" wrap="square" lIns="0" tIns="11953" rIns="0" bIns="0" rtlCol="0">
            <a:spAutoFit/>
          </a:bodyPr>
          <a:lstStyle/>
          <a:p>
            <a:pPr marL="12582">
              <a:spcBef>
                <a:spcPts val="94"/>
              </a:spcBef>
            </a:pP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заключений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о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 подтверждении</a:t>
            </a:r>
            <a:endParaRPr sz="991">
              <a:latin typeface="Segoe UI"/>
              <a:cs typeface="Segoe UI"/>
            </a:endParaRPr>
          </a:p>
          <a:p>
            <a:pPr marL="12582" marR="5033"/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производства</a:t>
            </a:r>
            <a:r>
              <a:rPr sz="991" b="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на</a:t>
            </a:r>
            <a:r>
              <a:rPr sz="991" b="1" spc="-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территории</a:t>
            </a:r>
            <a:r>
              <a:rPr sz="991" b="1" spc="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РФ</a:t>
            </a:r>
            <a:r>
              <a:rPr sz="991" b="1" spc="-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выдал </a:t>
            </a:r>
            <a:r>
              <a:rPr sz="991" b="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Минпромторг</a:t>
            </a:r>
            <a:r>
              <a:rPr sz="991" b="1" spc="4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России</a:t>
            </a:r>
            <a:endParaRPr sz="991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06268" y="4925005"/>
            <a:ext cx="1236222" cy="447934"/>
          </a:xfrm>
          <a:prstGeom prst="rect">
            <a:avLst/>
          </a:prstGeom>
        </p:spPr>
        <p:txBody>
          <a:bodyPr vert="horz" wrap="square" lIns="0" tIns="11953" rIns="0" bIns="0" rtlCol="0">
            <a:spAutoFit/>
          </a:bodyPr>
          <a:lstStyle/>
          <a:p>
            <a:pPr marL="12582">
              <a:spcBef>
                <a:spcPts val="94"/>
              </a:spcBef>
            </a:pPr>
            <a:r>
              <a:rPr sz="2774" spc="-5" dirty="0">
                <a:solidFill>
                  <a:srgbClr val="2AACE1"/>
                </a:solidFill>
                <a:latin typeface="Arial MT"/>
                <a:cs typeface="Arial MT"/>
              </a:rPr>
              <a:t>&gt;</a:t>
            </a:r>
            <a:r>
              <a:rPr sz="2774" spc="-45" dirty="0">
                <a:solidFill>
                  <a:srgbClr val="2AACE1"/>
                </a:solidFill>
                <a:latin typeface="Arial MT"/>
                <a:cs typeface="Arial MT"/>
              </a:rPr>
              <a:t> </a:t>
            </a:r>
            <a:r>
              <a:rPr sz="2774" b="1" spc="-5" dirty="0">
                <a:solidFill>
                  <a:srgbClr val="2AACE1"/>
                </a:solidFill>
                <a:latin typeface="Segoe UI"/>
                <a:cs typeface="Segoe UI"/>
              </a:rPr>
              <a:t>9</a:t>
            </a:r>
            <a:r>
              <a:rPr sz="2774" b="1" spc="-35" dirty="0">
                <a:solidFill>
                  <a:srgbClr val="2AACE1"/>
                </a:solidFill>
                <a:latin typeface="Segoe UI"/>
                <a:cs typeface="Segoe UI"/>
              </a:rPr>
              <a:t> </a:t>
            </a:r>
            <a:r>
              <a:rPr sz="2774" b="1" spc="-10" dirty="0">
                <a:solidFill>
                  <a:srgbClr val="2AACE1"/>
                </a:solidFill>
                <a:latin typeface="Segoe UI"/>
                <a:cs typeface="Segoe UI"/>
              </a:rPr>
              <a:t>000</a:t>
            </a:r>
            <a:endParaRPr sz="2774">
              <a:latin typeface="Segoe UI"/>
              <a:cs typeface="Segoe U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00265" y="3758113"/>
            <a:ext cx="3210401" cy="999672"/>
          </a:xfrm>
          <a:custGeom>
            <a:avLst/>
            <a:gdLst/>
            <a:ahLst/>
            <a:cxnLst/>
            <a:rect l="l" t="t" r="r" b="b"/>
            <a:pathLst>
              <a:path w="3240404" h="1009014">
                <a:moveTo>
                  <a:pt x="3177413" y="0"/>
                </a:moveTo>
                <a:lnTo>
                  <a:pt x="62611" y="0"/>
                </a:lnTo>
                <a:lnTo>
                  <a:pt x="38254" y="4925"/>
                </a:lnTo>
                <a:lnTo>
                  <a:pt x="18351" y="18351"/>
                </a:lnTo>
                <a:lnTo>
                  <a:pt x="4925" y="38254"/>
                </a:lnTo>
                <a:lnTo>
                  <a:pt x="0" y="62611"/>
                </a:lnTo>
                <a:lnTo>
                  <a:pt x="0" y="946276"/>
                </a:lnTo>
                <a:lnTo>
                  <a:pt x="4925" y="970633"/>
                </a:lnTo>
                <a:lnTo>
                  <a:pt x="18351" y="990536"/>
                </a:lnTo>
                <a:lnTo>
                  <a:pt x="38254" y="1003962"/>
                </a:lnTo>
                <a:lnTo>
                  <a:pt x="62611" y="1008888"/>
                </a:lnTo>
                <a:lnTo>
                  <a:pt x="3177413" y="1008888"/>
                </a:lnTo>
                <a:lnTo>
                  <a:pt x="3201769" y="1003962"/>
                </a:lnTo>
                <a:lnTo>
                  <a:pt x="3221672" y="990536"/>
                </a:lnTo>
                <a:lnTo>
                  <a:pt x="3235098" y="970633"/>
                </a:lnTo>
                <a:lnTo>
                  <a:pt x="3240023" y="946276"/>
                </a:lnTo>
                <a:lnTo>
                  <a:pt x="3240023" y="62611"/>
                </a:lnTo>
                <a:lnTo>
                  <a:pt x="3235098" y="38254"/>
                </a:lnTo>
                <a:lnTo>
                  <a:pt x="3221672" y="18351"/>
                </a:lnTo>
                <a:lnTo>
                  <a:pt x="3201769" y="4925"/>
                </a:lnTo>
                <a:lnTo>
                  <a:pt x="3177413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783"/>
          </a:p>
        </p:txBody>
      </p:sp>
      <p:sp>
        <p:nvSpPr>
          <p:cNvPr id="11" name="object 11"/>
          <p:cNvSpPr txBox="1"/>
          <p:nvPr/>
        </p:nvSpPr>
        <p:spPr>
          <a:xfrm>
            <a:off x="7493939" y="4265812"/>
            <a:ext cx="2359831" cy="314202"/>
          </a:xfrm>
          <a:prstGeom prst="rect">
            <a:avLst/>
          </a:prstGeom>
        </p:spPr>
        <p:txBody>
          <a:bodyPr vert="horz" wrap="square" lIns="0" tIns="11953" rIns="0" bIns="0" rtlCol="0">
            <a:spAutoFit/>
          </a:bodyPr>
          <a:lstStyle/>
          <a:p>
            <a:pPr marL="12582" marR="5033">
              <a:spcBef>
                <a:spcPts val="94"/>
              </a:spcBef>
            </a:pP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единиц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продукции</a:t>
            </a:r>
            <a:r>
              <a:rPr sz="991" b="1" spc="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подтверждённого </a:t>
            </a:r>
            <a:r>
              <a:rPr sz="991" b="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происхождения</a:t>
            </a:r>
            <a:endParaRPr sz="991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76953" y="3838213"/>
            <a:ext cx="1525617" cy="509588"/>
          </a:xfrm>
          <a:prstGeom prst="rect">
            <a:avLst/>
          </a:prstGeom>
        </p:spPr>
        <p:txBody>
          <a:bodyPr vert="horz" wrap="square" lIns="0" tIns="13212" rIns="0" bIns="0" rtlCol="0">
            <a:spAutoFit/>
          </a:bodyPr>
          <a:lstStyle/>
          <a:p>
            <a:pPr marL="12582">
              <a:spcBef>
                <a:spcPts val="104"/>
              </a:spcBef>
            </a:pPr>
            <a:r>
              <a:rPr sz="3170" b="1" dirty="0">
                <a:solidFill>
                  <a:srgbClr val="2AACE1"/>
                </a:solidFill>
                <a:latin typeface="Segoe UI"/>
                <a:cs typeface="Segoe UI"/>
              </a:rPr>
              <a:t>101</a:t>
            </a:r>
            <a:r>
              <a:rPr sz="3170" b="1" spc="-104" dirty="0">
                <a:solidFill>
                  <a:srgbClr val="2AACE1"/>
                </a:solidFill>
                <a:latin typeface="Segoe UI"/>
                <a:cs typeface="Segoe UI"/>
              </a:rPr>
              <a:t> </a:t>
            </a:r>
            <a:r>
              <a:rPr sz="3170" b="1" spc="-5" dirty="0">
                <a:solidFill>
                  <a:srgbClr val="2AACE1"/>
                </a:solidFill>
                <a:latin typeface="Segoe UI"/>
                <a:cs typeface="Segoe UI"/>
              </a:rPr>
              <a:t>498</a:t>
            </a:r>
            <a:endParaRPr sz="317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2606" y="340143"/>
            <a:ext cx="4922001" cy="289704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2582">
              <a:spcBef>
                <a:spcPts val="99"/>
              </a:spcBef>
            </a:pPr>
            <a:r>
              <a:rPr sz="1800" dirty="0">
                <a:latin typeface="Segoe UI Semibold"/>
                <a:cs typeface="Segoe UI Semibold"/>
              </a:rPr>
              <a:t>КАТАЛОГ</a:t>
            </a:r>
            <a:r>
              <a:rPr sz="1387" spc="-59" dirty="0">
                <a:latin typeface="Segoe UI Semibold"/>
                <a:cs typeface="Segoe UI Semibold"/>
              </a:rPr>
              <a:t> </a:t>
            </a:r>
            <a:r>
              <a:rPr sz="1387" spc="-5" dirty="0">
                <a:latin typeface="Segoe UI Semibold"/>
                <a:cs typeface="Segoe UI Semibold"/>
              </a:rPr>
              <a:t>ПРОДУКЦИИ</a:t>
            </a:r>
            <a:r>
              <a:rPr sz="1387" spc="-30" dirty="0">
                <a:latin typeface="Segoe UI Semibold"/>
                <a:cs typeface="Segoe UI Semibold"/>
              </a:rPr>
              <a:t> </a:t>
            </a:r>
            <a:r>
              <a:rPr sz="1387" dirty="0">
                <a:latin typeface="Segoe UI Semibold"/>
                <a:cs typeface="Segoe UI Semibold"/>
              </a:rPr>
              <a:t>ГИСП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57768" y="6421586"/>
            <a:ext cx="785142" cy="194010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2582">
              <a:spcBef>
                <a:spcPts val="99"/>
              </a:spcBef>
            </a:pPr>
            <a:r>
              <a:rPr sz="1189" dirty="0">
                <a:solidFill>
                  <a:srgbClr val="2AACE1"/>
                </a:solidFill>
                <a:latin typeface="Segoe UI Semibold"/>
                <a:cs typeface="Segoe UI Semibold"/>
              </a:rPr>
              <a:t>g</a:t>
            </a:r>
            <a:r>
              <a:rPr sz="1189" spc="-5" dirty="0">
                <a:solidFill>
                  <a:srgbClr val="2AACE1"/>
                </a:solidFill>
                <a:latin typeface="Segoe UI Semibold"/>
                <a:cs typeface="Segoe UI Semibold"/>
              </a:rPr>
              <a:t>isp.</a:t>
            </a:r>
            <a:r>
              <a:rPr sz="1189" spc="-10" dirty="0">
                <a:solidFill>
                  <a:srgbClr val="2AACE1"/>
                </a:solidFill>
                <a:latin typeface="Segoe UI Semibold"/>
                <a:cs typeface="Segoe UI Semibold"/>
              </a:rPr>
              <a:t>g</a:t>
            </a:r>
            <a:r>
              <a:rPr sz="1189" dirty="0">
                <a:solidFill>
                  <a:srgbClr val="2AACE1"/>
                </a:solidFill>
                <a:latin typeface="Segoe UI Semibold"/>
                <a:cs typeface="Segoe UI Semibold"/>
              </a:rPr>
              <a:t>o</a:t>
            </a:r>
            <a:r>
              <a:rPr sz="1189" spc="-5" dirty="0">
                <a:solidFill>
                  <a:srgbClr val="2AACE1"/>
                </a:solidFill>
                <a:latin typeface="Segoe UI Semibold"/>
                <a:cs typeface="Segoe UI Semibold"/>
              </a:rPr>
              <a:t>v.ru</a:t>
            </a:r>
            <a:endParaRPr sz="1189" dirty="0">
              <a:latin typeface="Segoe UI Semibold"/>
              <a:cs typeface="Segoe UI Semi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2064" y="5047559"/>
            <a:ext cx="3923195" cy="890834"/>
          </a:xfrm>
          <a:custGeom>
            <a:avLst/>
            <a:gdLst/>
            <a:ahLst/>
            <a:cxnLst/>
            <a:rect l="l" t="t" r="r" b="b"/>
            <a:pathLst>
              <a:path w="3959860" h="899160">
                <a:moveTo>
                  <a:pt x="3903599" y="0"/>
                </a:moveTo>
                <a:lnTo>
                  <a:pt x="55765" y="0"/>
                </a:lnTo>
                <a:lnTo>
                  <a:pt x="34059" y="4389"/>
                </a:lnTo>
                <a:lnTo>
                  <a:pt x="16333" y="16351"/>
                </a:lnTo>
                <a:lnTo>
                  <a:pt x="4382" y="34075"/>
                </a:lnTo>
                <a:lnTo>
                  <a:pt x="0" y="55753"/>
                </a:lnTo>
                <a:lnTo>
                  <a:pt x="0" y="843394"/>
                </a:lnTo>
                <a:lnTo>
                  <a:pt x="4382" y="865100"/>
                </a:lnTo>
                <a:lnTo>
                  <a:pt x="16333" y="882826"/>
                </a:lnTo>
                <a:lnTo>
                  <a:pt x="34059" y="894777"/>
                </a:lnTo>
                <a:lnTo>
                  <a:pt x="55765" y="899160"/>
                </a:lnTo>
                <a:lnTo>
                  <a:pt x="3903599" y="899160"/>
                </a:lnTo>
                <a:lnTo>
                  <a:pt x="3925276" y="894777"/>
                </a:lnTo>
                <a:lnTo>
                  <a:pt x="3943000" y="882826"/>
                </a:lnTo>
                <a:lnTo>
                  <a:pt x="3954962" y="865100"/>
                </a:lnTo>
                <a:lnTo>
                  <a:pt x="3959352" y="843394"/>
                </a:lnTo>
                <a:lnTo>
                  <a:pt x="3959352" y="55753"/>
                </a:lnTo>
                <a:lnTo>
                  <a:pt x="3954962" y="34075"/>
                </a:lnTo>
                <a:lnTo>
                  <a:pt x="3943000" y="16351"/>
                </a:lnTo>
                <a:lnTo>
                  <a:pt x="3925276" y="4389"/>
                </a:lnTo>
                <a:lnTo>
                  <a:pt x="3903599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783"/>
          </a:p>
        </p:txBody>
      </p:sp>
      <p:sp>
        <p:nvSpPr>
          <p:cNvPr id="5" name="object 5"/>
          <p:cNvSpPr txBox="1"/>
          <p:nvPr/>
        </p:nvSpPr>
        <p:spPr>
          <a:xfrm>
            <a:off x="1979471" y="5262365"/>
            <a:ext cx="1698625" cy="447934"/>
          </a:xfrm>
          <a:prstGeom prst="rect">
            <a:avLst/>
          </a:prstGeom>
        </p:spPr>
        <p:txBody>
          <a:bodyPr vert="horz" wrap="square" lIns="0" tIns="11953" rIns="0" bIns="0" rtlCol="0">
            <a:spAutoFit/>
          </a:bodyPr>
          <a:lstStyle/>
          <a:p>
            <a:pPr marL="12582">
              <a:spcBef>
                <a:spcPts val="94"/>
              </a:spcBef>
            </a:pPr>
            <a:r>
              <a:rPr sz="2774" b="1" spc="-5" dirty="0">
                <a:solidFill>
                  <a:srgbClr val="2AACE1"/>
                </a:solidFill>
                <a:latin typeface="Segoe UI"/>
                <a:cs typeface="Segoe UI"/>
              </a:rPr>
              <a:t>&gt;</a:t>
            </a:r>
            <a:r>
              <a:rPr sz="2774" b="1" spc="74" dirty="0">
                <a:solidFill>
                  <a:srgbClr val="2AACE1"/>
                </a:solidFill>
                <a:latin typeface="Segoe UI"/>
                <a:cs typeface="Segoe UI"/>
              </a:rPr>
              <a:t> </a:t>
            </a:r>
            <a:r>
              <a:rPr sz="2774" b="1" spc="-10" dirty="0">
                <a:solidFill>
                  <a:srgbClr val="2AACE1"/>
                </a:solidFill>
                <a:latin typeface="Segoe UI"/>
                <a:cs typeface="Segoe UI"/>
              </a:rPr>
              <a:t>980</a:t>
            </a:r>
            <a:r>
              <a:rPr sz="2774" b="1" spc="-25" dirty="0">
                <a:solidFill>
                  <a:srgbClr val="2AACE1"/>
                </a:solidFill>
                <a:latin typeface="Segoe UI"/>
                <a:cs typeface="Segoe UI"/>
              </a:rPr>
              <a:t> </a:t>
            </a:r>
            <a:r>
              <a:rPr sz="2774" b="1" spc="-10" dirty="0">
                <a:solidFill>
                  <a:srgbClr val="2AACE1"/>
                </a:solidFill>
                <a:latin typeface="Segoe UI"/>
                <a:cs typeface="Segoe UI"/>
              </a:rPr>
              <a:t>000</a:t>
            </a:r>
            <a:endParaRPr sz="2774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7869" y="5374952"/>
            <a:ext cx="1952161" cy="163135"/>
          </a:xfrm>
          <a:prstGeom prst="rect">
            <a:avLst/>
          </a:prstGeom>
        </p:spPr>
        <p:txBody>
          <a:bodyPr vert="horz" wrap="square" lIns="0" tIns="11953" rIns="0" bIns="0" rtlCol="0">
            <a:spAutoFit/>
          </a:bodyPr>
          <a:lstStyle/>
          <a:p>
            <a:pPr marL="12582">
              <a:spcBef>
                <a:spcPts val="94"/>
              </a:spcBef>
            </a:pP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позиций</a:t>
            </a:r>
            <a:r>
              <a:rPr sz="991" b="1" spc="-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в</a:t>
            </a:r>
            <a:r>
              <a:rPr sz="991" b="1" spc="-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каталоге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 продукции</a:t>
            </a:r>
            <a:endParaRPr sz="991"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60645" y="5047559"/>
            <a:ext cx="3923195" cy="890834"/>
          </a:xfrm>
          <a:custGeom>
            <a:avLst/>
            <a:gdLst/>
            <a:ahLst/>
            <a:cxnLst/>
            <a:rect l="l" t="t" r="r" b="b"/>
            <a:pathLst>
              <a:path w="3959859" h="899160">
                <a:moveTo>
                  <a:pt x="3903599" y="0"/>
                </a:moveTo>
                <a:lnTo>
                  <a:pt x="55753" y="0"/>
                </a:lnTo>
                <a:lnTo>
                  <a:pt x="34075" y="4389"/>
                </a:lnTo>
                <a:lnTo>
                  <a:pt x="16351" y="16351"/>
                </a:lnTo>
                <a:lnTo>
                  <a:pt x="4389" y="34075"/>
                </a:lnTo>
                <a:lnTo>
                  <a:pt x="0" y="55753"/>
                </a:lnTo>
                <a:lnTo>
                  <a:pt x="0" y="843394"/>
                </a:lnTo>
                <a:lnTo>
                  <a:pt x="4389" y="865100"/>
                </a:lnTo>
                <a:lnTo>
                  <a:pt x="16351" y="882826"/>
                </a:lnTo>
                <a:lnTo>
                  <a:pt x="34075" y="894777"/>
                </a:lnTo>
                <a:lnTo>
                  <a:pt x="55753" y="899160"/>
                </a:lnTo>
                <a:lnTo>
                  <a:pt x="3903599" y="899160"/>
                </a:lnTo>
                <a:lnTo>
                  <a:pt x="3925276" y="894777"/>
                </a:lnTo>
                <a:lnTo>
                  <a:pt x="3943000" y="882826"/>
                </a:lnTo>
                <a:lnTo>
                  <a:pt x="3954962" y="865100"/>
                </a:lnTo>
                <a:lnTo>
                  <a:pt x="3959352" y="843394"/>
                </a:lnTo>
                <a:lnTo>
                  <a:pt x="3959352" y="55753"/>
                </a:lnTo>
                <a:lnTo>
                  <a:pt x="3954962" y="34075"/>
                </a:lnTo>
                <a:lnTo>
                  <a:pt x="3943000" y="16351"/>
                </a:lnTo>
                <a:lnTo>
                  <a:pt x="3925276" y="4389"/>
                </a:lnTo>
                <a:lnTo>
                  <a:pt x="3903599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783"/>
          </a:p>
        </p:txBody>
      </p:sp>
      <p:sp>
        <p:nvSpPr>
          <p:cNvPr id="8" name="object 8"/>
          <p:cNvSpPr txBox="1"/>
          <p:nvPr/>
        </p:nvSpPr>
        <p:spPr>
          <a:xfrm>
            <a:off x="7406364" y="5124059"/>
            <a:ext cx="2387512" cy="629120"/>
          </a:xfrm>
          <a:prstGeom prst="rect">
            <a:avLst/>
          </a:prstGeom>
        </p:spPr>
        <p:txBody>
          <a:bodyPr vert="horz" wrap="square" lIns="0" tIns="11953" rIns="0" bIns="0" rtlCol="0">
            <a:spAutoFit/>
          </a:bodyPr>
          <a:lstStyle/>
          <a:p>
            <a:pPr marL="12582">
              <a:spcBef>
                <a:spcPts val="94"/>
              </a:spcBef>
            </a:pP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позиций</a:t>
            </a:r>
            <a:r>
              <a:rPr sz="991" b="1" spc="-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продукции</a:t>
            </a:r>
            <a:r>
              <a:rPr sz="991" b="1" spc="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с</a:t>
            </a:r>
            <a:endParaRPr sz="991">
              <a:latin typeface="Segoe UI"/>
              <a:cs typeface="Segoe UI"/>
            </a:endParaRPr>
          </a:p>
          <a:p>
            <a:pPr marL="12582" marR="74233"/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подтвержденным производством </a:t>
            </a:r>
            <a:r>
              <a:rPr sz="991" b="1" dirty="0">
                <a:solidFill>
                  <a:srgbClr val="0E4060"/>
                </a:solidFill>
                <a:latin typeface="Segoe UI"/>
                <a:cs typeface="Segoe UI"/>
              </a:rPr>
              <a:t>на </a:t>
            </a:r>
            <a:r>
              <a:rPr sz="991" b="1" spc="-263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территории</a:t>
            </a:r>
            <a:r>
              <a:rPr sz="991" b="1" spc="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РФ,</a:t>
            </a:r>
            <a:r>
              <a:rPr sz="991" b="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которое</a:t>
            </a:r>
            <a:r>
              <a:rPr sz="991" b="1" spc="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было</a:t>
            </a:r>
            <a:endParaRPr sz="991">
              <a:latin typeface="Segoe UI"/>
              <a:cs typeface="Segoe UI"/>
            </a:endParaRPr>
          </a:p>
          <a:p>
            <a:pPr marL="12582"/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получено</a:t>
            </a:r>
            <a:r>
              <a:rPr sz="991" b="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в</a:t>
            </a:r>
            <a:r>
              <a:rPr sz="991" b="1" spc="-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электронном</a:t>
            </a:r>
            <a:r>
              <a:rPr sz="991" b="1" spc="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виде</a:t>
            </a:r>
            <a:r>
              <a:rPr sz="991" b="1" spc="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в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 ГИСП</a:t>
            </a:r>
            <a:endParaRPr sz="991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89993" y="5243038"/>
            <a:ext cx="1136191" cy="447934"/>
          </a:xfrm>
          <a:prstGeom prst="rect">
            <a:avLst/>
          </a:prstGeom>
        </p:spPr>
        <p:txBody>
          <a:bodyPr vert="horz" wrap="square" lIns="0" tIns="11953" rIns="0" bIns="0" rtlCol="0">
            <a:spAutoFit/>
          </a:bodyPr>
          <a:lstStyle/>
          <a:p>
            <a:pPr marL="12582">
              <a:spcBef>
                <a:spcPts val="94"/>
              </a:spcBef>
            </a:pPr>
            <a:r>
              <a:rPr sz="2774" b="1" spc="-5" dirty="0">
                <a:solidFill>
                  <a:srgbClr val="2AACE1"/>
                </a:solidFill>
                <a:latin typeface="Segoe UI"/>
                <a:cs typeface="Segoe UI"/>
              </a:rPr>
              <a:t>32</a:t>
            </a:r>
            <a:r>
              <a:rPr sz="2774" b="1" spc="-74" dirty="0">
                <a:solidFill>
                  <a:srgbClr val="2AACE1"/>
                </a:solidFill>
                <a:latin typeface="Segoe UI"/>
                <a:cs typeface="Segoe UI"/>
              </a:rPr>
              <a:t> </a:t>
            </a:r>
            <a:r>
              <a:rPr sz="2774" b="1" spc="-5" dirty="0">
                <a:solidFill>
                  <a:srgbClr val="2AACE1"/>
                </a:solidFill>
                <a:latin typeface="Segoe UI"/>
                <a:cs typeface="Segoe UI"/>
              </a:rPr>
              <a:t>740</a:t>
            </a:r>
            <a:endParaRPr sz="2774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43280" y="938395"/>
            <a:ext cx="8320117" cy="387538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2582" marR="5033">
              <a:spcBef>
                <a:spcPts val="99"/>
              </a:spcBef>
            </a:pPr>
            <a:r>
              <a:rPr sz="1189" dirty="0">
                <a:latin typeface="Segoe UI"/>
                <a:cs typeface="Segoe UI"/>
              </a:rPr>
              <a:t>Благодаря </a:t>
            </a:r>
            <a:r>
              <a:rPr sz="1189" spc="-5" dirty="0">
                <a:latin typeface="Segoe UI"/>
                <a:cs typeface="Segoe UI"/>
              </a:rPr>
              <a:t>интеграции </a:t>
            </a:r>
            <a:r>
              <a:rPr sz="1189" dirty="0">
                <a:latin typeface="Segoe UI"/>
                <a:cs typeface="Segoe UI"/>
              </a:rPr>
              <a:t>с </a:t>
            </a:r>
            <a:r>
              <a:rPr sz="1189" spc="-5" dirty="0">
                <a:latin typeface="Segoe UI"/>
                <a:cs typeface="Segoe UI"/>
              </a:rPr>
              <a:t>ключевыми сервисами </a:t>
            </a:r>
            <a:r>
              <a:rPr sz="1189" dirty="0">
                <a:latin typeface="Segoe UI"/>
                <a:cs typeface="Segoe UI"/>
              </a:rPr>
              <a:t>ГИСП и </a:t>
            </a:r>
            <a:r>
              <a:rPr sz="1189" spc="-5" dirty="0">
                <a:latin typeface="Segoe UI"/>
                <a:cs typeface="Segoe UI"/>
              </a:rPr>
              <a:t>партнерскими решениями, каталог промышленной продукции </a:t>
            </a:r>
            <a:r>
              <a:rPr sz="1189" spc="-312" dirty="0">
                <a:latin typeface="Segoe UI"/>
                <a:cs typeface="Segoe UI"/>
              </a:rPr>
              <a:t> </a:t>
            </a:r>
            <a:r>
              <a:rPr sz="1189" dirty="0">
                <a:latin typeface="Segoe UI"/>
                <a:cs typeface="Segoe UI"/>
              </a:rPr>
              <a:t>ГИСП</a:t>
            </a:r>
            <a:r>
              <a:rPr sz="1189" spc="-20" dirty="0">
                <a:latin typeface="Segoe UI"/>
                <a:cs typeface="Segoe UI"/>
              </a:rPr>
              <a:t> </a:t>
            </a:r>
            <a:r>
              <a:rPr sz="1189" dirty="0">
                <a:latin typeface="Segoe UI"/>
                <a:cs typeface="Segoe UI"/>
              </a:rPr>
              <a:t>стал основой</a:t>
            </a:r>
            <a:r>
              <a:rPr sz="1189" spc="-30" dirty="0">
                <a:latin typeface="Segoe UI"/>
                <a:cs typeface="Segoe UI"/>
              </a:rPr>
              <a:t> </a:t>
            </a:r>
            <a:r>
              <a:rPr sz="1189" b="1" spc="-5" dirty="0">
                <a:latin typeface="Segoe UI"/>
                <a:cs typeface="Segoe UI"/>
              </a:rPr>
              <a:t>экосистемы</a:t>
            </a:r>
            <a:r>
              <a:rPr sz="1189" b="1" dirty="0">
                <a:latin typeface="Segoe UI"/>
                <a:cs typeface="Segoe UI"/>
              </a:rPr>
              <a:t> по продвижению </a:t>
            </a:r>
            <a:r>
              <a:rPr sz="1189" b="1" spc="-5" dirty="0">
                <a:latin typeface="Segoe UI"/>
                <a:cs typeface="Segoe UI"/>
              </a:rPr>
              <a:t>отечественной</a:t>
            </a:r>
            <a:r>
              <a:rPr sz="1189" b="1" spc="45" dirty="0">
                <a:latin typeface="Segoe UI"/>
                <a:cs typeface="Segoe UI"/>
              </a:rPr>
              <a:t> </a:t>
            </a:r>
            <a:r>
              <a:rPr sz="1189" b="1" dirty="0">
                <a:latin typeface="Segoe UI"/>
                <a:cs typeface="Segoe UI"/>
              </a:rPr>
              <a:t>продукции</a:t>
            </a:r>
            <a:r>
              <a:rPr sz="1189" b="1" spc="5" dirty="0">
                <a:latin typeface="Segoe UI"/>
                <a:cs typeface="Segoe UI"/>
              </a:rPr>
              <a:t> </a:t>
            </a:r>
            <a:r>
              <a:rPr sz="1189" b="1" dirty="0">
                <a:latin typeface="Segoe UI"/>
                <a:cs typeface="Segoe UI"/>
              </a:rPr>
              <a:t>и</a:t>
            </a:r>
            <a:r>
              <a:rPr sz="1189" b="1" spc="-10" dirty="0">
                <a:latin typeface="Segoe UI"/>
                <a:cs typeface="Segoe UI"/>
              </a:rPr>
              <a:t> </a:t>
            </a:r>
            <a:r>
              <a:rPr sz="1189" b="1" spc="-5" dirty="0">
                <a:latin typeface="Segoe UI"/>
                <a:cs typeface="Segoe UI"/>
              </a:rPr>
              <a:t>импортозамещению.</a:t>
            </a:r>
            <a:endParaRPr sz="1189" dirty="0">
              <a:latin typeface="Segoe UI"/>
              <a:cs typeface="Segoe U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71881" y="1543106"/>
            <a:ext cx="5627482" cy="3419898"/>
            <a:chOff x="1671827" y="1557527"/>
            <a:chExt cx="5680075" cy="345186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1827" y="1557527"/>
              <a:ext cx="5679948" cy="34518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735" y="1583435"/>
              <a:ext cx="5577840" cy="3349752"/>
            </a:xfrm>
            <a:prstGeom prst="rect">
              <a:avLst/>
            </a:prstGeom>
          </p:spPr>
        </p:pic>
      </p:grpSp>
      <p:sp>
        <p:nvSpPr>
          <p:cNvPr id="14" name="object 7">
            <a:extLst>
              <a:ext uri="{FF2B5EF4-FFF2-40B4-BE49-F238E27FC236}">
                <a16:creationId xmlns:a16="http://schemas.microsoft.com/office/drawing/2014/main" id="{F336EC8D-93E5-9B0B-BF9D-C5903308167F}"/>
              </a:ext>
            </a:extLst>
          </p:cNvPr>
          <p:cNvSpPr/>
          <p:nvPr/>
        </p:nvSpPr>
        <p:spPr>
          <a:xfrm>
            <a:off x="788616" y="650624"/>
            <a:ext cx="660704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3279" y="170995"/>
            <a:ext cx="2479993" cy="224185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2582">
              <a:spcBef>
                <a:spcPts val="99"/>
              </a:spcBef>
            </a:pPr>
            <a:r>
              <a:rPr sz="1387" dirty="0">
                <a:solidFill>
                  <a:srgbClr val="FFFFFF"/>
                </a:solidFill>
                <a:latin typeface="Segoe UI Semibold"/>
                <a:cs typeface="Segoe UI Semibold"/>
              </a:rPr>
              <a:t>КАТАЛОГ</a:t>
            </a:r>
            <a:r>
              <a:rPr sz="1387" spc="-59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387" spc="-5" dirty="0">
                <a:solidFill>
                  <a:srgbClr val="FFFFFF"/>
                </a:solidFill>
                <a:latin typeface="Segoe UI Semibold"/>
                <a:cs typeface="Segoe UI Semibold"/>
              </a:rPr>
              <a:t>ПРОДУКЦИИ</a:t>
            </a:r>
            <a:r>
              <a:rPr sz="1387" spc="-3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387" dirty="0">
                <a:solidFill>
                  <a:srgbClr val="FFFFFF"/>
                </a:solidFill>
                <a:latin typeface="Segoe UI Semibold"/>
                <a:cs typeface="Segoe UI Semibold"/>
              </a:rPr>
              <a:t>ГИСП</a:t>
            </a:r>
            <a:endParaRPr sz="1387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69736" y="6349578"/>
            <a:ext cx="785142" cy="194010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2582">
              <a:spcBef>
                <a:spcPts val="99"/>
              </a:spcBef>
            </a:pPr>
            <a:r>
              <a:rPr sz="1189" dirty="0">
                <a:solidFill>
                  <a:srgbClr val="2AACE1"/>
                </a:solidFill>
                <a:latin typeface="Segoe UI Semibold"/>
                <a:cs typeface="Segoe UI Semibold"/>
              </a:rPr>
              <a:t>g</a:t>
            </a:r>
            <a:r>
              <a:rPr sz="1189" spc="-5" dirty="0">
                <a:solidFill>
                  <a:srgbClr val="2AACE1"/>
                </a:solidFill>
                <a:latin typeface="Segoe UI Semibold"/>
                <a:cs typeface="Segoe UI Semibold"/>
              </a:rPr>
              <a:t>isp.</a:t>
            </a:r>
            <a:r>
              <a:rPr sz="1189" spc="-10" dirty="0">
                <a:solidFill>
                  <a:srgbClr val="2AACE1"/>
                </a:solidFill>
                <a:latin typeface="Segoe UI Semibold"/>
                <a:cs typeface="Segoe UI Semibold"/>
              </a:rPr>
              <a:t>g</a:t>
            </a:r>
            <a:r>
              <a:rPr sz="1189" dirty="0">
                <a:solidFill>
                  <a:srgbClr val="2AACE1"/>
                </a:solidFill>
                <a:latin typeface="Segoe UI Semibold"/>
                <a:cs typeface="Segoe UI Semibold"/>
              </a:rPr>
              <a:t>o</a:t>
            </a:r>
            <a:r>
              <a:rPr sz="1189" spc="-5" dirty="0">
                <a:solidFill>
                  <a:srgbClr val="2AACE1"/>
                </a:solidFill>
                <a:latin typeface="Segoe UI Semibold"/>
                <a:cs typeface="Segoe UI Semibold"/>
              </a:rPr>
              <a:t>v.ru</a:t>
            </a:r>
            <a:endParaRPr sz="1189">
              <a:latin typeface="Segoe UI Semibold"/>
              <a:cs typeface="Segoe UI Semibold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19715" y="1863215"/>
            <a:ext cx="4702046" cy="750541"/>
            <a:chOff x="105155" y="1880628"/>
            <a:chExt cx="4745990" cy="7575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155" y="1880628"/>
              <a:ext cx="4745736" cy="7574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063" y="1906523"/>
              <a:ext cx="4643628" cy="65532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619715" y="2754037"/>
            <a:ext cx="4702046" cy="2837333"/>
            <a:chOff x="105155" y="2779776"/>
            <a:chExt cx="4745990" cy="286385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155" y="2779776"/>
              <a:ext cx="4745736" cy="28635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063" y="2805684"/>
              <a:ext cx="4643628" cy="276148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722790" y="1112285"/>
            <a:ext cx="8686894" cy="1251320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2582" marR="793917">
              <a:spcBef>
                <a:spcPts val="99"/>
              </a:spcBef>
            </a:pPr>
            <a:r>
              <a:rPr sz="1189" dirty="0">
                <a:latin typeface="Segoe UI"/>
                <a:cs typeface="Segoe UI"/>
              </a:rPr>
              <a:t>В</a:t>
            </a:r>
            <a:r>
              <a:rPr sz="1189" spc="-5" dirty="0">
                <a:latin typeface="Segoe UI"/>
                <a:cs typeface="Segoe UI"/>
              </a:rPr>
              <a:t> каталоге</a:t>
            </a:r>
            <a:r>
              <a:rPr sz="1189" spc="-10" dirty="0">
                <a:latin typeface="Segoe UI"/>
                <a:cs typeface="Segoe UI"/>
              </a:rPr>
              <a:t> </a:t>
            </a:r>
            <a:r>
              <a:rPr sz="1189" dirty="0">
                <a:latin typeface="Segoe UI"/>
                <a:cs typeface="Segoe UI"/>
              </a:rPr>
              <a:t>ГИСП</a:t>
            </a:r>
            <a:r>
              <a:rPr sz="1189" spc="-10" dirty="0">
                <a:latin typeface="Segoe UI"/>
                <a:cs typeface="Segoe UI"/>
              </a:rPr>
              <a:t> </a:t>
            </a:r>
            <a:r>
              <a:rPr sz="1189" spc="-5" dirty="0">
                <a:latin typeface="Segoe UI"/>
                <a:cs typeface="Segoe UI"/>
              </a:rPr>
              <a:t>реализован</a:t>
            </a:r>
            <a:r>
              <a:rPr sz="1189" dirty="0">
                <a:latin typeface="Segoe UI"/>
                <a:cs typeface="Segoe UI"/>
              </a:rPr>
              <a:t> </a:t>
            </a:r>
            <a:r>
              <a:rPr sz="1189" b="1" spc="-5" dirty="0">
                <a:latin typeface="Segoe UI"/>
                <a:cs typeface="Segoe UI"/>
              </a:rPr>
              <a:t>поиск</a:t>
            </a:r>
            <a:r>
              <a:rPr sz="1189" b="1" spc="10" dirty="0">
                <a:latin typeface="Segoe UI"/>
                <a:cs typeface="Segoe UI"/>
              </a:rPr>
              <a:t> </a:t>
            </a:r>
            <a:r>
              <a:rPr sz="1189" b="1" dirty="0">
                <a:latin typeface="Segoe UI"/>
                <a:cs typeface="Segoe UI"/>
              </a:rPr>
              <a:t>по</a:t>
            </a:r>
            <a:r>
              <a:rPr sz="1189" b="1" spc="10" dirty="0">
                <a:latin typeface="Segoe UI"/>
                <a:cs typeface="Segoe UI"/>
              </a:rPr>
              <a:t> </a:t>
            </a:r>
            <a:r>
              <a:rPr sz="1189" b="1" spc="-5" dirty="0">
                <a:latin typeface="Segoe UI"/>
                <a:cs typeface="Segoe UI"/>
              </a:rPr>
              <a:t>ряду</a:t>
            </a:r>
            <a:r>
              <a:rPr sz="1189" b="1" dirty="0">
                <a:latin typeface="Segoe UI"/>
                <a:cs typeface="Segoe UI"/>
              </a:rPr>
              <a:t> </a:t>
            </a:r>
            <a:r>
              <a:rPr sz="1189" b="1" spc="-5" dirty="0">
                <a:latin typeface="Segoe UI"/>
                <a:cs typeface="Segoe UI"/>
              </a:rPr>
              <a:t>критериев,</a:t>
            </a:r>
            <a:r>
              <a:rPr sz="1189" b="1" spc="25" dirty="0">
                <a:latin typeface="Segoe UI"/>
                <a:cs typeface="Segoe UI"/>
              </a:rPr>
              <a:t> </a:t>
            </a:r>
            <a:r>
              <a:rPr sz="1189" b="1" spc="-5" dirty="0">
                <a:latin typeface="Segoe UI"/>
                <a:cs typeface="Segoe UI"/>
              </a:rPr>
              <a:t>включая</a:t>
            </a:r>
            <a:r>
              <a:rPr sz="1189" b="1" spc="35" dirty="0">
                <a:latin typeface="Segoe UI"/>
                <a:cs typeface="Segoe UI"/>
              </a:rPr>
              <a:t> </a:t>
            </a:r>
            <a:r>
              <a:rPr sz="1189" b="1" dirty="0">
                <a:latin typeface="Segoe UI"/>
                <a:cs typeface="Segoe UI"/>
              </a:rPr>
              <a:t>ОКПД2</a:t>
            </a:r>
            <a:r>
              <a:rPr sz="1189" dirty="0">
                <a:latin typeface="Segoe UI"/>
                <a:cs typeface="Segoe UI"/>
              </a:rPr>
              <a:t>,</a:t>
            </a:r>
            <a:r>
              <a:rPr sz="1189" spc="-15" dirty="0">
                <a:latin typeface="Segoe UI"/>
                <a:cs typeface="Segoe UI"/>
              </a:rPr>
              <a:t> </a:t>
            </a:r>
            <a:r>
              <a:rPr sz="1189" spc="-5" dirty="0">
                <a:latin typeface="Segoe UI"/>
                <a:cs typeface="Segoe UI"/>
              </a:rPr>
              <a:t>отрасль,</a:t>
            </a:r>
            <a:r>
              <a:rPr sz="1189" spc="-20" dirty="0">
                <a:latin typeface="Segoe UI"/>
                <a:cs typeface="Segoe UI"/>
              </a:rPr>
              <a:t> </a:t>
            </a:r>
            <a:r>
              <a:rPr sz="1189" spc="-5" dirty="0">
                <a:latin typeface="Segoe UI"/>
                <a:cs typeface="Segoe UI"/>
              </a:rPr>
              <a:t>регион</a:t>
            </a:r>
            <a:r>
              <a:rPr sz="1189" spc="-10" dirty="0">
                <a:latin typeface="Segoe UI"/>
                <a:cs typeface="Segoe UI"/>
              </a:rPr>
              <a:t> </a:t>
            </a:r>
            <a:r>
              <a:rPr sz="1189" dirty="0">
                <a:latin typeface="Segoe UI"/>
                <a:cs typeface="Segoe UI"/>
              </a:rPr>
              <a:t>и </a:t>
            </a:r>
            <a:r>
              <a:rPr sz="1189" spc="-5" dirty="0">
                <a:latin typeface="Segoe UI"/>
                <a:cs typeface="Segoe UI"/>
              </a:rPr>
              <a:t>производителя </a:t>
            </a:r>
            <a:r>
              <a:rPr sz="1189" dirty="0">
                <a:latin typeface="Segoe UI"/>
                <a:cs typeface="Segoe UI"/>
              </a:rPr>
              <a:t> </a:t>
            </a:r>
            <a:r>
              <a:rPr sz="1189" spc="-5" dirty="0">
                <a:latin typeface="Segoe UI"/>
                <a:cs typeface="Segoe UI"/>
              </a:rPr>
              <a:t>товара. Расширенный поиск позволяет искать продукцию по описанию, включая тип продукции, ТН ВЭД, КТРУ </a:t>
            </a:r>
            <a:r>
              <a:rPr sz="1189" dirty="0">
                <a:latin typeface="Segoe UI"/>
                <a:cs typeface="Segoe UI"/>
              </a:rPr>
              <a:t>и </a:t>
            </a:r>
            <a:r>
              <a:rPr sz="1189" spc="-312" dirty="0">
                <a:latin typeface="Segoe UI"/>
                <a:cs typeface="Segoe UI"/>
              </a:rPr>
              <a:t> </a:t>
            </a:r>
            <a:r>
              <a:rPr sz="1189" dirty="0">
                <a:latin typeface="Segoe UI"/>
                <a:cs typeface="Segoe UI"/>
              </a:rPr>
              <a:t>др.,</a:t>
            </a:r>
            <a:r>
              <a:rPr sz="1189" spc="-15" dirty="0">
                <a:latin typeface="Segoe UI"/>
                <a:cs typeface="Segoe UI"/>
              </a:rPr>
              <a:t> </a:t>
            </a:r>
            <a:r>
              <a:rPr sz="1189" dirty="0">
                <a:latin typeface="Segoe UI"/>
                <a:cs typeface="Segoe UI"/>
              </a:rPr>
              <a:t>а</a:t>
            </a:r>
            <a:r>
              <a:rPr sz="1189" spc="-5" dirty="0">
                <a:latin typeface="Segoe UI"/>
                <a:cs typeface="Segoe UI"/>
              </a:rPr>
              <a:t> также</a:t>
            </a:r>
            <a:r>
              <a:rPr sz="1189" spc="-10" dirty="0">
                <a:latin typeface="Segoe UI"/>
                <a:cs typeface="Segoe UI"/>
              </a:rPr>
              <a:t> </a:t>
            </a:r>
            <a:r>
              <a:rPr sz="1189" spc="-5" dirty="0">
                <a:latin typeface="Segoe UI"/>
                <a:cs typeface="Segoe UI"/>
              </a:rPr>
              <a:t>по</a:t>
            </a:r>
            <a:r>
              <a:rPr sz="1189" spc="-10" dirty="0">
                <a:latin typeface="Segoe UI"/>
                <a:cs typeface="Segoe UI"/>
              </a:rPr>
              <a:t> </a:t>
            </a:r>
            <a:r>
              <a:rPr sz="1189" spc="-5" dirty="0">
                <a:latin typeface="Segoe UI"/>
                <a:cs typeface="Segoe UI"/>
              </a:rPr>
              <a:t>сведениями</a:t>
            </a:r>
            <a:r>
              <a:rPr sz="1189" spc="-10" dirty="0">
                <a:latin typeface="Segoe UI"/>
                <a:cs typeface="Segoe UI"/>
              </a:rPr>
              <a:t> </a:t>
            </a:r>
            <a:r>
              <a:rPr sz="1189" dirty="0">
                <a:latin typeface="Segoe UI"/>
                <a:cs typeface="Segoe UI"/>
              </a:rPr>
              <a:t>о</a:t>
            </a:r>
            <a:r>
              <a:rPr sz="1189" spc="-5" dirty="0">
                <a:latin typeface="Segoe UI"/>
                <a:cs typeface="Segoe UI"/>
              </a:rPr>
              <a:t> стандартизации</a:t>
            </a:r>
            <a:r>
              <a:rPr sz="1189" spc="-20" dirty="0">
                <a:latin typeface="Segoe UI"/>
                <a:cs typeface="Segoe UI"/>
              </a:rPr>
              <a:t> </a:t>
            </a:r>
            <a:r>
              <a:rPr sz="1189" dirty="0">
                <a:latin typeface="Segoe UI"/>
                <a:cs typeface="Segoe UI"/>
              </a:rPr>
              <a:t>и</a:t>
            </a:r>
            <a:r>
              <a:rPr sz="1189" spc="-10" dirty="0">
                <a:latin typeface="Segoe UI"/>
                <a:cs typeface="Segoe UI"/>
              </a:rPr>
              <a:t> </a:t>
            </a:r>
            <a:r>
              <a:rPr sz="1189" spc="-5" dirty="0">
                <a:latin typeface="Segoe UI"/>
                <a:cs typeface="Segoe UI"/>
              </a:rPr>
              <a:t>спецификациям.</a:t>
            </a:r>
            <a:endParaRPr sz="1189" dirty="0">
              <a:latin typeface="Segoe UI"/>
              <a:cs typeface="Segoe UI"/>
            </a:endParaRPr>
          </a:p>
          <a:p>
            <a:pPr>
              <a:spcBef>
                <a:spcPts val="15"/>
              </a:spcBef>
            </a:pPr>
            <a:endParaRPr sz="1882" dirty="0">
              <a:latin typeface="Segoe UI"/>
              <a:cs typeface="Segoe UI"/>
            </a:endParaRPr>
          </a:p>
          <a:p>
            <a:pPr marL="4676689" marR="5033"/>
            <a:r>
              <a:rPr sz="1189" spc="-5" dirty="0">
                <a:latin typeface="Segoe UI"/>
                <a:cs typeface="Segoe UI"/>
              </a:rPr>
              <a:t>Также реализован </a:t>
            </a:r>
            <a:r>
              <a:rPr sz="1189" b="1" spc="-5" dirty="0">
                <a:latin typeface="Segoe UI"/>
                <a:cs typeface="Segoe UI"/>
              </a:rPr>
              <a:t>поиск </a:t>
            </a:r>
            <a:r>
              <a:rPr sz="1189" b="1" dirty="0">
                <a:latin typeface="Segoe UI"/>
                <a:cs typeface="Segoe UI"/>
              </a:rPr>
              <a:t>по</a:t>
            </a:r>
            <a:r>
              <a:rPr sz="1189" b="1" spc="5" dirty="0">
                <a:latin typeface="Segoe UI"/>
                <a:cs typeface="Segoe UI"/>
              </a:rPr>
              <a:t> </a:t>
            </a:r>
            <a:r>
              <a:rPr sz="1189" b="1" spc="-5" dirty="0">
                <a:latin typeface="Segoe UI"/>
                <a:cs typeface="Segoe UI"/>
              </a:rPr>
              <a:t>техническим </a:t>
            </a:r>
            <a:r>
              <a:rPr sz="1189" b="1" dirty="0">
                <a:latin typeface="Segoe UI"/>
                <a:cs typeface="Segoe UI"/>
              </a:rPr>
              <a:t> </a:t>
            </a:r>
            <a:r>
              <a:rPr sz="1189" b="1" spc="-5" dirty="0">
                <a:latin typeface="Segoe UI"/>
                <a:cs typeface="Segoe UI"/>
              </a:rPr>
              <a:t>характеристикам</a:t>
            </a:r>
            <a:r>
              <a:rPr sz="1189" b="1" spc="40" dirty="0">
                <a:latin typeface="Segoe UI"/>
                <a:cs typeface="Segoe UI"/>
              </a:rPr>
              <a:t> </a:t>
            </a:r>
            <a:r>
              <a:rPr sz="1189" spc="-5" dirty="0">
                <a:latin typeface="Segoe UI"/>
                <a:cs typeface="Segoe UI"/>
              </a:rPr>
              <a:t>продукции</a:t>
            </a:r>
            <a:r>
              <a:rPr sz="1189" spc="-20" dirty="0">
                <a:latin typeface="Segoe UI"/>
                <a:cs typeface="Segoe UI"/>
              </a:rPr>
              <a:t> </a:t>
            </a:r>
            <a:r>
              <a:rPr sz="1189" spc="-5" dirty="0">
                <a:latin typeface="Segoe UI"/>
                <a:cs typeface="Segoe UI"/>
              </a:rPr>
              <a:t>при</a:t>
            </a:r>
            <a:r>
              <a:rPr sz="1189" spc="-20" dirty="0">
                <a:latin typeface="Segoe UI"/>
                <a:cs typeface="Segoe UI"/>
              </a:rPr>
              <a:t> </a:t>
            </a:r>
            <a:r>
              <a:rPr sz="1189" spc="-5" dirty="0">
                <a:latin typeface="Segoe UI"/>
                <a:cs typeface="Segoe UI"/>
              </a:rPr>
              <a:t>указании</a:t>
            </a:r>
            <a:r>
              <a:rPr sz="1189" spc="-10" dirty="0">
                <a:latin typeface="Segoe UI"/>
                <a:cs typeface="Segoe UI"/>
              </a:rPr>
              <a:t> </a:t>
            </a:r>
            <a:r>
              <a:rPr sz="1189" dirty="0">
                <a:latin typeface="Segoe UI"/>
                <a:cs typeface="Segoe UI"/>
              </a:rPr>
              <a:t>кода</a:t>
            </a:r>
            <a:r>
              <a:rPr sz="1189" spc="-5" dirty="0">
                <a:latin typeface="Segoe UI"/>
                <a:cs typeface="Segoe UI"/>
              </a:rPr>
              <a:t> ОКПД2.</a:t>
            </a:r>
            <a:endParaRPr sz="1189" dirty="0">
              <a:latin typeface="Segoe UI"/>
              <a:cs typeface="Segoe U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383415" y="2450549"/>
            <a:ext cx="3996801" cy="3140569"/>
            <a:chOff x="4913376" y="2473451"/>
            <a:chExt cx="4034154" cy="316992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13376" y="2473451"/>
              <a:ext cx="4034028" cy="31699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39284" y="2499359"/>
              <a:ext cx="3931919" cy="30678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1708127" y="2043138"/>
            <a:ext cx="382272" cy="897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07776" y="3051374"/>
            <a:ext cx="382623" cy="897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08127" y="5067845"/>
            <a:ext cx="382272" cy="897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30068" y="6509776"/>
            <a:ext cx="897928" cy="284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65621" y="6041919"/>
            <a:ext cx="897928" cy="752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47587" y="0"/>
            <a:ext cx="907795" cy="811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25443" y="6509776"/>
            <a:ext cx="897928" cy="2847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73950" y="6509776"/>
            <a:ext cx="897928" cy="2847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47383" y="6509776"/>
            <a:ext cx="897928" cy="2847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95891" y="6509776"/>
            <a:ext cx="897928" cy="2847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28490" y="6509776"/>
            <a:ext cx="897928" cy="2847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138532"/>
            <a:ext cx="578737" cy="8979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3138853"/>
            <a:ext cx="540983" cy="8979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4163237"/>
            <a:ext cx="540983" cy="8979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5171473"/>
            <a:ext cx="540983" cy="8979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6487" y="6179708"/>
            <a:ext cx="897928" cy="6147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03500" y="1028449"/>
            <a:ext cx="897928" cy="8979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703149" y="3058382"/>
            <a:ext cx="897928" cy="8979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703149" y="4073625"/>
            <a:ext cx="897928" cy="8979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57461" y="922976"/>
            <a:ext cx="897928" cy="8979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00177" y="1144233"/>
            <a:ext cx="897928" cy="8979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13615" y="1144233"/>
            <a:ext cx="897928" cy="8979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40492" y="1034902"/>
            <a:ext cx="897928" cy="8979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8086" y="1300304"/>
            <a:ext cx="897928" cy="8979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8086" y="2308540"/>
            <a:ext cx="897928" cy="8979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8086" y="4163237"/>
            <a:ext cx="897928" cy="8979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60018" y="2108968"/>
            <a:ext cx="2844786" cy="161649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09924" y="2132819"/>
            <a:ext cx="2844787" cy="16164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05575" y="2125712"/>
            <a:ext cx="2844787" cy="161649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943165" y="2675788"/>
            <a:ext cx="253212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+7</a:t>
            </a:r>
            <a:r>
              <a:rPr sz="2000" spc="-32" dirty="0">
                <a:solidFill>
                  <a:srgbClr val="FFFFFF"/>
                </a:solidFill>
                <a:latin typeface="JRDNBJ+BrutalType-Bold"/>
                <a:cs typeface="JRDNBJ+BrutalType-Bold"/>
              </a:rPr>
              <a:t> 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(</a:t>
            </a:r>
            <a:r>
              <a:rPr lang="en-US"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911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)</a:t>
            </a:r>
            <a:r>
              <a:rPr sz="2000" spc="-32" dirty="0">
                <a:solidFill>
                  <a:srgbClr val="FFFFFF"/>
                </a:solidFill>
                <a:latin typeface="JRDNBJ+BrutalType-Bold"/>
                <a:cs typeface="JRDNBJ+BrutalType-Bold"/>
              </a:rPr>
              <a:t> </a:t>
            </a:r>
            <a:r>
              <a:rPr lang="en-US" sz="2000" spc="-32" dirty="0">
                <a:solidFill>
                  <a:srgbClr val="FFFFFF"/>
                </a:solidFill>
                <a:latin typeface="JRDNBJ+BrutalType-Bold"/>
                <a:cs typeface="JRDNBJ+BrutalType-Bold"/>
              </a:rPr>
              <a:t>4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0</a:t>
            </a:r>
            <a:r>
              <a:rPr lang="en-US"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3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-</a:t>
            </a:r>
            <a:r>
              <a:rPr lang="en-US"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86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-</a:t>
            </a:r>
            <a:r>
              <a:rPr lang="en-US"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2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6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692120" y="2816269"/>
            <a:ext cx="1105860" cy="3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41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 err="1">
                <a:solidFill>
                  <a:srgbClr val="FFFFFF"/>
                </a:solidFill>
                <a:latin typeface="OIQACM+BrutalType-Medium"/>
                <a:cs typeface="OIQACM+BrutalType-Medium"/>
              </a:rPr>
              <a:t>frpr</a:t>
            </a:r>
            <a:r>
              <a:rPr sz="2300" spc="-48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 </a:t>
            </a:r>
            <a:r>
              <a:rPr sz="2300" spc="-33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f.ru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077277" y="3007766"/>
            <a:ext cx="238379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8</a:t>
            </a:r>
            <a:r>
              <a:rPr sz="2000" spc="-32" dirty="0">
                <a:solidFill>
                  <a:srgbClr val="FFFFFF"/>
                </a:solidFill>
                <a:latin typeface="JRDNBJ+BrutalType-Bold"/>
                <a:cs typeface="JRDNBJ+BrutalType-Bold"/>
              </a:rPr>
              <a:t> 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(8</a:t>
            </a:r>
            <a:r>
              <a:rPr lang="en-US"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142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)</a:t>
            </a:r>
            <a:r>
              <a:rPr sz="2000" spc="-32" dirty="0">
                <a:solidFill>
                  <a:srgbClr val="FFFFFF"/>
                </a:solidFill>
                <a:latin typeface="JRDNBJ+BrutalType-Bold"/>
                <a:cs typeface="JRDNBJ+BrutalType-Bold"/>
              </a:rPr>
              <a:t> </a:t>
            </a:r>
            <a:r>
              <a:rPr lang="en-US" sz="2000" spc="-32" dirty="0">
                <a:solidFill>
                  <a:srgbClr val="FFFFFF"/>
                </a:solidFill>
                <a:latin typeface="JRDNBJ+BrutalType-Bold"/>
                <a:cs typeface="JRDNBJ+BrutalType-Bold"/>
              </a:rPr>
              <a:t>63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-</a:t>
            </a:r>
            <a:r>
              <a:rPr lang="en-US"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86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-2</a:t>
            </a:r>
            <a:r>
              <a:rPr lang="en-US"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6</a:t>
            </a:r>
            <a:endParaRPr sz="2000" dirty="0">
              <a:solidFill>
                <a:srgbClr val="FFFFFF"/>
              </a:solidFill>
              <a:latin typeface="JRDNBJ+BrutalType-Bold"/>
              <a:cs typeface="JRDNBJ+BrutalType-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21955" y="5413085"/>
            <a:ext cx="7262089" cy="69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Ежедневно</a:t>
            </a:r>
            <a:r>
              <a:rPr sz="1800" spc="-28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8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центр</a:t>
            </a:r>
            <a:r>
              <a:rPr sz="1800" spc="-28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8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консультирует</a:t>
            </a:r>
            <a:r>
              <a:rPr sz="1800" spc="-94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8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по</a:t>
            </a:r>
            <a:r>
              <a:rPr sz="1800" spc="-28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8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следующим</a:t>
            </a:r>
            <a:r>
              <a:rPr sz="1800" spc="-28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8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направлениям:</a:t>
            </a:r>
          </a:p>
          <a:p>
            <a:pPr marL="14969" marR="0">
              <a:lnSpc>
                <a:spcPts val="1910"/>
              </a:lnSpc>
              <a:spcBef>
                <a:spcPts val="1054"/>
              </a:spcBef>
              <a:spcAft>
                <a:spcPts val="0"/>
              </a:spcAft>
            </a:pPr>
            <a:r>
              <a:rPr sz="1100" dirty="0">
                <a:solidFill>
                  <a:srgbClr val="DB052B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DB052B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Программы льготных займов ФРП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234101" y="6122807"/>
            <a:ext cx="4323099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1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DB052B"/>
                </a:solidFill>
                <a:latin typeface="QDMDEW+Wingdings2"/>
                <a:cs typeface="QDMDEW+Wingdings2"/>
              </a:rPr>
              <a:t></a:t>
            </a:r>
            <a:r>
              <a:rPr lang="ru-RU" sz="1100" dirty="0">
                <a:solidFill>
                  <a:srgbClr val="DB052B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Региональные </a:t>
            </a:r>
            <a:r>
              <a:rPr sz="1600" dirty="0" err="1">
                <a:solidFill>
                  <a:srgbClr val="000000"/>
                </a:solidFill>
                <a:latin typeface="AEPPRK+BrutalType-Light"/>
                <a:cs typeface="AEPPRK+BrutalType-Light"/>
              </a:rPr>
              <a:t>меры</a:t>
            </a:r>
            <a:r>
              <a:rPr sz="16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для промпредприятий</a:t>
            </a:r>
          </a:p>
        </p:txBody>
      </p:sp>
      <p:sp>
        <p:nvSpPr>
          <p:cNvPr id="43" name="object 38">
            <a:extLst>
              <a:ext uri="{FF2B5EF4-FFF2-40B4-BE49-F238E27FC236}">
                <a16:creationId xmlns:a16="http://schemas.microsoft.com/office/drawing/2014/main" id="{3DEF05A0-1B5D-422C-B561-EAF2E6962266}"/>
              </a:ext>
            </a:extLst>
          </p:cNvPr>
          <p:cNvSpPr txBox="1"/>
          <p:nvPr/>
        </p:nvSpPr>
        <p:spPr>
          <a:xfrm>
            <a:off x="8655382" y="2491684"/>
            <a:ext cx="1567328" cy="3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4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 err="1">
                <a:solidFill>
                  <a:srgbClr val="FFFFFF"/>
                </a:solidFill>
                <a:latin typeface="OIQACM+BrutalType-Medium"/>
                <a:cs typeface="OIQACM+BrutalType-Medium"/>
              </a:rPr>
              <a:t>f</a:t>
            </a:r>
            <a:r>
              <a:rPr sz="2300" dirty="0" err="1">
                <a:solidFill>
                  <a:srgbClr val="FFFFFF"/>
                </a:solidFill>
                <a:latin typeface="OIQACM+BrutalType-Medium"/>
                <a:cs typeface="OIQACM+BrutalType-Medium"/>
              </a:rPr>
              <a:t>rp</a:t>
            </a:r>
            <a:r>
              <a:rPr lang="ru-RU" sz="230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-</a:t>
            </a:r>
            <a:r>
              <a:rPr lang="en-US" sz="230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10</a:t>
            </a:r>
            <a:r>
              <a:rPr sz="2300" spc="-33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.ru</a:t>
            </a:r>
          </a:p>
        </p:txBody>
      </p:sp>
      <p:sp>
        <p:nvSpPr>
          <p:cNvPr id="45" name="object 37">
            <a:extLst>
              <a:ext uri="{FF2B5EF4-FFF2-40B4-BE49-F238E27FC236}">
                <a16:creationId xmlns:a16="http://schemas.microsoft.com/office/drawing/2014/main" id="{81B0C3C2-C9A2-4E1C-8FB7-8077D136D310}"/>
              </a:ext>
            </a:extLst>
          </p:cNvPr>
          <p:cNvSpPr txBox="1"/>
          <p:nvPr/>
        </p:nvSpPr>
        <p:spPr>
          <a:xfrm>
            <a:off x="2144024" y="2840562"/>
            <a:ext cx="188210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2400" u="sng" spc="5" dirty="0">
                <a:solidFill>
                  <a:schemeClr val="bg1"/>
                </a:solidFill>
                <a:latin typeface="Abadi" panose="020B0604020202020204" pitchFamily="34" charset="0"/>
                <a:cs typeface="Times New Roman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frp10@</a:t>
            </a:r>
            <a:r>
              <a:rPr lang="en-US" sz="2300" u="sng" dirty="0">
                <a:solidFill>
                  <a:srgbClr val="FFFFFF"/>
                </a:solidFill>
                <a:latin typeface="Abadi" panose="020B0604020202020204" pitchFamily="34" charset="0"/>
                <a:cs typeface="OIQACM+BrutalType-Medium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bk</a:t>
            </a:r>
            <a:r>
              <a:rPr lang="en-US" sz="2400" u="sng" spc="5" dirty="0">
                <a:solidFill>
                  <a:schemeClr val="bg1"/>
                </a:solidFill>
                <a:latin typeface="Abadi" panose="020B0604020202020204" pitchFamily="34" charset="0"/>
                <a:cs typeface="Times New Roman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.ru</a:t>
            </a:r>
            <a:endParaRPr lang="en-US" sz="2400" u="sng" dirty="0">
              <a:solidFill>
                <a:schemeClr val="bg1"/>
              </a:solidFill>
              <a:latin typeface="Abadi" panose="020B0604020202020204" pitchFamily="34" charset="0"/>
              <a:cs typeface="Times New Roman"/>
            </a:endParaRPr>
          </a:p>
        </p:txBody>
      </p:sp>
      <p:sp>
        <p:nvSpPr>
          <p:cNvPr id="44" name="object 31">
            <a:extLst>
              <a:ext uri="{FF2B5EF4-FFF2-40B4-BE49-F238E27FC236}">
                <a16:creationId xmlns:a16="http://schemas.microsoft.com/office/drawing/2014/main" id="{B8542712-9D4D-4820-8C99-04890886A32E}"/>
              </a:ext>
            </a:extLst>
          </p:cNvPr>
          <p:cNvSpPr/>
          <p:nvPr/>
        </p:nvSpPr>
        <p:spPr>
          <a:xfrm>
            <a:off x="3712842" y="3829266"/>
            <a:ext cx="5020143" cy="161649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F81A162-DAC9-4631-A23B-D7C413D57CB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55382" y="231685"/>
            <a:ext cx="3339972" cy="1123950"/>
          </a:xfrm>
          <a:prstGeom prst="rect">
            <a:avLst/>
          </a:prstGeom>
        </p:spPr>
      </p:pic>
      <p:sp>
        <p:nvSpPr>
          <p:cNvPr id="48" name="object 38">
            <a:extLst>
              <a:ext uri="{FF2B5EF4-FFF2-40B4-BE49-F238E27FC236}">
                <a16:creationId xmlns:a16="http://schemas.microsoft.com/office/drawing/2014/main" id="{6E7E23CF-BDB4-434D-B49E-3909DF7E85F0}"/>
              </a:ext>
            </a:extLst>
          </p:cNvPr>
          <p:cNvSpPr txBox="1"/>
          <p:nvPr/>
        </p:nvSpPr>
        <p:spPr>
          <a:xfrm>
            <a:off x="3723072" y="4063721"/>
            <a:ext cx="5153464" cy="1272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2000" b="1" spc="1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https://vk.com/frp_kareliya</a:t>
            </a:r>
            <a:endParaRPr lang="ru-RU" sz="2000" b="1" spc="15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ru-RU" sz="2000" b="1" spc="15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000" b="1" spc="1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https://vk.com/frp10rk</a:t>
            </a:r>
            <a:endParaRPr lang="ru-RU" sz="2000" b="1" spc="15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>
              <a:lnSpc>
                <a:spcPts val="2841"/>
              </a:lnSpc>
              <a:spcBef>
                <a:spcPts val="0"/>
              </a:spcBef>
              <a:spcAft>
                <a:spcPts val="0"/>
              </a:spcAft>
            </a:pPr>
            <a:endParaRPr sz="2300" spc="-33" dirty="0">
              <a:solidFill>
                <a:srgbClr val="FFFFFF"/>
              </a:solidFill>
              <a:latin typeface="OIQACM+BrutalType-Medium"/>
              <a:cs typeface="OIQACM+BrutalType-Medium"/>
            </a:endParaRPr>
          </a:p>
        </p:txBody>
      </p:sp>
      <p:sp>
        <p:nvSpPr>
          <p:cNvPr id="49" name="Заголовок 41">
            <a:extLst>
              <a:ext uri="{FF2B5EF4-FFF2-40B4-BE49-F238E27FC236}">
                <a16:creationId xmlns:a16="http://schemas.microsoft.com/office/drawing/2014/main" id="{1DEA509B-19C5-4C97-9F4F-BC06BEE1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02" y="401103"/>
            <a:ext cx="11475344" cy="553998"/>
          </a:xfrm>
        </p:spPr>
        <p:txBody>
          <a:bodyPr/>
          <a:lstStyle/>
          <a:p>
            <a:r>
              <a:rPr lang="ru-RU" sz="3600" b="1" dirty="0"/>
              <a:t>Благодарю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3510429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3690" y="1652172"/>
            <a:ext cx="157200" cy="7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7840" y="6156908"/>
            <a:ext cx="1748154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7808" y="1115754"/>
            <a:ext cx="5619191" cy="427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8226" y="1743899"/>
            <a:ext cx="5312465" cy="39188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57847" y="730103"/>
            <a:ext cx="660704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7849" y="272587"/>
            <a:ext cx="8035595" cy="448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Отраслевые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направления,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финансируемые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ФРП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10614" y="1179623"/>
            <a:ext cx="4967402" cy="319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DB052B"/>
                </a:solidFill>
                <a:latin typeface="OIQACM+BrutalType-Medium"/>
                <a:cs typeface="OIQACM+BrutalType-Medium"/>
              </a:rPr>
              <a:t>Раздел С. </a:t>
            </a:r>
            <a:r>
              <a:rPr sz="1800" dirty="0">
                <a:solidFill>
                  <a:srgbClr val="000000"/>
                </a:solidFill>
                <a:latin typeface="NLKRTI+BrutalType"/>
                <a:cs typeface="NLKRTI+BrutalType"/>
              </a:rPr>
              <a:t>"Обрабатывающие производства"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558888" y="1764928"/>
            <a:ext cx="1299210" cy="257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Класс ОКВЭД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48693" y="2328801"/>
            <a:ext cx="2974237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10</a:t>
            </a:r>
            <a:r>
              <a:rPr sz="1200" spc="796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пищевых продуктов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70492" y="2340340"/>
            <a:ext cx="186570" cy="144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35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111150" y="2328836"/>
            <a:ext cx="2873350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24</a:t>
            </a:r>
            <a:r>
              <a:rPr sz="1200" spc="898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металлургическое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48084" y="2587881"/>
            <a:ext cx="3107740" cy="48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13</a:t>
            </a:r>
            <a:r>
              <a:rPr sz="1200" spc="796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текстильных изделий</a:t>
            </a:r>
          </a:p>
          <a:p>
            <a:pPr marL="0" marR="0">
              <a:lnSpc>
                <a:spcPts val="1461"/>
              </a:lnSpc>
              <a:spcBef>
                <a:spcPts val="528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14</a:t>
            </a:r>
            <a:r>
              <a:rPr sz="1200" spc="796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одежды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111150" y="2587915"/>
            <a:ext cx="3945027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25</a:t>
            </a:r>
            <a:r>
              <a:rPr sz="1200" spc="898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готовых металлических изделий,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452068" y="2772777"/>
            <a:ext cx="2285238" cy="2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кроме машин и оборудования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111150" y="3029875"/>
            <a:ext cx="3508248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26</a:t>
            </a:r>
            <a:r>
              <a:rPr sz="1200" spc="898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компьютеров, электронных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48084" y="3106041"/>
            <a:ext cx="3305251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15</a:t>
            </a:r>
            <a:r>
              <a:rPr sz="1200" spc="796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кожи и изделий из кожи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452068" y="3214736"/>
            <a:ext cx="1755344" cy="2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 оптических изделий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48084" y="3365121"/>
            <a:ext cx="4021074" cy="58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16</a:t>
            </a:r>
            <a:r>
              <a:rPr sz="1200" spc="796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Обработка древесины и производство изделий</a:t>
            </a:r>
          </a:p>
          <a:p>
            <a:pPr marL="327964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из дерева и пробки, кроме мебели, производство</a:t>
            </a:r>
          </a:p>
          <a:p>
            <a:pPr marL="327964" marR="0">
              <a:lnSpc>
                <a:spcPts val="1432"/>
              </a:lnSpc>
              <a:spcBef>
                <a:spcPts val="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изделий из соломки и материалов для плетения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111150" y="3471835"/>
            <a:ext cx="3737762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27</a:t>
            </a:r>
            <a:r>
              <a:rPr sz="1200" spc="898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электрического оборудования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111150" y="3730915"/>
            <a:ext cx="3247338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28</a:t>
            </a:r>
            <a:r>
              <a:rPr sz="1200" spc="898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машин и оборудования,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452068" y="3915776"/>
            <a:ext cx="2870302" cy="2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не включенных в другие группировки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48084" y="3989961"/>
            <a:ext cx="3600601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17</a:t>
            </a:r>
            <a:r>
              <a:rPr sz="1200" spc="796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бумаги и бумажных изделий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111150" y="4172875"/>
            <a:ext cx="3534308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29</a:t>
            </a:r>
            <a:r>
              <a:rPr sz="1200" spc="898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автотранспортных средств,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48084" y="4249041"/>
            <a:ext cx="3294736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19</a:t>
            </a:r>
            <a:r>
              <a:rPr sz="1200" spc="796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кокса и нефтепродуктов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090374" y="4260583"/>
            <a:ext cx="183016" cy="144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35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WINSMJ+BrutalType-Light"/>
                <a:cs typeface="WINSMJ+BrutalType-Light"/>
              </a:rPr>
              <a:t>2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452068" y="4357736"/>
            <a:ext cx="2035454" cy="2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прицепов и полуприцепов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48693" y="4508121"/>
            <a:ext cx="4055212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20</a:t>
            </a:r>
            <a:r>
              <a:rPr sz="1200" spc="796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химических веществ и химических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111759" y="4614836"/>
            <a:ext cx="3727704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30</a:t>
            </a:r>
            <a:r>
              <a:rPr sz="1200" spc="898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прочих транспортных средств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276049" y="4692982"/>
            <a:ext cx="895654" cy="2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продуктов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452068" y="4799696"/>
            <a:ext cx="1293418" cy="2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 оборудования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948084" y="4950081"/>
            <a:ext cx="3254350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21</a:t>
            </a:r>
            <a:r>
              <a:rPr sz="1200" spc="796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лекарственных средств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111150" y="5056796"/>
            <a:ext cx="2078889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31</a:t>
            </a:r>
            <a:r>
              <a:rPr sz="1200" spc="898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мебели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276049" y="5134943"/>
            <a:ext cx="3780587" cy="2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 материалов, применяемых в медицинских целях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111150" y="5315876"/>
            <a:ext cx="3426255" cy="183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32</a:t>
            </a:r>
            <a:r>
              <a:rPr sz="1200" spc="898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прочих </a:t>
            </a:r>
            <a:r>
              <a:rPr sz="1200" dirty="0" err="1">
                <a:solidFill>
                  <a:srgbClr val="000000"/>
                </a:solidFill>
                <a:latin typeface="AEPPRK+BrutalType-Light"/>
                <a:cs typeface="AEPPRK+BrutalType-Light"/>
              </a:rPr>
              <a:t>готовых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200" dirty="0" err="1">
                <a:solidFill>
                  <a:srgbClr val="000000"/>
                </a:solidFill>
                <a:latin typeface="AEPPRK+BrutalType-Light"/>
                <a:cs typeface="AEPPRK+BrutalType-Light"/>
              </a:rPr>
              <a:t>изделий</a:t>
            </a:r>
            <a:endParaRPr sz="1200" dirty="0">
              <a:solidFill>
                <a:srgbClr val="000000"/>
              </a:solidFill>
              <a:latin typeface="AEPPRK+BrutalType-Light"/>
              <a:cs typeface="AEPPRK+BrutalType-Ligh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48084" y="5392041"/>
            <a:ext cx="4245559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22</a:t>
            </a:r>
            <a:r>
              <a:rPr sz="1200" spc="796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резиновых и пластмассовых изделий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948084" y="5651121"/>
            <a:ext cx="3355543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23</a:t>
            </a:r>
            <a:r>
              <a:rPr sz="1200" spc="796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Производство прочей неметаллической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276049" y="5835983"/>
            <a:ext cx="1928622" cy="2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минеральной продукции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57807" y="6233517"/>
            <a:ext cx="10177652" cy="27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00" dirty="0"/>
              <a:t>1 В части промышленных биотехнологий или проектов, продукция которых имеет лечебное назначение или относится к лечебному питанию и реализуемых в отраслях промышленности по следующим видам экономической деятельности: ОКВЭД 10.89.1, 10.89.4, 10.89.7, 10.89.8, 10.86.61, 10.86.62, 10.86.63, 10.86.64, 10.86.69, 10.86.5.</a:t>
            </a:r>
            <a:endParaRPr sz="900" dirty="0">
              <a:solidFill>
                <a:srgbClr val="000000"/>
              </a:solidFill>
              <a:latin typeface="AEPPRK+BrutalType-Light"/>
              <a:cs typeface="AEPPRK+BrutalType-Light"/>
            </a:endParaRPr>
          </a:p>
        </p:txBody>
      </p:sp>
      <p:sp>
        <p:nvSpPr>
          <p:cNvPr id="46" name="object 16">
            <a:extLst>
              <a:ext uri="{FF2B5EF4-FFF2-40B4-BE49-F238E27FC236}">
                <a16:creationId xmlns:a16="http://schemas.microsoft.com/office/drawing/2014/main" id="{E91981CA-FA7D-41D5-85C8-6FC47A9B7873}"/>
              </a:ext>
            </a:extLst>
          </p:cNvPr>
          <p:cNvSpPr txBox="1"/>
          <p:nvPr/>
        </p:nvSpPr>
        <p:spPr>
          <a:xfrm>
            <a:off x="883861" y="2102520"/>
            <a:ext cx="2974237" cy="183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JRDNBJ+BrutalType-Bold"/>
                <a:cs typeface="JRDNBJ+BrutalType-Bold"/>
              </a:rPr>
              <a:t>  </a:t>
            </a:r>
            <a:r>
              <a:rPr lang="ru-RU" sz="12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08</a:t>
            </a:r>
            <a:r>
              <a:rPr sz="1200" spc="796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Добыча полезных ископаемых</a:t>
            </a:r>
            <a:endParaRPr sz="1200" dirty="0">
              <a:solidFill>
                <a:srgbClr val="000000"/>
              </a:solidFill>
              <a:latin typeface="AEPPRK+BrutalType-Light"/>
              <a:cs typeface="AEPPRK+BrutalType-Light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4E6DD78-6931-40A1-B45A-BC6128A4F263}"/>
              </a:ext>
            </a:extLst>
          </p:cNvPr>
          <p:cNvCxnSpPr>
            <a:cxnSpLocks/>
          </p:cNvCxnSpPr>
          <p:nvPr/>
        </p:nvCxnSpPr>
        <p:spPr>
          <a:xfrm>
            <a:off x="688199" y="2196938"/>
            <a:ext cx="10041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8622" y="612118"/>
            <a:ext cx="10699344" cy="553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82313" y="484917"/>
            <a:ext cx="660704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7819" y="79727"/>
            <a:ext cx="10171330" cy="448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Основные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условия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региональных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финансирования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63410" y="353965"/>
            <a:ext cx="526695" cy="371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56"/>
              </a:lnSpc>
              <a:spcBef>
                <a:spcPts val="0"/>
              </a:spcBef>
              <a:spcAft>
                <a:spcPts val="0"/>
              </a:spcAft>
            </a:pPr>
            <a:endParaRPr sz="2400" dirty="0">
              <a:solidFill>
                <a:srgbClr val="CCCCCC"/>
              </a:solidFill>
              <a:latin typeface="OIQACM+BrutalType-Medium"/>
              <a:cs typeface="OIQACM+BrutalType-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4422" y="732513"/>
            <a:ext cx="1176277" cy="231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4"/>
              </a:lnSpc>
              <a:spcBef>
                <a:spcPts val="0"/>
              </a:spcBef>
              <a:spcAft>
                <a:spcPts val="0"/>
              </a:spcAft>
            </a:pPr>
            <a:r>
              <a:rPr sz="1250" spc="16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Сумма</a:t>
            </a:r>
            <a:r>
              <a:rPr sz="125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займа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96951" y="818426"/>
            <a:ext cx="1029106" cy="231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4"/>
              </a:lnSpc>
              <a:spcBef>
                <a:spcPts val="0"/>
              </a:spcBef>
              <a:spcAft>
                <a:spcPts val="0"/>
              </a:spcAft>
            </a:pPr>
            <a:r>
              <a:rPr sz="1250" spc="15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Программа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311566" y="779600"/>
            <a:ext cx="1700035" cy="231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4"/>
              </a:lnSpc>
              <a:spcBef>
                <a:spcPts val="0"/>
              </a:spcBef>
              <a:spcAft>
                <a:spcPts val="0"/>
              </a:spcAft>
            </a:pPr>
            <a:r>
              <a:rPr sz="1250" spc="15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Процентные</a:t>
            </a:r>
            <a:r>
              <a:rPr sz="125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 </a:t>
            </a:r>
            <a:r>
              <a:rPr sz="1250" spc="13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ставки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229050" y="811218"/>
            <a:ext cx="1053068" cy="231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4"/>
              </a:lnSpc>
              <a:spcBef>
                <a:spcPts val="0"/>
              </a:spcBef>
              <a:spcAft>
                <a:spcPts val="0"/>
              </a:spcAft>
            </a:pPr>
            <a:r>
              <a:rPr sz="1250" spc="15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Срок</a:t>
            </a:r>
            <a:r>
              <a:rPr sz="125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займа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198905" y="934281"/>
            <a:ext cx="895212" cy="227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88"/>
              </a:lnSpc>
              <a:spcBef>
                <a:spcPts val="0"/>
              </a:spcBef>
              <a:spcAft>
                <a:spcPts val="0"/>
              </a:spcAft>
            </a:pPr>
            <a:r>
              <a:rPr sz="1250" spc="13" dirty="0">
                <a:solidFill>
                  <a:srgbClr val="FFFFFF"/>
                </a:solidFill>
                <a:latin typeface="NLKRTI+BrutalType"/>
                <a:cs typeface="NLKRTI+BrutalType"/>
              </a:rPr>
              <a:t>(млн</a:t>
            </a:r>
            <a:r>
              <a:rPr sz="1250" dirty="0">
                <a:solidFill>
                  <a:srgbClr val="FFFFFF"/>
                </a:solidFill>
                <a:latin typeface="NLKRTI+BrutalType"/>
                <a:cs typeface="NLKRTI+BrutalType"/>
              </a:rPr>
              <a:t> руб.)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893362" y="4768544"/>
            <a:ext cx="189889" cy="147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61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1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6C86A11-1968-4710-BB72-9E5BC8334468}"/>
              </a:ext>
            </a:extLst>
          </p:cNvPr>
          <p:cNvGrpSpPr/>
          <p:nvPr/>
        </p:nvGrpSpPr>
        <p:grpSpPr>
          <a:xfrm>
            <a:off x="691771" y="1199360"/>
            <a:ext cx="10699350" cy="752385"/>
            <a:chOff x="1045150" y="5145854"/>
            <a:chExt cx="10699350" cy="752385"/>
          </a:xfrm>
        </p:grpSpPr>
        <p:sp>
          <p:nvSpPr>
            <p:cNvPr id="82" name="object 5">
              <a:extLst>
                <a:ext uri="{FF2B5EF4-FFF2-40B4-BE49-F238E27FC236}">
                  <a16:creationId xmlns:a16="http://schemas.microsoft.com/office/drawing/2014/main" id="{3224DD20-B56A-412D-8961-34D9BDC16946}"/>
                </a:ext>
              </a:extLst>
            </p:cNvPr>
            <p:cNvSpPr/>
            <p:nvPr/>
          </p:nvSpPr>
          <p:spPr>
            <a:xfrm>
              <a:off x="1045150" y="5145854"/>
              <a:ext cx="10699350" cy="7523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3" name="object 35">
              <a:extLst>
                <a:ext uri="{FF2B5EF4-FFF2-40B4-BE49-F238E27FC236}">
                  <a16:creationId xmlns:a16="http://schemas.microsoft.com/office/drawing/2014/main" id="{47460813-5DCF-4659-9750-CAEDF90BF577}"/>
                </a:ext>
              </a:extLst>
            </p:cNvPr>
            <p:cNvSpPr txBox="1"/>
            <p:nvPr/>
          </p:nvSpPr>
          <p:spPr>
            <a:xfrm>
              <a:off x="1224916" y="5410156"/>
              <a:ext cx="2947662" cy="1923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52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50" spc="15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1</a:t>
              </a:r>
              <a:r>
                <a:rPr sz="1250" spc="15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.</a:t>
              </a:r>
              <a:r>
                <a:rPr sz="1250" spc="19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 </a:t>
              </a:r>
              <a:r>
                <a:rPr lang="ru-RU" sz="1250" spc="14" dirty="0">
                  <a:solidFill>
                    <a:srgbClr val="000000"/>
                  </a:solidFill>
                  <a:latin typeface="AEPPRK+BrutalType-Light"/>
                  <a:cs typeface="OIQACM+BrutalType-Medium"/>
                </a:rPr>
                <a:t>Проекты развития</a:t>
              </a:r>
              <a:endParaRPr sz="1250" spc="15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F4FFA6E3-67B4-4ED2-B2F4-434CD7732460}"/>
                </a:ext>
              </a:extLst>
            </p:cNvPr>
            <p:cNvSpPr/>
            <p:nvPr/>
          </p:nvSpPr>
          <p:spPr>
            <a:xfrm>
              <a:off x="5294641" y="5275386"/>
              <a:ext cx="1286796" cy="539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id="{7D3C8C77-FAB5-4428-8ED9-E7B596562A7F}"/>
                </a:ext>
              </a:extLst>
            </p:cNvPr>
            <p:cNvSpPr/>
            <p:nvPr/>
          </p:nvSpPr>
          <p:spPr>
            <a:xfrm>
              <a:off x="10324625" y="5243068"/>
              <a:ext cx="1286796" cy="539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6" name="object 37">
              <a:extLst>
                <a:ext uri="{FF2B5EF4-FFF2-40B4-BE49-F238E27FC236}">
                  <a16:creationId xmlns:a16="http://schemas.microsoft.com/office/drawing/2014/main" id="{9A92CD0B-06F1-4EA3-AEE4-B4449D85E7A9}"/>
                </a:ext>
              </a:extLst>
            </p:cNvPr>
            <p:cNvSpPr txBox="1"/>
            <p:nvPr/>
          </p:nvSpPr>
          <p:spPr>
            <a:xfrm>
              <a:off x="10598189" y="5427111"/>
              <a:ext cx="910368" cy="2223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до </a:t>
              </a:r>
              <a:r>
                <a:rPr lang="ru-RU" sz="1450" b="1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5</a:t>
              </a:r>
              <a:r>
                <a:rPr lang="ru-RU" sz="1450" spc="-23" dirty="0">
                  <a:solidFill>
                    <a:srgbClr val="000000"/>
                  </a:solidFill>
                  <a:latin typeface="EDVQTM+BrutalType-Medium"/>
                  <a:cs typeface="AEPPRK+BrutalType-Light"/>
                </a:rPr>
                <a:t> лет</a:t>
              </a:r>
              <a:endParaRPr sz="1450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87" name="object 29">
              <a:extLst>
                <a:ext uri="{FF2B5EF4-FFF2-40B4-BE49-F238E27FC236}">
                  <a16:creationId xmlns:a16="http://schemas.microsoft.com/office/drawing/2014/main" id="{53CDB908-EF0D-4ECA-A6DD-9A42B1ACB389}"/>
                </a:ext>
              </a:extLst>
            </p:cNvPr>
            <p:cNvSpPr txBox="1"/>
            <p:nvPr/>
          </p:nvSpPr>
          <p:spPr>
            <a:xfrm>
              <a:off x="5625275" y="5464744"/>
              <a:ext cx="879716" cy="2232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2</a:t>
              </a:r>
              <a:r>
                <a:rPr lang="ru-RU"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0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 - </a:t>
              </a:r>
              <a:r>
                <a:rPr lang="ru-RU"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20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0</a:t>
              </a:r>
            </a:p>
          </p:txBody>
        </p:sp>
        <p:sp>
          <p:nvSpPr>
            <p:cNvPr id="88" name="object 33">
              <a:extLst>
                <a:ext uri="{FF2B5EF4-FFF2-40B4-BE49-F238E27FC236}">
                  <a16:creationId xmlns:a16="http://schemas.microsoft.com/office/drawing/2014/main" id="{13ACE8FD-EC6D-4119-B0B1-871D1788F3F9}"/>
                </a:ext>
              </a:extLst>
            </p:cNvPr>
            <p:cNvSpPr txBox="1"/>
            <p:nvPr/>
          </p:nvSpPr>
          <p:spPr>
            <a:xfrm>
              <a:off x="7027989" y="5399680"/>
              <a:ext cx="1377638" cy="3522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7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chemeClr val="tx1"/>
                  </a:solidFill>
                </a:rPr>
                <a:t>1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%</a:t>
              </a:r>
            </a:p>
            <a:p>
              <a:pPr marL="0" marR="0">
                <a:lnSpc>
                  <a:spcPts val="98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800" spc="27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при банковской гарантии</a:t>
              </a:r>
              <a:endParaRPr sz="800" spc="27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89" name="object 33">
              <a:extLst>
                <a:ext uri="{FF2B5EF4-FFF2-40B4-BE49-F238E27FC236}">
                  <a16:creationId xmlns:a16="http://schemas.microsoft.com/office/drawing/2014/main" id="{4F4E491C-AC51-457E-ACFA-3C81759DD55C}"/>
                </a:ext>
              </a:extLst>
            </p:cNvPr>
            <p:cNvSpPr txBox="1"/>
            <p:nvPr/>
          </p:nvSpPr>
          <p:spPr>
            <a:xfrm>
              <a:off x="8819102" y="5399680"/>
              <a:ext cx="879716" cy="3522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7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22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3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%</a:t>
              </a:r>
            </a:p>
            <a:p>
              <a:pPr marL="0" marR="0">
                <a:lnSpc>
                  <a:spcPts val="98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800" spc="27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базовая ставка</a:t>
              </a:r>
              <a:endParaRPr sz="800" spc="27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A447EE86-AD0C-48FE-BC96-3E31B183F56E}"/>
              </a:ext>
            </a:extLst>
          </p:cNvPr>
          <p:cNvGrpSpPr/>
          <p:nvPr/>
        </p:nvGrpSpPr>
        <p:grpSpPr>
          <a:xfrm>
            <a:off x="682302" y="1979188"/>
            <a:ext cx="10699350" cy="752385"/>
            <a:chOff x="1045150" y="5145854"/>
            <a:chExt cx="10699350" cy="752385"/>
          </a:xfrm>
        </p:grpSpPr>
        <p:sp>
          <p:nvSpPr>
            <p:cNvPr id="91" name="object 5">
              <a:extLst>
                <a:ext uri="{FF2B5EF4-FFF2-40B4-BE49-F238E27FC236}">
                  <a16:creationId xmlns:a16="http://schemas.microsoft.com/office/drawing/2014/main" id="{9B327F7D-7770-45C2-BEB9-6A1F46CABCB8}"/>
                </a:ext>
              </a:extLst>
            </p:cNvPr>
            <p:cNvSpPr/>
            <p:nvPr/>
          </p:nvSpPr>
          <p:spPr>
            <a:xfrm>
              <a:off x="1045150" y="5145854"/>
              <a:ext cx="10699350" cy="7523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2" name="object 35">
              <a:extLst>
                <a:ext uri="{FF2B5EF4-FFF2-40B4-BE49-F238E27FC236}">
                  <a16:creationId xmlns:a16="http://schemas.microsoft.com/office/drawing/2014/main" id="{82191E02-7882-4F2A-9EF3-972311D26C97}"/>
                </a:ext>
              </a:extLst>
            </p:cNvPr>
            <p:cNvSpPr txBox="1"/>
            <p:nvPr/>
          </p:nvSpPr>
          <p:spPr>
            <a:xfrm>
              <a:off x="1224916" y="5410156"/>
              <a:ext cx="2947662" cy="1923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52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50" spc="15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2</a:t>
              </a:r>
              <a:r>
                <a:rPr sz="1250" spc="15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.</a:t>
              </a:r>
              <a:r>
                <a:rPr sz="1250" spc="19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 </a:t>
              </a:r>
              <a:r>
                <a:rPr lang="ru-RU" sz="1250" spc="15" dirty="0">
                  <a:solidFill>
                    <a:srgbClr val="000000"/>
                  </a:solidFill>
                  <a:latin typeface="AEPPRK+BrutalType-Light"/>
                  <a:cs typeface="OIQACM+BrutalType-Medium"/>
                </a:rPr>
                <a:t>Ком</a:t>
              </a:r>
              <a:r>
                <a:rPr lang="ru-RU" sz="1250" spc="15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плектующие изделия</a:t>
              </a:r>
              <a:endParaRPr sz="1250" spc="15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1977BA37-6F28-412B-B575-65E8D53D1B8C}"/>
                </a:ext>
              </a:extLst>
            </p:cNvPr>
            <p:cNvSpPr/>
            <p:nvPr/>
          </p:nvSpPr>
          <p:spPr>
            <a:xfrm>
              <a:off x="5294641" y="5275386"/>
              <a:ext cx="1286796" cy="539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4" name="Прямоугольник: скругленные углы 93">
              <a:extLst>
                <a:ext uri="{FF2B5EF4-FFF2-40B4-BE49-F238E27FC236}">
                  <a16:creationId xmlns:a16="http://schemas.microsoft.com/office/drawing/2014/main" id="{00270B77-14EB-4642-A1CC-B2DA948DE57C}"/>
                </a:ext>
              </a:extLst>
            </p:cNvPr>
            <p:cNvSpPr/>
            <p:nvPr/>
          </p:nvSpPr>
          <p:spPr>
            <a:xfrm>
              <a:off x="10324625" y="5243068"/>
              <a:ext cx="1286796" cy="539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5" name="object 37">
              <a:extLst>
                <a:ext uri="{FF2B5EF4-FFF2-40B4-BE49-F238E27FC236}">
                  <a16:creationId xmlns:a16="http://schemas.microsoft.com/office/drawing/2014/main" id="{AFF4FA5B-3458-491D-AA5F-B57FC1ACE061}"/>
                </a:ext>
              </a:extLst>
            </p:cNvPr>
            <p:cNvSpPr txBox="1"/>
            <p:nvPr/>
          </p:nvSpPr>
          <p:spPr>
            <a:xfrm>
              <a:off x="10598189" y="5427111"/>
              <a:ext cx="910368" cy="2223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до </a:t>
              </a:r>
              <a:r>
                <a:rPr lang="ru-RU" sz="1450" b="1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5</a:t>
              </a:r>
              <a:r>
                <a:rPr lang="ru-RU" sz="1450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 лет</a:t>
              </a:r>
              <a:endParaRPr sz="1450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96" name="object 29">
              <a:extLst>
                <a:ext uri="{FF2B5EF4-FFF2-40B4-BE49-F238E27FC236}">
                  <a16:creationId xmlns:a16="http://schemas.microsoft.com/office/drawing/2014/main" id="{1182CF2D-97A5-49DE-BEC8-3D4CF2BDD794}"/>
                </a:ext>
              </a:extLst>
            </p:cNvPr>
            <p:cNvSpPr txBox="1"/>
            <p:nvPr/>
          </p:nvSpPr>
          <p:spPr>
            <a:xfrm>
              <a:off x="5625275" y="5464744"/>
              <a:ext cx="879716" cy="2232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2</a:t>
              </a:r>
              <a:r>
                <a:rPr lang="ru-RU"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0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 - </a:t>
              </a:r>
              <a:r>
                <a:rPr lang="ru-RU"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20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0</a:t>
              </a:r>
            </a:p>
          </p:txBody>
        </p:sp>
        <p:sp>
          <p:nvSpPr>
            <p:cNvPr id="97" name="object 33">
              <a:extLst>
                <a:ext uri="{FF2B5EF4-FFF2-40B4-BE49-F238E27FC236}">
                  <a16:creationId xmlns:a16="http://schemas.microsoft.com/office/drawing/2014/main" id="{E7B13E22-CE38-4A90-A6FA-AD5BBAF7E3EB}"/>
                </a:ext>
              </a:extLst>
            </p:cNvPr>
            <p:cNvSpPr txBox="1"/>
            <p:nvPr/>
          </p:nvSpPr>
          <p:spPr>
            <a:xfrm>
              <a:off x="7027989" y="5399680"/>
              <a:ext cx="1377638" cy="4292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7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solidFill>
                    <a:schemeClr val="tx1"/>
                  </a:solidFill>
                </a:rPr>
                <a:t>1%</a:t>
              </a:r>
            </a:p>
            <a:p>
              <a:pPr marL="0" marR="0">
                <a:lnSpc>
                  <a:spcPts val="177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800" spc="27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при банковской гарантии</a:t>
              </a:r>
              <a:endParaRPr sz="800" spc="27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98" name="object 33">
              <a:extLst>
                <a:ext uri="{FF2B5EF4-FFF2-40B4-BE49-F238E27FC236}">
                  <a16:creationId xmlns:a16="http://schemas.microsoft.com/office/drawing/2014/main" id="{8C52CD2E-1179-414D-B4A7-F902FC09511C}"/>
                </a:ext>
              </a:extLst>
            </p:cNvPr>
            <p:cNvSpPr txBox="1"/>
            <p:nvPr/>
          </p:nvSpPr>
          <p:spPr>
            <a:xfrm>
              <a:off x="8819102" y="5399680"/>
              <a:ext cx="879716" cy="3522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7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22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3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%</a:t>
              </a:r>
            </a:p>
            <a:p>
              <a:pPr marL="0" marR="0">
                <a:lnSpc>
                  <a:spcPts val="98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800" spc="27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базовая ставка</a:t>
              </a:r>
              <a:endParaRPr sz="800" spc="27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879BD31E-F161-497D-8A35-62E9B30C4B48}"/>
              </a:ext>
            </a:extLst>
          </p:cNvPr>
          <p:cNvGrpSpPr/>
          <p:nvPr/>
        </p:nvGrpSpPr>
        <p:grpSpPr>
          <a:xfrm>
            <a:off x="712665" y="2767312"/>
            <a:ext cx="10699350" cy="752385"/>
            <a:chOff x="1045150" y="5145854"/>
            <a:chExt cx="10699350" cy="752385"/>
          </a:xfrm>
        </p:grpSpPr>
        <p:sp>
          <p:nvSpPr>
            <p:cNvPr id="100" name="object 5">
              <a:extLst>
                <a:ext uri="{FF2B5EF4-FFF2-40B4-BE49-F238E27FC236}">
                  <a16:creationId xmlns:a16="http://schemas.microsoft.com/office/drawing/2014/main" id="{DF817070-E0C1-40B7-8B30-2F3F024CD86C}"/>
                </a:ext>
              </a:extLst>
            </p:cNvPr>
            <p:cNvSpPr/>
            <p:nvPr/>
          </p:nvSpPr>
          <p:spPr>
            <a:xfrm>
              <a:off x="1045150" y="5145854"/>
              <a:ext cx="10699350" cy="7523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1" name="object 35">
              <a:extLst>
                <a:ext uri="{FF2B5EF4-FFF2-40B4-BE49-F238E27FC236}">
                  <a16:creationId xmlns:a16="http://schemas.microsoft.com/office/drawing/2014/main" id="{91F72BFC-760B-439F-A3BA-E47BACE233A7}"/>
                </a:ext>
              </a:extLst>
            </p:cNvPr>
            <p:cNvSpPr txBox="1"/>
            <p:nvPr/>
          </p:nvSpPr>
          <p:spPr>
            <a:xfrm>
              <a:off x="1224916" y="5410156"/>
              <a:ext cx="2947662" cy="1923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52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50" spc="15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3</a:t>
              </a:r>
              <a:r>
                <a:rPr sz="1250" spc="15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.</a:t>
              </a:r>
              <a:r>
                <a:rPr sz="1250" spc="19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 </a:t>
              </a:r>
              <a:r>
                <a:rPr lang="ru-RU" sz="1250" spc="14" dirty="0">
                  <a:solidFill>
                    <a:srgbClr val="000000"/>
                  </a:solidFill>
                  <a:latin typeface="AEPPRK+BrutalType-Light"/>
                  <a:cs typeface="OIQACM+BrutalType-Medium"/>
                </a:rPr>
                <a:t>Проекты лесной промышленности</a:t>
              </a:r>
              <a:endParaRPr sz="1250" spc="15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102" name="Прямоугольник: скругленные углы 101">
              <a:extLst>
                <a:ext uri="{FF2B5EF4-FFF2-40B4-BE49-F238E27FC236}">
                  <a16:creationId xmlns:a16="http://schemas.microsoft.com/office/drawing/2014/main" id="{65D7144A-F4AE-4D2D-A81D-AC99D522718A}"/>
                </a:ext>
              </a:extLst>
            </p:cNvPr>
            <p:cNvSpPr/>
            <p:nvPr/>
          </p:nvSpPr>
          <p:spPr>
            <a:xfrm>
              <a:off x="5294641" y="5275386"/>
              <a:ext cx="1286796" cy="539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3" name="Прямоугольник: скругленные углы 102">
              <a:extLst>
                <a:ext uri="{FF2B5EF4-FFF2-40B4-BE49-F238E27FC236}">
                  <a16:creationId xmlns:a16="http://schemas.microsoft.com/office/drawing/2014/main" id="{4BC8DF85-81E6-41D3-85BE-38ACAFDD5606}"/>
                </a:ext>
              </a:extLst>
            </p:cNvPr>
            <p:cNvSpPr/>
            <p:nvPr/>
          </p:nvSpPr>
          <p:spPr>
            <a:xfrm>
              <a:off x="10324625" y="5243068"/>
              <a:ext cx="1286796" cy="539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" name="object 37">
              <a:extLst>
                <a:ext uri="{FF2B5EF4-FFF2-40B4-BE49-F238E27FC236}">
                  <a16:creationId xmlns:a16="http://schemas.microsoft.com/office/drawing/2014/main" id="{1141F063-26D3-4E91-8CDB-FBD7184EF3BA}"/>
                </a:ext>
              </a:extLst>
            </p:cNvPr>
            <p:cNvSpPr txBox="1"/>
            <p:nvPr/>
          </p:nvSpPr>
          <p:spPr>
            <a:xfrm>
              <a:off x="10598189" y="5427111"/>
              <a:ext cx="910368" cy="2223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до </a:t>
              </a:r>
              <a:r>
                <a:rPr lang="ru-RU" sz="1450" b="1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3 </a:t>
              </a:r>
              <a:r>
                <a:rPr lang="ru-RU" sz="1450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лет</a:t>
              </a:r>
              <a:endParaRPr sz="1450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105" name="object 29">
              <a:extLst>
                <a:ext uri="{FF2B5EF4-FFF2-40B4-BE49-F238E27FC236}">
                  <a16:creationId xmlns:a16="http://schemas.microsoft.com/office/drawing/2014/main" id="{B497EE3D-52A1-455C-A2B6-CAF54753D74C}"/>
                </a:ext>
              </a:extLst>
            </p:cNvPr>
            <p:cNvSpPr txBox="1"/>
            <p:nvPr/>
          </p:nvSpPr>
          <p:spPr>
            <a:xfrm>
              <a:off x="5625275" y="5464744"/>
              <a:ext cx="879716" cy="2232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2</a:t>
              </a:r>
              <a:r>
                <a:rPr lang="ru-RU"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0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 - </a:t>
              </a:r>
              <a:r>
                <a:rPr lang="ru-RU"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10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0</a:t>
              </a:r>
            </a:p>
          </p:txBody>
        </p:sp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61A9FF90-0FED-4F62-A43E-313D693E4065}"/>
              </a:ext>
            </a:extLst>
          </p:cNvPr>
          <p:cNvGrpSpPr/>
          <p:nvPr/>
        </p:nvGrpSpPr>
        <p:grpSpPr>
          <a:xfrm>
            <a:off x="691771" y="3566345"/>
            <a:ext cx="10699350" cy="752385"/>
            <a:chOff x="1045150" y="5145854"/>
            <a:chExt cx="10699350" cy="752385"/>
          </a:xfrm>
        </p:grpSpPr>
        <p:sp>
          <p:nvSpPr>
            <p:cNvPr id="109" name="object 5">
              <a:extLst>
                <a:ext uri="{FF2B5EF4-FFF2-40B4-BE49-F238E27FC236}">
                  <a16:creationId xmlns:a16="http://schemas.microsoft.com/office/drawing/2014/main" id="{B74572D6-8505-44F7-B177-E143F4619A7B}"/>
                </a:ext>
              </a:extLst>
            </p:cNvPr>
            <p:cNvSpPr/>
            <p:nvPr/>
          </p:nvSpPr>
          <p:spPr>
            <a:xfrm>
              <a:off x="1045150" y="5145854"/>
              <a:ext cx="10699350" cy="7523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10" name="object 35">
              <a:extLst>
                <a:ext uri="{FF2B5EF4-FFF2-40B4-BE49-F238E27FC236}">
                  <a16:creationId xmlns:a16="http://schemas.microsoft.com/office/drawing/2014/main" id="{5E143FBA-9CDD-4D04-899B-51A9B2678F86}"/>
                </a:ext>
              </a:extLst>
            </p:cNvPr>
            <p:cNvSpPr txBox="1"/>
            <p:nvPr/>
          </p:nvSpPr>
          <p:spPr>
            <a:xfrm>
              <a:off x="1224916" y="5410156"/>
              <a:ext cx="2947662" cy="3847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52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50" spc="15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4</a:t>
              </a:r>
              <a:r>
                <a:rPr sz="1250" spc="15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.</a:t>
              </a:r>
              <a:r>
                <a:rPr sz="1250" spc="19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 </a:t>
              </a:r>
              <a:r>
                <a:rPr lang="ru-RU" sz="1250" spc="14" dirty="0">
                  <a:solidFill>
                    <a:srgbClr val="000000"/>
                  </a:solidFill>
                  <a:latin typeface="AEPPRK+BrutalType-Light"/>
                  <a:cs typeface="OIQACM+BrutalType-Medium"/>
                </a:rPr>
                <a:t>Приобретение промышленной техники и оборудования</a:t>
              </a:r>
              <a:endParaRPr sz="1250" spc="15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111" name="Прямоугольник: скругленные углы 110">
              <a:extLst>
                <a:ext uri="{FF2B5EF4-FFF2-40B4-BE49-F238E27FC236}">
                  <a16:creationId xmlns:a16="http://schemas.microsoft.com/office/drawing/2014/main" id="{804747C2-CD65-43E5-B0E4-C6D0682B5287}"/>
                </a:ext>
              </a:extLst>
            </p:cNvPr>
            <p:cNvSpPr/>
            <p:nvPr/>
          </p:nvSpPr>
          <p:spPr>
            <a:xfrm>
              <a:off x="5294641" y="5275386"/>
              <a:ext cx="1286796" cy="539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2" name="Прямоугольник: скругленные углы 111">
              <a:extLst>
                <a:ext uri="{FF2B5EF4-FFF2-40B4-BE49-F238E27FC236}">
                  <a16:creationId xmlns:a16="http://schemas.microsoft.com/office/drawing/2014/main" id="{BD4DA554-5E90-4871-869E-AB33DFAA7F75}"/>
                </a:ext>
              </a:extLst>
            </p:cNvPr>
            <p:cNvSpPr/>
            <p:nvPr/>
          </p:nvSpPr>
          <p:spPr>
            <a:xfrm>
              <a:off x="10324625" y="5243068"/>
              <a:ext cx="1286796" cy="539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3" name="object 37">
              <a:extLst>
                <a:ext uri="{FF2B5EF4-FFF2-40B4-BE49-F238E27FC236}">
                  <a16:creationId xmlns:a16="http://schemas.microsoft.com/office/drawing/2014/main" id="{2E2106EA-4573-4C0B-97E5-BCCBDAF603B2}"/>
                </a:ext>
              </a:extLst>
            </p:cNvPr>
            <p:cNvSpPr txBox="1"/>
            <p:nvPr/>
          </p:nvSpPr>
          <p:spPr>
            <a:xfrm>
              <a:off x="10598189" y="5427111"/>
              <a:ext cx="910368" cy="2223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до </a:t>
              </a:r>
              <a:r>
                <a:rPr lang="ru-RU" sz="1450" b="1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5 </a:t>
              </a:r>
              <a:r>
                <a:rPr lang="ru-RU" sz="1450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лет</a:t>
              </a:r>
              <a:endParaRPr sz="1450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114" name="object 29">
              <a:extLst>
                <a:ext uri="{FF2B5EF4-FFF2-40B4-BE49-F238E27FC236}">
                  <a16:creationId xmlns:a16="http://schemas.microsoft.com/office/drawing/2014/main" id="{70C6887E-601A-42E6-BA40-A8D37297EE5B}"/>
                </a:ext>
              </a:extLst>
            </p:cNvPr>
            <p:cNvSpPr txBox="1"/>
            <p:nvPr/>
          </p:nvSpPr>
          <p:spPr>
            <a:xfrm>
              <a:off x="5625275" y="5464744"/>
              <a:ext cx="879716" cy="2232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5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 - </a:t>
              </a:r>
              <a:r>
                <a:rPr lang="ru-RU"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2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0</a:t>
              </a:r>
            </a:p>
          </p:txBody>
        </p:sp>
        <p:sp>
          <p:nvSpPr>
            <p:cNvPr id="115" name="object 33">
              <a:extLst>
                <a:ext uri="{FF2B5EF4-FFF2-40B4-BE49-F238E27FC236}">
                  <a16:creationId xmlns:a16="http://schemas.microsoft.com/office/drawing/2014/main" id="{AAD479CC-FCD4-43DF-80C4-70036EC0CA69}"/>
                </a:ext>
              </a:extLst>
            </p:cNvPr>
            <p:cNvSpPr txBox="1"/>
            <p:nvPr/>
          </p:nvSpPr>
          <p:spPr>
            <a:xfrm>
              <a:off x="7027989" y="5399680"/>
              <a:ext cx="1377638" cy="3522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7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22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3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%</a:t>
              </a:r>
            </a:p>
            <a:p>
              <a:pPr marL="0" marR="0">
                <a:lnSpc>
                  <a:spcPts val="98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800" spc="27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при банковской гарантии</a:t>
              </a:r>
              <a:endParaRPr sz="800" spc="27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116" name="object 33">
              <a:extLst>
                <a:ext uri="{FF2B5EF4-FFF2-40B4-BE49-F238E27FC236}">
                  <a16:creationId xmlns:a16="http://schemas.microsoft.com/office/drawing/2014/main" id="{3124AC66-0CD1-401A-9E9A-616243FFD73C}"/>
                </a:ext>
              </a:extLst>
            </p:cNvPr>
            <p:cNvSpPr txBox="1"/>
            <p:nvPr/>
          </p:nvSpPr>
          <p:spPr>
            <a:xfrm>
              <a:off x="8819102" y="5399680"/>
              <a:ext cx="879716" cy="3522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7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22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5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%</a:t>
              </a:r>
            </a:p>
            <a:p>
              <a:pPr marL="0" marR="0">
                <a:lnSpc>
                  <a:spcPts val="98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800" spc="27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базовая ставка</a:t>
              </a:r>
              <a:endParaRPr sz="800" spc="27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C8FAA623-3730-4D39-96AE-70FF584B4ACD}"/>
              </a:ext>
            </a:extLst>
          </p:cNvPr>
          <p:cNvGrpSpPr/>
          <p:nvPr/>
        </p:nvGrpSpPr>
        <p:grpSpPr>
          <a:xfrm>
            <a:off x="691771" y="2987016"/>
            <a:ext cx="10699350" cy="2121859"/>
            <a:chOff x="1045150" y="3776380"/>
            <a:chExt cx="10699350" cy="2121859"/>
          </a:xfrm>
        </p:grpSpPr>
        <p:sp>
          <p:nvSpPr>
            <p:cNvPr id="118" name="object 5">
              <a:extLst>
                <a:ext uri="{FF2B5EF4-FFF2-40B4-BE49-F238E27FC236}">
                  <a16:creationId xmlns:a16="http://schemas.microsoft.com/office/drawing/2014/main" id="{07CA6616-1F0C-4385-B493-6F2431721C01}"/>
                </a:ext>
              </a:extLst>
            </p:cNvPr>
            <p:cNvSpPr/>
            <p:nvPr/>
          </p:nvSpPr>
          <p:spPr>
            <a:xfrm>
              <a:off x="1045150" y="5145854"/>
              <a:ext cx="10699350" cy="7523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19" name="object 35">
              <a:extLst>
                <a:ext uri="{FF2B5EF4-FFF2-40B4-BE49-F238E27FC236}">
                  <a16:creationId xmlns:a16="http://schemas.microsoft.com/office/drawing/2014/main" id="{41FDEF78-A5C1-4A2B-83AD-06DA4248723B}"/>
                </a:ext>
              </a:extLst>
            </p:cNvPr>
            <p:cNvSpPr txBox="1"/>
            <p:nvPr/>
          </p:nvSpPr>
          <p:spPr>
            <a:xfrm>
              <a:off x="1224916" y="5410156"/>
              <a:ext cx="2947662" cy="1923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52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50" spc="15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5</a:t>
              </a:r>
              <a:r>
                <a:rPr sz="1250" spc="15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.</a:t>
              </a:r>
              <a:r>
                <a:rPr sz="1250" spc="19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 </a:t>
              </a:r>
              <a:r>
                <a:rPr lang="ru-RU" sz="1250" spc="14" dirty="0">
                  <a:solidFill>
                    <a:srgbClr val="000000"/>
                  </a:solidFill>
                  <a:latin typeface="AEPPRK+BrutalType-Light"/>
                  <a:cs typeface="OIQACM+BrutalType-Medium"/>
                </a:rPr>
                <a:t>Промышленные объекты</a:t>
              </a:r>
              <a:endParaRPr sz="1250" spc="15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120" name="Прямоугольник: скругленные углы 119">
              <a:extLst>
                <a:ext uri="{FF2B5EF4-FFF2-40B4-BE49-F238E27FC236}">
                  <a16:creationId xmlns:a16="http://schemas.microsoft.com/office/drawing/2014/main" id="{CA12A1ED-1806-4E83-B01C-FC2B159702A8}"/>
                </a:ext>
              </a:extLst>
            </p:cNvPr>
            <p:cNvSpPr/>
            <p:nvPr/>
          </p:nvSpPr>
          <p:spPr>
            <a:xfrm>
              <a:off x="5294641" y="5275386"/>
              <a:ext cx="1286796" cy="539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1" name="Прямоугольник: скругленные углы 120">
              <a:extLst>
                <a:ext uri="{FF2B5EF4-FFF2-40B4-BE49-F238E27FC236}">
                  <a16:creationId xmlns:a16="http://schemas.microsoft.com/office/drawing/2014/main" id="{03FD1C43-0737-49EB-B2EB-970C9B26777C}"/>
                </a:ext>
              </a:extLst>
            </p:cNvPr>
            <p:cNvSpPr/>
            <p:nvPr/>
          </p:nvSpPr>
          <p:spPr>
            <a:xfrm>
              <a:off x="10324625" y="5243068"/>
              <a:ext cx="1286796" cy="539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2" name="object 37">
              <a:extLst>
                <a:ext uri="{FF2B5EF4-FFF2-40B4-BE49-F238E27FC236}">
                  <a16:creationId xmlns:a16="http://schemas.microsoft.com/office/drawing/2014/main" id="{6D45255D-AE65-450F-B1A6-D048FFB525B0}"/>
                </a:ext>
              </a:extLst>
            </p:cNvPr>
            <p:cNvSpPr txBox="1"/>
            <p:nvPr/>
          </p:nvSpPr>
          <p:spPr>
            <a:xfrm>
              <a:off x="10598189" y="5427111"/>
              <a:ext cx="910368" cy="2223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до </a:t>
              </a:r>
              <a:r>
                <a:rPr lang="ru-RU" sz="1450" b="1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5 </a:t>
              </a:r>
              <a:r>
                <a:rPr lang="ru-RU" sz="1450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лет</a:t>
              </a:r>
              <a:endParaRPr sz="1450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123" name="object 29">
              <a:extLst>
                <a:ext uri="{FF2B5EF4-FFF2-40B4-BE49-F238E27FC236}">
                  <a16:creationId xmlns:a16="http://schemas.microsoft.com/office/drawing/2014/main" id="{B39E604C-FE2C-4134-BFA9-58DCB455684A}"/>
                </a:ext>
              </a:extLst>
            </p:cNvPr>
            <p:cNvSpPr txBox="1"/>
            <p:nvPr/>
          </p:nvSpPr>
          <p:spPr>
            <a:xfrm>
              <a:off x="5625275" y="5464744"/>
              <a:ext cx="879716" cy="2232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5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 - </a:t>
              </a:r>
              <a:r>
                <a:rPr lang="ru-RU"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4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0</a:t>
              </a:r>
            </a:p>
          </p:txBody>
        </p:sp>
        <p:sp>
          <p:nvSpPr>
            <p:cNvPr id="124" name="object 33">
              <a:extLst>
                <a:ext uri="{FF2B5EF4-FFF2-40B4-BE49-F238E27FC236}">
                  <a16:creationId xmlns:a16="http://schemas.microsoft.com/office/drawing/2014/main" id="{1F8B5AE3-A53D-4AD7-9487-C4553432C698}"/>
                </a:ext>
              </a:extLst>
            </p:cNvPr>
            <p:cNvSpPr txBox="1"/>
            <p:nvPr/>
          </p:nvSpPr>
          <p:spPr>
            <a:xfrm>
              <a:off x="7898758" y="5317230"/>
              <a:ext cx="1377638" cy="3522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7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600" dirty="0">
                  <a:latin typeface="OIQACM+BrutalType-Medium"/>
                  <a:cs typeface="OIQACM+BrutalType-Medium"/>
                </a:rPr>
                <a:t>5</a:t>
              </a:r>
              <a:r>
                <a:rPr lang="ru-RU"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%</a:t>
              </a:r>
            </a:p>
            <a:p>
              <a:pPr marL="0" marR="0">
                <a:lnSpc>
                  <a:spcPts val="98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800" spc="27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при банковской гарантии</a:t>
              </a:r>
              <a:endParaRPr sz="800" spc="27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125" name="object 33">
              <a:extLst>
                <a:ext uri="{FF2B5EF4-FFF2-40B4-BE49-F238E27FC236}">
                  <a16:creationId xmlns:a16="http://schemas.microsoft.com/office/drawing/2014/main" id="{7CC10890-90BB-4590-89E6-EC0DE78E27F0}"/>
                </a:ext>
              </a:extLst>
            </p:cNvPr>
            <p:cNvSpPr txBox="1"/>
            <p:nvPr/>
          </p:nvSpPr>
          <p:spPr>
            <a:xfrm>
              <a:off x="8819102" y="3776380"/>
              <a:ext cx="879716" cy="3522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7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22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3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%</a:t>
              </a:r>
            </a:p>
            <a:p>
              <a:pPr marL="0" marR="0">
                <a:lnSpc>
                  <a:spcPts val="98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800" spc="27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базовая ставка</a:t>
              </a:r>
              <a:endParaRPr sz="800" spc="27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EB3402A2-C77B-42D9-AD18-7662D13B33FC}"/>
              </a:ext>
            </a:extLst>
          </p:cNvPr>
          <p:cNvGrpSpPr/>
          <p:nvPr/>
        </p:nvGrpSpPr>
        <p:grpSpPr>
          <a:xfrm>
            <a:off x="682302" y="5153502"/>
            <a:ext cx="10699350" cy="752385"/>
            <a:chOff x="1045150" y="5145854"/>
            <a:chExt cx="10699350" cy="752385"/>
          </a:xfrm>
        </p:grpSpPr>
        <p:sp>
          <p:nvSpPr>
            <p:cNvPr id="129" name="object 5">
              <a:extLst>
                <a:ext uri="{FF2B5EF4-FFF2-40B4-BE49-F238E27FC236}">
                  <a16:creationId xmlns:a16="http://schemas.microsoft.com/office/drawing/2014/main" id="{C2C632CA-AE77-4AB3-96BF-9E29F4EF167E}"/>
                </a:ext>
              </a:extLst>
            </p:cNvPr>
            <p:cNvSpPr/>
            <p:nvPr/>
          </p:nvSpPr>
          <p:spPr>
            <a:xfrm>
              <a:off x="1045150" y="5145854"/>
              <a:ext cx="10699350" cy="7523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30" name="object 35">
              <a:extLst>
                <a:ext uri="{FF2B5EF4-FFF2-40B4-BE49-F238E27FC236}">
                  <a16:creationId xmlns:a16="http://schemas.microsoft.com/office/drawing/2014/main" id="{59AE03B2-3BD3-4721-B6DA-68EEAB4C4362}"/>
                </a:ext>
              </a:extLst>
            </p:cNvPr>
            <p:cNvSpPr txBox="1"/>
            <p:nvPr/>
          </p:nvSpPr>
          <p:spPr>
            <a:xfrm>
              <a:off x="1224916" y="5410156"/>
              <a:ext cx="2947662" cy="3847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52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50" spc="15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6</a:t>
              </a:r>
              <a:r>
                <a:rPr sz="1250" spc="15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.</a:t>
              </a:r>
              <a:r>
                <a:rPr sz="1250" spc="19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 </a:t>
              </a:r>
              <a:r>
                <a:rPr lang="ru-RU" sz="1250" spc="14" dirty="0">
                  <a:solidFill>
                    <a:srgbClr val="000000"/>
                  </a:solidFill>
                  <a:latin typeface="AEPPRK+BrutalType-Light"/>
                  <a:cs typeface="OIQACM+BrutalType-Medium"/>
                </a:rPr>
                <a:t>Повышение производительности труда</a:t>
              </a:r>
              <a:endParaRPr sz="1250" spc="15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131" name="Прямоугольник: скругленные углы 130">
              <a:extLst>
                <a:ext uri="{FF2B5EF4-FFF2-40B4-BE49-F238E27FC236}">
                  <a16:creationId xmlns:a16="http://schemas.microsoft.com/office/drawing/2014/main" id="{C0DE239F-AAFC-4B69-B3C9-3E26383E1641}"/>
                </a:ext>
              </a:extLst>
            </p:cNvPr>
            <p:cNvSpPr/>
            <p:nvPr/>
          </p:nvSpPr>
          <p:spPr>
            <a:xfrm>
              <a:off x="5294641" y="5275386"/>
              <a:ext cx="1286796" cy="539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2" name="Прямоугольник: скругленные углы 131">
              <a:extLst>
                <a:ext uri="{FF2B5EF4-FFF2-40B4-BE49-F238E27FC236}">
                  <a16:creationId xmlns:a16="http://schemas.microsoft.com/office/drawing/2014/main" id="{5D4961CE-DFE8-461C-9D8E-E3A5E29301EA}"/>
                </a:ext>
              </a:extLst>
            </p:cNvPr>
            <p:cNvSpPr/>
            <p:nvPr/>
          </p:nvSpPr>
          <p:spPr>
            <a:xfrm>
              <a:off x="10324625" y="5243068"/>
              <a:ext cx="1286796" cy="539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3" name="object 37">
              <a:extLst>
                <a:ext uri="{FF2B5EF4-FFF2-40B4-BE49-F238E27FC236}">
                  <a16:creationId xmlns:a16="http://schemas.microsoft.com/office/drawing/2014/main" id="{51DA9681-C17C-49F4-8D03-01395D76E4EC}"/>
                </a:ext>
              </a:extLst>
            </p:cNvPr>
            <p:cNvSpPr txBox="1"/>
            <p:nvPr/>
          </p:nvSpPr>
          <p:spPr>
            <a:xfrm>
              <a:off x="10598189" y="5427111"/>
              <a:ext cx="910368" cy="2223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до </a:t>
              </a:r>
              <a:r>
                <a:rPr lang="ru-RU" sz="1450" b="1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5</a:t>
              </a:r>
              <a:r>
                <a:rPr lang="ru-RU" sz="1450" spc="-23" dirty="0">
                  <a:solidFill>
                    <a:srgbClr val="000000"/>
                  </a:solidFill>
                  <a:latin typeface="EDVQTM+BrutalType-Medium"/>
                  <a:cs typeface="AEPPRK+BrutalType-Light"/>
                </a:rPr>
                <a:t> </a:t>
              </a:r>
              <a:r>
                <a:rPr lang="ru-RU" sz="1450" spc="-23" dirty="0">
                  <a:solidFill>
                    <a:srgbClr val="000000"/>
                  </a:solidFill>
                  <a:latin typeface="AEPPRK+BrutalType-Light"/>
                  <a:cs typeface="Times New Roman"/>
                </a:rPr>
                <a:t>лет</a:t>
              </a:r>
              <a:endParaRPr sz="1450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134" name="object 29">
              <a:extLst>
                <a:ext uri="{FF2B5EF4-FFF2-40B4-BE49-F238E27FC236}">
                  <a16:creationId xmlns:a16="http://schemas.microsoft.com/office/drawing/2014/main" id="{788FB5ED-37B1-4B63-9C1C-0A6831A9379B}"/>
                </a:ext>
              </a:extLst>
            </p:cNvPr>
            <p:cNvSpPr txBox="1"/>
            <p:nvPr/>
          </p:nvSpPr>
          <p:spPr>
            <a:xfrm>
              <a:off x="5625275" y="5464744"/>
              <a:ext cx="879716" cy="2232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5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 - </a:t>
              </a:r>
              <a:r>
                <a:rPr lang="ru-RU"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5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0</a:t>
              </a:r>
            </a:p>
          </p:txBody>
        </p:sp>
        <p:sp>
          <p:nvSpPr>
            <p:cNvPr id="136" name="object 33">
              <a:extLst>
                <a:ext uri="{FF2B5EF4-FFF2-40B4-BE49-F238E27FC236}">
                  <a16:creationId xmlns:a16="http://schemas.microsoft.com/office/drawing/2014/main" id="{CEA62DBB-5B78-44C4-9476-9420FC36FFF6}"/>
                </a:ext>
              </a:extLst>
            </p:cNvPr>
            <p:cNvSpPr txBox="1"/>
            <p:nvPr/>
          </p:nvSpPr>
          <p:spPr>
            <a:xfrm>
              <a:off x="7908227" y="5362125"/>
              <a:ext cx="879716" cy="3522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7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22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1</a:t>
              </a:r>
              <a:r>
                <a:rPr lang="ru-RU"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 1%</a:t>
              </a:r>
              <a:endParaRPr sz="1450" dirty="0">
                <a:solidFill>
                  <a:srgbClr val="000000"/>
                </a:solidFill>
                <a:latin typeface="OIQACM+BrutalType-Medium"/>
                <a:cs typeface="OIQACM+BrutalType-Medium"/>
              </a:endParaRPr>
            </a:p>
            <a:p>
              <a:pPr marL="0" marR="0">
                <a:lnSpc>
                  <a:spcPts val="98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800" spc="27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базовая ставка</a:t>
              </a:r>
              <a:endParaRPr sz="800" spc="27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B389DC3C-084E-48B2-8746-51D4E69FEF9A}"/>
              </a:ext>
            </a:extLst>
          </p:cNvPr>
          <p:cNvGrpSpPr/>
          <p:nvPr/>
        </p:nvGrpSpPr>
        <p:grpSpPr>
          <a:xfrm>
            <a:off x="664060" y="5954455"/>
            <a:ext cx="10699350" cy="752385"/>
            <a:chOff x="1045150" y="5145854"/>
            <a:chExt cx="10699350" cy="752385"/>
          </a:xfrm>
        </p:grpSpPr>
        <p:sp>
          <p:nvSpPr>
            <p:cNvPr id="138" name="object 5">
              <a:extLst>
                <a:ext uri="{FF2B5EF4-FFF2-40B4-BE49-F238E27FC236}">
                  <a16:creationId xmlns:a16="http://schemas.microsoft.com/office/drawing/2014/main" id="{C7C60C1B-6078-4C49-9FF0-1365102F6048}"/>
                </a:ext>
              </a:extLst>
            </p:cNvPr>
            <p:cNvSpPr/>
            <p:nvPr/>
          </p:nvSpPr>
          <p:spPr>
            <a:xfrm>
              <a:off x="1045150" y="5145854"/>
              <a:ext cx="10699350" cy="7523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39" name="object 35">
              <a:extLst>
                <a:ext uri="{FF2B5EF4-FFF2-40B4-BE49-F238E27FC236}">
                  <a16:creationId xmlns:a16="http://schemas.microsoft.com/office/drawing/2014/main" id="{D88BDF0B-B975-48DB-97F0-689EDE198346}"/>
                </a:ext>
              </a:extLst>
            </p:cNvPr>
            <p:cNvSpPr txBox="1"/>
            <p:nvPr/>
          </p:nvSpPr>
          <p:spPr>
            <a:xfrm>
              <a:off x="1224915" y="5410156"/>
              <a:ext cx="3623173" cy="1923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52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250" spc="15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7</a:t>
              </a:r>
              <a:r>
                <a:rPr sz="1250" spc="15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.</a:t>
              </a:r>
              <a:r>
                <a:rPr sz="1250" spc="19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 </a:t>
              </a:r>
              <a:r>
                <a:rPr lang="ru-RU" sz="1250" spc="14" dirty="0">
                  <a:solidFill>
                    <a:srgbClr val="000000"/>
                  </a:solidFill>
                  <a:latin typeface="AEPPRK+BrutalType-Light"/>
                  <a:cs typeface="OIQACM+BrutalType-Medium"/>
                </a:rPr>
                <a:t>Приоритетные проекты Республики Карелия</a:t>
              </a:r>
              <a:endParaRPr sz="1250" spc="15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140" name="Прямоугольник: скругленные углы 139">
              <a:extLst>
                <a:ext uri="{FF2B5EF4-FFF2-40B4-BE49-F238E27FC236}">
                  <a16:creationId xmlns:a16="http://schemas.microsoft.com/office/drawing/2014/main" id="{388BC83B-05F3-45DE-A847-4DF7375E9560}"/>
                </a:ext>
              </a:extLst>
            </p:cNvPr>
            <p:cNvSpPr/>
            <p:nvPr/>
          </p:nvSpPr>
          <p:spPr>
            <a:xfrm>
              <a:off x="5294641" y="5275386"/>
              <a:ext cx="1286796" cy="539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1" name="Прямоугольник: скругленные углы 140">
              <a:extLst>
                <a:ext uri="{FF2B5EF4-FFF2-40B4-BE49-F238E27FC236}">
                  <a16:creationId xmlns:a16="http://schemas.microsoft.com/office/drawing/2014/main" id="{1C1266CD-5605-4E54-9DF5-B900F713D2FC}"/>
                </a:ext>
              </a:extLst>
            </p:cNvPr>
            <p:cNvSpPr/>
            <p:nvPr/>
          </p:nvSpPr>
          <p:spPr>
            <a:xfrm>
              <a:off x="10324625" y="5243068"/>
              <a:ext cx="1286796" cy="539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2" name="object 37">
              <a:extLst>
                <a:ext uri="{FF2B5EF4-FFF2-40B4-BE49-F238E27FC236}">
                  <a16:creationId xmlns:a16="http://schemas.microsoft.com/office/drawing/2014/main" id="{628A0A0B-F959-4C3F-9DE9-41747217471E}"/>
                </a:ext>
              </a:extLst>
            </p:cNvPr>
            <p:cNvSpPr txBox="1"/>
            <p:nvPr/>
          </p:nvSpPr>
          <p:spPr>
            <a:xfrm>
              <a:off x="10598189" y="5427111"/>
              <a:ext cx="910368" cy="2223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до </a:t>
              </a:r>
              <a:r>
                <a:rPr lang="ru-RU" sz="1450" b="1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5 </a:t>
              </a:r>
              <a:r>
                <a:rPr lang="ru-RU" sz="1450" spc="-23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лет</a:t>
              </a:r>
              <a:endParaRPr sz="1450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143" name="object 29">
              <a:extLst>
                <a:ext uri="{FF2B5EF4-FFF2-40B4-BE49-F238E27FC236}">
                  <a16:creationId xmlns:a16="http://schemas.microsoft.com/office/drawing/2014/main" id="{19F3DB9F-FE80-467D-9E2C-5FF09280F1CB}"/>
                </a:ext>
              </a:extLst>
            </p:cNvPr>
            <p:cNvSpPr txBox="1"/>
            <p:nvPr/>
          </p:nvSpPr>
          <p:spPr>
            <a:xfrm>
              <a:off x="5625275" y="5464744"/>
              <a:ext cx="879716" cy="2232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5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 - </a:t>
              </a:r>
              <a:r>
                <a:rPr lang="ru-RU"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7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0</a:t>
              </a:r>
            </a:p>
          </p:txBody>
        </p:sp>
        <p:sp>
          <p:nvSpPr>
            <p:cNvPr id="144" name="object 33">
              <a:extLst>
                <a:ext uri="{FF2B5EF4-FFF2-40B4-BE49-F238E27FC236}">
                  <a16:creationId xmlns:a16="http://schemas.microsoft.com/office/drawing/2014/main" id="{B59073D5-F167-4A6A-8854-7C2994EFCC9E}"/>
                </a:ext>
              </a:extLst>
            </p:cNvPr>
            <p:cNvSpPr txBox="1"/>
            <p:nvPr/>
          </p:nvSpPr>
          <p:spPr>
            <a:xfrm>
              <a:off x="7027989" y="5399680"/>
              <a:ext cx="1377638" cy="3522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7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1%</a:t>
              </a:r>
              <a:endParaRPr sz="1450" dirty="0">
                <a:solidFill>
                  <a:srgbClr val="000000"/>
                </a:solidFill>
                <a:latin typeface="OIQACM+BrutalType-Medium"/>
                <a:cs typeface="OIQACM+BrutalType-Medium"/>
              </a:endParaRPr>
            </a:p>
            <a:p>
              <a:pPr marL="0" marR="0">
                <a:lnSpc>
                  <a:spcPts val="98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800" spc="27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при банковской гарантии</a:t>
              </a:r>
              <a:endParaRPr sz="800" spc="27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  <p:sp>
          <p:nvSpPr>
            <p:cNvPr id="145" name="object 33">
              <a:extLst>
                <a:ext uri="{FF2B5EF4-FFF2-40B4-BE49-F238E27FC236}">
                  <a16:creationId xmlns:a16="http://schemas.microsoft.com/office/drawing/2014/main" id="{14C05F21-30A8-438C-864E-7FED7725896F}"/>
                </a:ext>
              </a:extLst>
            </p:cNvPr>
            <p:cNvSpPr txBox="1"/>
            <p:nvPr/>
          </p:nvSpPr>
          <p:spPr>
            <a:xfrm>
              <a:off x="8819102" y="5399680"/>
              <a:ext cx="879716" cy="3522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7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50" spc="22" dirty="0">
                  <a:solidFill>
                    <a:srgbClr val="000000"/>
                  </a:solidFill>
                  <a:latin typeface="EDVQTM+BrutalType-Medium"/>
                  <a:cs typeface="OIQACM+BrutalType-Medium"/>
                </a:rPr>
                <a:t>4</a:t>
              </a:r>
              <a:r>
                <a:rPr sz="1450" dirty="0">
                  <a:solidFill>
                    <a:srgbClr val="000000"/>
                  </a:solidFill>
                  <a:latin typeface="OIQACM+BrutalType-Medium"/>
                  <a:cs typeface="OIQACM+BrutalType-Medium"/>
                </a:rPr>
                <a:t>%</a:t>
              </a:r>
            </a:p>
            <a:p>
              <a:pPr marL="0" marR="0">
                <a:lnSpc>
                  <a:spcPts val="98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800" spc="27" dirty="0">
                  <a:solidFill>
                    <a:srgbClr val="000000"/>
                  </a:solidFill>
                  <a:latin typeface="AEPPRK+BrutalType-Light"/>
                  <a:cs typeface="AEPPRK+BrutalType-Light"/>
                </a:rPr>
                <a:t>базовая ставка</a:t>
              </a:r>
              <a:endParaRPr sz="800" spc="27" dirty="0">
                <a:solidFill>
                  <a:srgbClr val="000000"/>
                </a:solidFill>
                <a:latin typeface="AEPPRK+BrutalType-Light"/>
                <a:cs typeface="AEPPRK+BrutalType-Light"/>
              </a:endParaRPr>
            </a:p>
          </p:txBody>
        </p:sp>
      </p:grpSp>
      <p:sp>
        <p:nvSpPr>
          <p:cNvPr id="146" name="object 33">
            <a:extLst>
              <a:ext uri="{FF2B5EF4-FFF2-40B4-BE49-F238E27FC236}">
                <a16:creationId xmlns:a16="http://schemas.microsoft.com/office/drawing/2014/main" id="{419585D6-B5E3-49E0-9586-72D7464E38FA}"/>
              </a:ext>
            </a:extLst>
          </p:cNvPr>
          <p:cNvSpPr txBox="1"/>
          <p:nvPr/>
        </p:nvSpPr>
        <p:spPr>
          <a:xfrm>
            <a:off x="6674610" y="2976460"/>
            <a:ext cx="1377638" cy="352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</a:rPr>
              <a:t>1</a:t>
            </a:r>
            <a:r>
              <a:rPr lang="ru-RU" sz="145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%</a:t>
            </a:r>
          </a:p>
          <a:p>
            <a:pPr marL="0" marR="0">
              <a:lnSpc>
                <a:spcPts val="98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" spc="27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при банковской гарантии</a:t>
            </a:r>
            <a:endParaRPr sz="800" spc="27" dirty="0">
              <a:solidFill>
                <a:srgbClr val="000000"/>
              </a:solidFill>
              <a:latin typeface="AEPPRK+BrutalType-Light"/>
              <a:cs typeface="AEPPRK+BrutalType-Light"/>
            </a:endParaRPr>
          </a:p>
        </p:txBody>
      </p:sp>
    </p:spTree>
    <p:extLst>
      <p:ext uri="{BB962C8B-B14F-4D97-AF65-F5344CB8AC3E}">
        <p14:creationId xmlns:p14="http://schemas.microsoft.com/office/powerpoint/2010/main" val="316427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"/>
          <p:cNvSpPr/>
          <p:nvPr/>
        </p:nvSpPr>
        <p:spPr>
          <a:xfrm>
            <a:off x="5763996" y="1144962"/>
            <a:ext cx="5389999" cy="436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789424" y="4161094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3999" y="4161094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89424" y="6426140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3999" y="6426140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89424" y="5707450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63999" y="5707450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89424" y="4790637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63999" y="4790637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89424" y="3139401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63999" y="3139401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8238" y="5898837"/>
            <a:ext cx="1551990" cy="5400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4615" y="4834890"/>
            <a:ext cx="3089999" cy="5400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7847" y="730103"/>
            <a:ext cx="660704" cy="1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57861" y="272605"/>
            <a:ext cx="9112708" cy="399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Программа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  <a:r>
              <a:rPr sz="2600" dirty="0" err="1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Проекты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 err="1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развития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53789" y="1224018"/>
            <a:ext cx="2238044" cy="2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Область</a:t>
            </a:r>
            <a:r>
              <a:rPr sz="1600" spc="-25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6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применения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957999" y="1237277"/>
            <a:ext cx="1623770" cy="2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6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Условия</a:t>
            </a:r>
            <a:r>
              <a:rPr sz="16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займа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958048" y="1719484"/>
            <a:ext cx="1754696" cy="239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Процентная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ставка: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056978" y="1720842"/>
            <a:ext cx="1498092" cy="223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3%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базовая ставка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056978" y="1898693"/>
            <a:ext cx="3377031" cy="754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1%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базовая ставка в первые </a:t>
            </a:r>
            <a:r>
              <a:rPr sz="1200" dirty="0">
                <a:solidFill>
                  <a:srgbClr val="000000"/>
                </a:solidFill>
                <a:latin typeface="WINSMJ+BrutalType-Light"/>
                <a:cs typeface="WINSMJ+BrutalType-Light"/>
              </a:rPr>
              <a:t>3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года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при банковской гарантии, а также гарантии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ВЭБ.РФ, Корпорации МСП или региональных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гарантийных организаций (РГО)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056978" y="2610096"/>
            <a:ext cx="3275687" cy="3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1%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при покупке российского оборудования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на сумму ≥ 50% от суммы займа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08238" y="4448816"/>
            <a:ext cx="1568511" cy="29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650" spc="16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Сумма</a:t>
            </a:r>
            <a:r>
              <a:rPr sz="1650" spc="-22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08238" y="4846957"/>
            <a:ext cx="3002754" cy="490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6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300" dirty="0">
                <a:solidFill>
                  <a:srgbClr val="000000"/>
                </a:solidFill>
                <a:latin typeface="NLKRTI+BrutalType"/>
                <a:cs typeface="NLKRTI+BrutalType"/>
              </a:rPr>
              <a:t>20</a:t>
            </a:r>
            <a:r>
              <a:rPr sz="3300" dirty="0">
                <a:solidFill>
                  <a:srgbClr val="000000"/>
                </a:solidFill>
                <a:latin typeface="NLKRTI+BrutalType"/>
                <a:cs typeface="NLKRTI+BrutalType"/>
              </a:rPr>
              <a:t>–</a:t>
            </a:r>
            <a:r>
              <a:rPr lang="ru-RU" sz="3300" dirty="0">
                <a:solidFill>
                  <a:srgbClr val="000000"/>
                </a:solidFill>
                <a:latin typeface="NLKRTI+BrutalType"/>
                <a:cs typeface="NLKRTI+BrutalType"/>
              </a:rPr>
              <a:t>2</a:t>
            </a:r>
            <a:r>
              <a:rPr sz="3300" dirty="0">
                <a:solidFill>
                  <a:srgbClr val="000000"/>
                </a:solidFill>
                <a:latin typeface="NLKRTI+BrutalType"/>
                <a:cs typeface="NLKRTI+BrutalType"/>
              </a:rPr>
              <a:t>00</a:t>
            </a:r>
            <a:r>
              <a:rPr sz="3300" spc="-77" dirty="0">
                <a:solidFill>
                  <a:srgbClr val="000000"/>
                </a:solidFill>
                <a:latin typeface="NLKRTI+BrutalType"/>
                <a:cs typeface="NLKRTI+BrutalType"/>
              </a:rPr>
              <a:t> </a:t>
            </a: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млн руб.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958002" y="3290421"/>
            <a:ext cx="1797324" cy="1260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Софинансирование:</a:t>
            </a:r>
          </a:p>
          <a:p>
            <a:pPr marL="0" marR="0">
              <a:lnSpc>
                <a:spcPts val="1583"/>
              </a:lnSpc>
              <a:spcBef>
                <a:spcPts val="641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Льготный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период: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069752" y="3238555"/>
            <a:ext cx="1902561" cy="183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≥</a:t>
            </a:r>
            <a:r>
              <a:rPr sz="1200" spc="-19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lang="ru-RU" sz="1200" spc="-19" dirty="0">
                <a:solidFill>
                  <a:srgbClr val="000000"/>
                </a:solidFill>
                <a:latin typeface="JRDNBJ+BrutalType-Bold"/>
                <a:cs typeface="JRDNBJ+BrutalType-Bold"/>
              </a:rPr>
              <a:t>2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0%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бюджета проекта,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087241" y="3419785"/>
            <a:ext cx="3128736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 том числе за счет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собственных средств, средств частных инвесторов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или банков</a:t>
            </a:r>
            <a:endParaRPr sz="1200" dirty="0">
              <a:solidFill>
                <a:srgbClr val="000000"/>
              </a:solidFill>
              <a:latin typeface="AEPPRK+BrutalType-Light"/>
              <a:cs typeface="AEPPRK+BrutalType-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8238" y="5520031"/>
            <a:ext cx="1406439" cy="29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Срок</a:t>
            </a:r>
            <a:r>
              <a:rPr sz="1650" spc="-21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057040" y="4314742"/>
            <a:ext cx="1927987" cy="371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до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3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лет</a:t>
            </a:r>
            <a:r>
              <a:rPr sz="1100" spc="-1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освобождение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 уплаты основного долга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53777" y="5866687"/>
            <a:ext cx="1468006" cy="547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11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до</a:t>
            </a:r>
            <a:r>
              <a:rPr sz="2500" spc="188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3350" dirty="0">
                <a:solidFill>
                  <a:srgbClr val="000000"/>
                </a:solidFill>
                <a:latin typeface="BRTROV+BrutalType"/>
                <a:cs typeface="BRTROV+BrutalType"/>
              </a:rPr>
              <a:t>5</a:t>
            </a:r>
            <a:r>
              <a:rPr sz="3350" spc="-1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лет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958048" y="4941669"/>
            <a:ext cx="1378597" cy="62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Целевой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объем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продаж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новой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продукции: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057040" y="4943045"/>
            <a:ext cx="2235403" cy="576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≥</a:t>
            </a:r>
            <a:r>
              <a:rPr sz="1200" spc="-19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50%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 суммы займа в год,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начиная со 2 года серийного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производства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958036" y="5858475"/>
            <a:ext cx="1380247" cy="429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Общий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бюджет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проекта: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056984" y="5859820"/>
            <a:ext cx="1301800" cy="183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25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,0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млн руб.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C0E452-BE01-E03F-BFA2-7C0F7CF56250}"/>
              </a:ext>
            </a:extLst>
          </p:cNvPr>
          <p:cNvSpPr txBox="1"/>
          <p:nvPr/>
        </p:nvSpPr>
        <p:spPr>
          <a:xfrm>
            <a:off x="153827" y="1459880"/>
            <a:ext cx="45952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AEPPRK+BrutalType-Light"/>
              </a:rPr>
              <a:t>Программа предназначена для проектов, направленных на:</a:t>
            </a:r>
          </a:p>
          <a:p>
            <a:r>
              <a:rPr lang="ru-RU" sz="1200" dirty="0">
                <a:solidFill>
                  <a:srgbClr val="000000"/>
                </a:solidFill>
                <a:latin typeface="AEPPRK+BrutalType-Light"/>
              </a:rPr>
              <a:t> · производство высокотехнологичной продукции гражданского назначения с импортозамещающим потенциалом;</a:t>
            </a:r>
          </a:p>
          <a:p>
            <a:r>
              <a:rPr lang="ru-RU" sz="1200" dirty="0">
                <a:solidFill>
                  <a:srgbClr val="000000"/>
                </a:solidFill>
                <a:latin typeface="AEPPRK+BrutalType-Light"/>
              </a:rPr>
              <a:t> · внедрение наилучших доступных технологий (НДТ);</a:t>
            </a:r>
          </a:p>
          <a:p>
            <a:r>
              <a:rPr lang="ru-RU" sz="1200" dirty="0">
                <a:solidFill>
                  <a:srgbClr val="000000"/>
                </a:solidFill>
                <a:latin typeface="AEPPRK+BrutalType-Light"/>
              </a:rPr>
              <a:t> · производство </a:t>
            </a:r>
            <a:r>
              <a:rPr lang="ru-RU" sz="1200" dirty="0" err="1">
                <a:solidFill>
                  <a:srgbClr val="000000"/>
                </a:solidFill>
                <a:latin typeface="AEPPRK+BrutalType-Light"/>
              </a:rPr>
              <a:t>станкоинструментальной</a:t>
            </a:r>
            <a:r>
              <a:rPr lang="ru-RU" sz="1200" dirty="0">
                <a:solidFill>
                  <a:srgbClr val="000000"/>
                </a:solidFill>
                <a:latin typeface="AEPPRK+BrutalType-Light"/>
              </a:rPr>
              <a:t> продукции, соответствующей принципам НДТ с импортозамещающим потенциалом; </a:t>
            </a:r>
          </a:p>
          <a:p>
            <a:r>
              <a:rPr lang="ru-RU" sz="1200" dirty="0">
                <a:solidFill>
                  <a:srgbClr val="000000"/>
                </a:solidFill>
                <a:latin typeface="AEPPRK+BrutalType-Light"/>
              </a:rPr>
              <a:t>· повышение уровня автоматизации и цифровизации промышленных предприятий; </a:t>
            </a:r>
          </a:p>
          <a:p>
            <a:r>
              <a:rPr lang="ru-RU" sz="1200" dirty="0">
                <a:solidFill>
                  <a:srgbClr val="000000"/>
                </a:solidFill>
                <a:latin typeface="AEPPRK+BrutalType-Light"/>
              </a:rPr>
              <a:t>· выпуск высокотехнологичной продукции гражданского или двойного назначения на предприятиях ОПК.</a:t>
            </a:r>
          </a:p>
        </p:txBody>
      </p:sp>
    </p:spTree>
    <p:extLst>
      <p:ext uri="{BB962C8B-B14F-4D97-AF65-F5344CB8AC3E}">
        <p14:creationId xmlns:p14="http://schemas.microsoft.com/office/powerpoint/2010/main" val="395755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746808" y="4085894"/>
            <a:ext cx="10213187" cy="387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46808" y="3272266"/>
            <a:ext cx="10213187" cy="387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6808" y="1448436"/>
            <a:ext cx="10213187" cy="387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6808" y="4899529"/>
            <a:ext cx="10213187" cy="559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7847" y="730103"/>
            <a:ext cx="660704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7825" y="272594"/>
            <a:ext cx="10328503" cy="448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Целевое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назначение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займа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по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"Проекты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развития"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40327" y="1536793"/>
            <a:ext cx="4435259" cy="24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1. Разработка нового продукта/технологии, включая: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40327" y="1942889"/>
            <a:ext cx="4932375" cy="204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Опытно-конструкторские и опытно-технологические работы (ОКР/ОТР)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0327" y="2184151"/>
            <a:ext cx="6346419" cy="446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Технические, производственно-технологические, маркетинговые</a:t>
            </a:r>
            <a:r>
              <a:rPr sz="1100" spc="-3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тестирования и испытания</a:t>
            </a:r>
          </a:p>
          <a:p>
            <a:pPr marL="0" marR="0">
              <a:lnSpc>
                <a:spcPts val="1313"/>
              </a:lnSpc>
              <a:spcBef>
                <a:spcPts val="58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Патентные исследования и патентование разработанных решений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40327" y="2666675"/>
            <a:ext cx="4150334" cy="204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Сертификация, контрольно-сертификационные процедуры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40327" y="2906819"/>
            <a:ext cx="8437448" cy="208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Приобретение расходных материалов для мероприятий по разработке нового</a:t>
            </a:r>
            <a:r>
              <a:rPr sz="1100" spc="-62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продукта/технологии </a:t>
            </a:r>
            <a:r>
              <a:rPr sz="11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(≤</a:t>
            </a:r>
            <a:r>
              <a:rPr sz="1100" spc="-17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DB052B"/>
                </a:solidFill>
                <a:latin typeface="EJEIOE+BrutalType-Bold"/>
                <a:cs typeface="EJEIOE+BrutalType-Bold"/>
              </a:rPr>
              <a:t>2</a:t>
            </a:r>
            <a:r>
              <a:rPr sz="11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0%</a:t>
            </a:r>
            <a:r>
              <a:rPr sz="1100" spc="-17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от</a:t>
            </a:r>
            <a:r>
              <a:rPr sz="1100" spc="-61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суммы</a:t>
            </a:r>
            <a:r>
              <a:rPr sz="1100" spc="-17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займа)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40327" y="3365593"/>
            <a:ext cx="1351851" cy="24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2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Инжиниринг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40327" y="3772070"/>
            <a:ext cx="7114006" cy="1054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3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Приобретение прав на результаты интеллектуальной деятельности</a:t>
            </a:r>
          </a:p>
          <a:p>
            <a:pPr marL="0" marR="0">
              <a:lnSpc>
                <a:spcPts val="1601"/>
              </a:lnSpc>
              <a:spcBef>
                <a:spcPts val="1598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4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Приобретение в собственность промышленного оборудования</a:t>
            </a:r>
          </a:p>
          <a:p>
            <a:pPr marL="0" marR="0">
              <a:lnSpc>
                <a:spcPts val="1601"/>
              </a:lnSpc>
              <a:spcBef>
                <a:spcPts val="1598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5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Приобретение или использование специального оборудования для проведения ОКР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40327" y="4991498"/>
            <a:ext cx="8552191" cy="24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6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Разработка</a:t>
            </a:r>
            <a:r>
              <a:rPr sz="1300" spc="-2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технико-экономического обоснования, прединвестиционный анализ, не включая расходы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38447" y="5194736"/>
            <a:ext cx="3323971" cy="24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на аналитические исследования рынка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40327" y="5600882"/>
            <a:ext cx="4607623" cy="241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spc="-156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7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Общехозяйственные расходы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(≤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10%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от</a:t>
            </a:r>
            <a:r>
              <a:rPr sz="1300" spc="-72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суммы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займа)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"/>
          <p:cNvSpPr/>
          <p:nvPr/>
        </p:nvSpPr>
        <p:spPr>
          <a:xfrm>
            <a:off x="5763996" y="1144962"/>
            <a:ext cx="5389999" cy="436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789424" y="3428319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3999" y="3428319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7840" y="6290533"/>
            <a:ext cx="1748154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9424" y="5924043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63999" y="5924043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89424" y="5128458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63999" y="5128458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89424" y="4134758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63999" y="4134758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89424" y="2329732"/>
            <a:ext cx="5370921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63999" y="2329732"/>
            <a:ext cx="5377282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4005" y="4485854"/>
            <a:ext cx="1551990" cy="5400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97" y="3397859"/>
            <a:ext cx="3089999" cy="5400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7847" y="730103"/>
            <a:ext cx="660704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57861" y="272581"/>
            <a:ext cx="10235717" cy="399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Программа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  <a:r>
              <a:rPr sz="2600" dirty="0" err="1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Комплектующие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 err="1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изделия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53740" y="1224031"/>
            <a:ext cx="2238044" cy="2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Область</a:t>
            </a:r>
            <a:r>
              <a:rPr sz="1600" spc="-25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6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применения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957999" y="1237277"/>
            <a:ext cx="1623770" cy="2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6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Условия</a:t>
            </a:r>
            <a:r>
              <a:rPr sz="16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займа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53751" y="1507256"/>
            <a:ext cx="4160202" cy="806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Программа предназначена для проектов, направ-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ленных на организацию и/или модернизацию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производства комплектующих изделий, применяе-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мых в составе промышленной продукции, перечис-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958048" y="1757950"/>
            <a:ext cx="1754696" cy="239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Процентная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ставка: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056990" y="1759289"/>
            <a:ext cx="1842058" cy="401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1%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 первые </a:t>
            </a:r>
            <a:r>
              <a:rPr sz="1200" dirty="0">
                <a:solidFill>
                  <a:srgbClr val="000000"/>
                </a:solidFill>
                <a:latin typeface="WINSMJ+BrutalType-Light"/>
                <a:cs typeface="WINSMJ+BrutalType-Light"/>
              </a:rPr>
              <a:t>3</a:t>
            </a:r>
            <a:r>
              <a:rPr sz="1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года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3%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на оставшийся срок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53751" y="2269256"/>
            <a:ext cx="4225126" cy="235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ленной в приложении</a:t>
            </a:r>
            <a:r>
              <a:rPr sz="1300" spc="45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к ПП РФ № 719 "О подтверж-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261381" y="2279612"/>
            <a:ext cx="200530" cy="153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04"/>
              </a:lnSpc>
              <a:spcBef>
                <a:spcPts val="0"/>
              </a:spcBef>
              <a:spcAft>
                <a:spcPts val="0"/>
              </a:spcAft>
            </a:pPr>
            <a:r>
              <a:rPr sz="75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53791" y="2459781"/>
            <a:ext cx="3886962" cy="425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дении производства промышленной продукции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на</a:t>
            </a:r>
            <a:r>
              <a:rPr sz="1300" spc="-39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территории РФ" от</a:t>
            </a:r>
            <a:r>
              <a:rPr sz="1300" spc="-39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17 июля 2015 </a:t>
            </a:r>
            <a:r>
              <a:rPr sz="1300" spc="-116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958002" y="2519212"/>
            <a:ext cx="1797324" cy="1337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Софинансирование:</a:t>
            </a:r>
          </a:p>
          <a:p>
            <a:pPr marL="0" marR="0">
              <a:lnSpc>
                <a:spcPts val="1583"/>
              </a:lnSpc>
              <a:spcBef>
                <a:spcPts val="7015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Льготный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период: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057046" y="2520458"/>
            <a:ext cx="2512009" cy="754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≥</a:t>
            </a:r>
            <a:r>
              <a:rPr sz="1200" spc="-19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20%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бюджета проекта,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 том числе за счет собственных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средств, средств частных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инвесторов или банков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53740" y="3027821"/>
            <a:ext cx="1568511" cy="29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650" spc="16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Сумма</a:t>
            </a:r>
            <a:r>
              <a:rPr sz="1650" spc="-22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73211" y="3404989"/>
            <a:ext cx="3002753" cy="490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6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300" dirty="0">
                <a:solidFill>
                  <a:srgbClr val="000000"/>
                </a:solidFill>
                <a:latin typeface="NLKRTI+BrutalType"/>
                <a:cs typeface="NLKRTI+BrutalType"/>
              </a:rPr>
              <a:t>20</a:t>
            </a:r>
            <a:r>
              <a:rPr sz="3300" dirty="0">
                <a:solidFill>
                  <a:srgbClr val="000000"/>
                </a:solidFill>
                <a:latin typeface="NLKRTI+BrutalType"/>
                <a:cs typeface="NLKRTI+BrutalType"/>
              </a:rPr>
              <a:t>–</a:t>
            </a:r>
            <a:r>
              <a:rPr lang="ru-RU" sz="3300" dirty="0">
                <a:solidFill>
                  <a:srgbClr val="000000"/>
                </a:solidFill>
                <a:latin typeface="NLKRTI+BrutalType"/>
                <a:cs typeface="NLKRTI+BrutalType"/>
              </a:rPr>
              <a:t>2</a:t>
            </a:r>
            <a:r>
              <a:rPr sz="3300" dirty="0">
                <a:solidFill>
                  <a:srgbClr val="000000"/>
                </a:solidFill>
                <a:latin typeface="NLKRTI+BrutalType"/>
                <a:cs typeface="NLKRTI+BrutalType"/>
              </a:rPr>
              <a:t>00</a:t>
            </a:r>
            <a:r>
              <a:rPr sz="3300" spc="-77" dirty="0">
                <a:solidFill>
                  <a:srgbClr val="000000"/>
                </a:solidFill>
                <a:latin typeface="NLKRTI+BrutalType"/>
                <a:cs typeface="NLKRTI+BrutalType"/>
              </a:rPr>
              <a:t> </a:t>
            </a: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млн руб.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057040" y="3620422"/>
            <a:ext cx="1927987" cy="371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до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3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лет</a:t>
            </a:r>
            <a:r>
              <a:rPr sz="1100" spc="-1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освобождение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 уплаты основного долга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53740" y="4120914"/>
            <a:ext cx="1406439" cy="29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Срок</a:t>
            </a:r>
            <a:r>
              <a:rPr sz="1650" spc="-21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958048" y="4324237"/>
            <a:ext cx="1378597" cy="62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Целевой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объем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продаж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новой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продукции: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057046" y="4325482"/>
            <a:ext cx="2235403" cy="576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≥</a:t>
            </a:r>
            <a:r>
              <a:rPr sz="1200" spc="-19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30%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 суммы займа в год,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начиная со 2 года серийного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производства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72207" y="4473956"/>
            <a:ext cx="1468005" cy="547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11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до</a:t>
            </a:r>
            <a:r>
              <a:rPr sz="2500" spc="188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3350" dirty="0">
                <a:solidFill>
                  <a:srgbClr val="000000"/>
                </a:solidFill>
                <a:latin typeface="BRTROV+BrutalType"/>
                <a:cs typeface="BRTROV+BrutalType"/>
              </a:rPr>
              <a:t>5</a:t>
            </a:r>
            <a:r>
              <a:rPr sz="3350" spc="-1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лет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958036" y="5317945"/>
            <a:ext cx="1380247" cy="429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Общий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бюджет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проекта: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056996" y="5319296"/>
            <a:ext cx="1302410" cy="183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JRDNBJ+BrutalType-Bold"/>
                <a:cs typeface="AEPPRK+BrutalType-Light"/>
              </a:rPr>
              <a:t>25</a:t>
            </a:r>
            <a:r>
              <a:rPr sz="12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2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млн руб.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57819" y="6367153"/>
            <a:ext cx="9065513" cy="174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4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1 Приложение: "Требования к промышленной продукции, предъявляемые в целях ее отнесения к продукции, произведенной на</a:t>
            </a:r>
            <a:r>
              <a:rPr sz="900" spc="-27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9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территории Российской Федерации".</a:t>
            </a:r>
          </a:p>
        </p:txBody>
      </p:sp>
    </p:spTree>
    <p:extLst>
      <p:ext uri="{BB962C8B-B14F-4D97-AF65-F5344CB8AC3E}">
        <p14:creationId xmlns:p14="http://schemas.microsoft.com/office/powerpoint/2010/main" val="115629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746808" y="5641961"/>
            <a:ext cx="10213187" cy="387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46808" y="3023143"/>
            <a:ext cx="10213187" cy="387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6808" y="4627999"/>
            <a:ext cx="10213187" cy="387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6808" y="3827899"/>
            <a:ext cx="10213187" cy="387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808" y="1448436"/>
            <a:ext cx="10213187" cy="387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7847" y="1101970"/>
            <a:ext cx="660704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7818" y="272575"/>
            <a:ext cx="6939992" cy="844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Целевое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назначение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займа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по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программе</a:t>
            </a:r>
          </a:p>
          <a:p>
            <a:pPr marL="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"Комплектующие</a:t>
            </a:r>
            <a:r>
              <a:rPr sz="2600" spc="-52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6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изделия"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40327" y="1536793"/>
            <a:ext cx="4435259" cy="24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1. Разработка нового продукта/технологии, включая: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0327" y="1942889"/>
            <a:ext cx="6346419" cy="928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Опытно-конструкторские и опытно-технологические работы (ОКР/ОТР)</a:t>
            </a:r>
          </a:p>
          <a:p>
            <a:pPr marL="0" marR="0">
              <a:lnSpc>
                <a:spcPts val="1313"/>
              </a:lnSpc>
              <a:spcBef>
                <a:spcPts val="58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Технические, производственно-технологические, маркетинговые</a:t>
            </a:r>
            <a:r>
              <a:rPr sz="1100" spc="-3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тестирования и испытания</a:t>
            </a:r>
          </a:p>
          <a:p>
            <a:pPr marL="0" marR="0">
              <a:lnSpc>
                <a:spcPts val="1313"/>
              </a:lnSpc>
              <a:spcBef>
                <a:spcPts val="58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Патентные исследования и патентование разработанных решений</a:t>
            </a:r>
          </a:p>
          <a:p>
            <a:pPr marL="0" marR="0">
              <a:lnSpc>
                <a:spcPts val="1313"/>
              </a:lnSpc>
              <a:spcBef>
                <a:spcPts val="586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Сертификация, контрольно-сертификационные процедуры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40327" y="3124294"/>
            <a:ext cx="2154237" cy="24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2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</a:t>
            </a:r>
            <a:r>
              <a:rPr sz="1300" spc="-12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Инжиниринг,</a:t>
            </a:r>
            <a:r>
              <a:rPr sz="1300" spc="12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включая: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40327" y="3529271"/>
            <a:ext cx="7199008" cy="208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QDMDEW+Wingdings2"/>
                <a:cs typeface="QDMDEW+Wingdings2"/>
              </a:rPr>
              <a:t></a:t>
            </a:r>
            <a:r>
              <a:rPr sz="11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Технологический и ценовой аудит</a:t>
            </a:r>
            <a:r>
              <a:rPr sz="1100" spc="-3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инвестиционных проектов </a:t>
            </a:r>
            <a:r>
              <a:rPr sz="11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(≤</a:t>
            </a:r>
            <a:r>
              <a:rPr sz="1100" spc="-17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0,</a:t>
            </a:r>
            <a:r>
              <a:rPr sz="1100" dirty="0">
                <a:solidFill>
                  <a:srgbClr val="DB052B"/>
                </a:solidFill>
                <a:latin typeface="EJEIOE+BrutalType-Bold"/>
                <a:cs typeface="EJEIOE+BrutalType-Bold"/>
              </a:rPr>
              <a:t>3</a:t>
            </a:r>
            <a:r>
              <a:rPr sz="11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%</a:t>
            </a:r>
            <a:r>
              <a:rPr sz="1100" spc="-17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стоимости</a:t>
            </a:r>
            <a:r>
              <a:rPr sz="1100" spc="-16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проекта,</a:t>
            </a:r>
            <a:r>
              <a:rPr sz="1100" spc="-15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но</a:t>
            </a:r>
            <a:r>
              <a:rPr sz="1100" spc="-17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≤</a:t>
            </a:r>
            <a:r>
              <a:rPr sz="1100" spc="-17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DB052B"/>
                </a:solidFill>
                <a:latin typeface="EJEIOE+BrutalType-Bold"/>
                <a:cs typeface="EJEIOE+BrutalType-Bold"/>
              </a:rPr>
              <a:t>5</a:t>
            </a:r>
            <a:r>
              <a:rPr sz="1100" spc="-18" dirty="0">
                <a:solidFill>
                  <a:srgbClr val="DB052B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млн</a:t>
            </a:r>
            <a:r>
              <a:rPr sz="1100" spc="-17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руб.)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40327" y="3911693"/>
            <a:ext cx="5765964" cy="647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3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Приобретение прав на результаты интеллектуальной деятельности</a:t>
            </a:r>
          </a:p>
          <a:p>
            <a:pPr marL="0" marR="0">
              <a:lnSpc>
                <a:spcPts val="1601"/>
              </a:lnSpc>
              <a:spcBef>
                <a:spcPts val="1599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4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Приобретение в собственность промышленного оборудования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40327" y="4724646"/>
            <a:ext cx="7114006" cy="24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5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Приобретение или использование специального оборудования для проведения ОКР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40327" y="5131122"/>
            <a:ext cx="8552191" cy="24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6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Разработка</a:t>
            </a:r>
            <a:r>
              <a:rPr sz="1300" spc="-2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 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технико-экономического обоснования, прединвестиционный анализ, не включая расходы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38447" y="5334360"/>
            <a:ext cx="3323971" cy="24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на аналитические исследования рынка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40327" y="5740506"/>
            <a:ext cx="4607623" cy="241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spc="-156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7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Общехозяйственные расходы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(≤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10%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от</a:t>
            </a:r>
            <a:r>
              <a:rPr sz="1300" spc="-72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суммы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займа)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40327" y="6146982"/>
            <a:ext cx="9305707" cy="241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1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DVQTM+BrutalType-Medium"/>
                <a:cs typeface="EDVQTM+BrutalType-Medium"/>
              </a:rPr>
              <a:t>8</a:t>
            </a:r>
            <a:r>
              <a:rPr sz="1300" dirty="0">
                <a:solidFill>
                  <a:srgbClr val="000000"/>
                </a:solidFill>
                <a:latin typeface="OIQACM+BrutalType-Medium"/>
                <a:cs typeface="OIQACM+BrutalType-Medium"/>
              </a:rPr>
              <a:t>. Расходы, связанные с производством и выводом на рынок пилотных партий продукции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(≤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EJEIOE+BrutalType-Bold"/>
                <a:cs typeface="EJEIOE+BrutalType-Bold"/>
              </a:rPr>
              <a:t>5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0%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от</a:t>
            </a:r>
            <a:r>
              <a:rPr sz="1300" spc="-72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суммы</a:t>
            </a:r>
            <a:r>
              <a:rPr sz="1300" spc="-2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займа)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"/>
          <p:cNvSpPr/>
          <p:nvPr/>
        </p:nvSpPr>
        <p:spPr>
          <a:xfrm>
            <a:off x="5763996" y="1144962"/>
            <a:ext cx="5389999" cy="436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51482" y="5041196"/>
            <a:ext cx="353695" cy="353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9448" y="4988529"/>
            <a:ext cx="5758904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3999" y="4988529"/>
            <a:ext cx="576527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9448" y="6508636"/>
            <a:ext cx="5758904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63999" y="6508636"/>
            <a:ext cx="576527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89448" y="4420167"/>
            <a:ext cx="5758904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63999" y="4420167"/>
            <a:ext cx="576527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89448" y="3693086"/>
            <a:ext cx="5758904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63999" y="3693086"/>
            <a:ext cx="576527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89448" y="3213872"/>
            <a:ext cx="5758904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63999" y="3213872"/>
            <a:ext cx="576527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89448" y="2566048"/>
            <a:ext cx="5758904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63999" y="2566048"/>
            <a:ext cx="5765278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4005" y="4116335"/>
            <a:ext cx="1551990" cy="5400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3997" y="3040033"/>
            <a:ext cx="3089999" cy="5400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7847" y="730103"/>
            <a:ext cx="660704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7836" y="296938"/>
            <a:ext cx="10808819" cy="372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Программа</a:t>
            </a:r>
            <a:r>
              <a:rPr sz="2400" spc="-48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4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"Проекты</a:t>
            </a:r>
            <a:r>
              <a:rPr sz="2400" spc="-48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лесной</a:t>
            </a:r>
            <a:r>
              <a:rPr sz="2400" spc="-48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ISOCPE+BrutalType-ExtraBold"/>
                <a:cs typeface="ISOCPE+BrutalType-ExtraBold"/>
              </a:rPr>
              <a:t>промышленности</a:t>
            </a:r>
            <a:r>
              <a:rPr sz="2400" dirty="0">
                <a:solidFill>
                  <a:srgbClr val="000000"/>
                </a:solidFill>
                <a:latin typeface="ISOCPE+BrutalType-ExtraBold"/>
                <a:cs typeface="ISOCPE+BrutalType-ExtraBold"/>
              </a:rPr>
              <a:t>"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53764" y="1224018"/>
            <a:ext cx="2238044" cy="2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Область</a:t>
            </a:r>
            <a:r>
              <a:rPr sz="1600" spc="-25" dirty="0">
                <a:solidFill>
                  <a:srgbClr val="DB052B"/>
                </a:solidFill>
                <a:latin typeface="JRDNBJ+BrutalType-Bold"/>
                <a:cs typeface="JRDNBJ+BrutalType-Bold"/>
              </a:rPr>
              <a:t> </a:t>
            </a:r>
            <a:r>
              <a:rPr sz="1600" dirty="0">
                <a:solidFill>
                  <a:srgbClr val="DB052B"/>
                </a:solidFill>
                <a:latin typeface="JRDNBJ+BrutalType-Bold"/>
                <a:cs typeface="JRDNBJ+BrutalType-Bold"/>
              </a:rPr>
              <a:t>применения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957999" y="1237277"/>
            <a:ext cx="1623770" cy="2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6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Условия</a:t>
            </a:r>
            <a:r>
              <a:rPr sz="16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займа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3777" y="1505993"/>
            <a:ext cx="3921227" cy="1063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Программа предназначена для финансиро-</a:t>
            </a: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вания проектов по приобретению и (или)</a:t>
            </a: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модернизации</a:t>
            </a:r>
            <a:r>
              <a:rPr sz="1400" spc="-42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4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технологического оборудова-</a:t>
            </a: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ния по обработке древесины промышленны-</a:t>
            </a: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ми предприятиями.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958002" y="1644332"/>
            <a:ext cx="1754696" cy="239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Процентная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ставка: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056990" y="1647041"/>
            <a:ext cx="3035529" cy="868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1%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годовых при условии приобретения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отечественного оборудования на сумму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≥ 50% суммы займа или при банковской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гарантии/поручительстве Корпорации МСП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3%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годовых в иных случаях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957995" y="2641791"/>
            <a:ext cx="1797291" cy="887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Софинансирование:</a:t>
            </a:r>
          </a:p>
          <a:p>
            <a:pPr marL="6" marR="0">
              <a:lnSpc>
                <a:spcPts val="1583"/>
              </a:lnSpc>
              <a:spcBef>
                <a:spcPts val="3517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Льготный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период: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057046" y="2644531"/>
            <a:ext cx="2672727" cy="53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≥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20%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бюджета проекта, в том числе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за счет собственных средств, средств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частных инвесторов или банков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53764" y="2669976"/>
            <a:ext cx="1568511" cy="29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650" spc="16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Сумма</a:t>
            </a:r>
            <a:r>
              <a:rPr sz="1650" spc="-22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73235" y="3047156"/>
            <a:ext cx="3002753" cy="490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6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300" dirty="0">
                <a:solidFill>
                  <a:srgbClr val="000000"/>
                </a:solidFill>
                <a:latin typeface="NLKRTI+BrutalType"/>
                <a:cs typeface="NLKRTI+BrutalType"/>
              </a:rPr>
              <a:t>5</a:t>
            </a:r>
            <a:r>
              <a:rPr sz="3300" dirty="0">
                <a:solidFill>
                  <a:srgbClr val="000000"/>
                </a:solidFill>
                <a:latin typeface="NLKRTI+BrutalType"/>
                <a:cs typeface="NLKRTI+BrutalType"/>
              </a:rPr>
              <a:t>–100</a:t>
            </a:r>
            <a:r>
              <a:rPr sz="3300" spc="-77" dirty="0">
                <a:solidFill>
                  <a:srgbClr val="000000"/>
                </a:solidFill>
                <a:latin typeface="NLKRTI+BrutalType"/>
                <a:cs typeface="NLKRTI+BrutalType"/>
              </a:rPr>
              <a:t> </a:t>
            </a: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млн руб.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057040" y="3292355"/>
            <a:ext cx="1927987" cy="371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до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1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года</a:t>
            </a:r>
            <a:r>
              <a:rPr sz="1100" spc="-1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освобождение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 уплаты основного долга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53764" y="3751399"/>
            <a:ext cx="1406439" cy="29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Срок</a:t>
            </a:r>
            <a:r>
              <a:rPr sz="1650" spc="-21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650" spc="15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займа: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958002" y="3768829"/>
            <a:ext cx="1378598" cy="62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Целевой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объем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продаж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новой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продукции: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057046" y="3771569"/>
            <a:ext cx="2385504" cy="53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≥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50%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 суммы займа в год,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начиная со 2 года промышленной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эксплуатации оборудования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72219" y="4104440"/>
            <a:ext cx="1463764" cy="547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11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до</a:t>
            </a:r>
            <a:r>
              <a:rPr sz="2500" spc="188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3350" dirty="0">
                <a:solidFill>
                  <a:srgbClr val="000000"/>
                </a:solidFill>
                <a:latin typeface="BRTROV+BrutalType"/>
                <a:cs typeface="BRTROV+BrutalType"/>
              </a:rPr>
              <a:t>3</a:t>
            </a:r>
            <a:r>
              <a:rPr sz="3350" spc="-1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лет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958023" y="4496041"/>
            <a:ext cx="1380247" cy="429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Общий</a:t>
            </a:r>
            <a:r>
              <a:rPr sz="1300" spc="-2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бюджет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проекта: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056996" y="4498737"/>
            <a:ext cx="1206576" cy="208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от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25,0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млн руб.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036797" y="5017733"/>
            <a:ext cx="3851960" cy="429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Заявитель должен быть включен в </a:t>
            </a:r>
            <a:r>
              <a:rPr sz="13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реестр</a:t>
            </a:r>
            <a:r>
              <a:rPr sz="1300" spc="-2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МСП</a:t>
            </a:r>
          </a:p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 осуществлять деятельность по </a:t>
            </a:r>
            <a:r>
              <a:rPr sz="13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ОКВЭД</a:t>
            </a:r>
            <a:r>
              <a:rPr sz="1300" spc="-2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3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16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958002" y="5064265"/>
            <a:ext cx="1260221" cy="239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ADADAD"/>
                </a:solidFill>
                <a:latin typeface="JRDNBJ+BrutalType-Bold"/>
                <a:cs typeface="JRDNBJ+BrutalType-Bold"/>
              </a:rPr>
              <a:t>Обеспечение: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057033" y="5060622"/>
            <a:ext cx="3058439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TBGPU+BrutalType-Black"/>
                <a:cs typeface="GTBGPU+BrutalType-Black"/>
              </a:rPr>
              <a:t>·</a:t>
            </a:r>
            <a:r>
              <a:rPr lang="ru-RU" sz="1400" dirty="0">
                <a:solidFill>
                  <a:srgbClr val="000000"/>
                </a:solidFill>
                <a:latin typeface="GTBGPU+BrutalType-Black"/>
                <a:cs typeface="GTBGPU+BrutalType-Black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банковская гарантия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на всю сумма займа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и проценты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8057033" y="5493069"/>
            <a:ext cx="409867" cy="208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или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8057046" y="5695622"/>
            <a:ext cx="3624221" cy="739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TBGPU+BrutalType-Black"/>
                <a:cs typeface="GTBGPU+BrutalType-Black"/>
              </a:rPr>
              <a:t>·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≥</a:t>
            </a:r>
            <a:r>
              <a:rPr sz="1100" spc="-17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1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50% 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суммы займа – обязательное обеспечение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в виде поручительства региональных гарантийных</a:t>
            </a: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организаций (РГО), гарантии Корпорации МСП,</a:t>
            </a:r>
          </a:p>
          <a:p>
            <a:pPr marL="0" marR="0">
              <a:lnSpc>
                <a:spcPts val="1299"/>
              </a:lnSpc>
              <a:spcBef>
                <a:spcPts val="0"/>
              </a:spcBef>
              <a:spcAft>
                <a:spcPts val="0"/>
              </a:spcAft>
            </a:pPr>
            <a:r>
              <a:rPr sz="1100" spc="-12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оставшееся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spc="-11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обеспечение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–</a:t>
            </a:r>
            <a:r>
              <a:rPr sz="1100" spc="-2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spc="-11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согласно</a:t>
            </a:r>
            <a:r>
              <a:rPr sz="11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spc="-11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стандартам</a:t>
            </a:r>
            <a:r>
              <a:rPr sz="1100" spc="-1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</a:t>
            </a:r>
            <a:r>
              <a:rPr sz="1100" spc="-13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ФРП</a:t>
            </a:r>
          </a:p>
        </p:txBody>
      </p:sp>
    </p:spTree>
    <p:extLst>
      <p:ext uri="{BB962C8B-B14F-4D97-AF65-F5344CB8AC3E}">
        <p14:creationId xmlns:p14="http://schemas.microsoft.com/office/powerpoint/2010/main" val="34406440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</TotalTime>
  <Words>3742</Words>
  <Application>Microsoft Office PowerPoint</Application>
  <PresentationFormat>Произвольный</PresentationFormat>
  <Paragraphs>594</Paragraphs>
  <Slides>29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21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51" baseType="lpstr">
      <vt:lpstr>Wingdings</vt:lpstr>
      <vt:lpstr>Calibri Light</vt:lpstr>
      <vt:lpstr>EDVQTM+BrutalType-Medium</vt:lpstr>
      <vt:lpstr>Calibri</vt:lpstr>
      <vt:lpstr>Segoe UI</vt:lpstr>
      <vt:lpstr>Tahoma</vt:lpstr>
      <vt:lpstr>BRTROV+BrutalType</vt:lpstr>
      <vt:lpstr>WINSMJ+BrutalType-Light</vt:lpstr>
      <vt:lpstr>QDMDEW+Wingdings2</vt:lpstr>
      <vt:lpstr>JRDNBJ+BrutalType-Bold</vt:lpstr>
      <vt:lpstr>OIQACM+BrutalType-Medium</vt:lpstr>
      <vt:lpstr>Segoe UI Semibold</vt:lpstr>
      <vt:lpstr>NLKRTI+BrutalType</vt:lpstr>
      <vt:lpstr>Arial MT</vt:lpstr>
      <vt:lpstr>EJEIOE+BrutalType-Bold</vt:lpstr>
      <vt:lpstr>GTBGPU+BrutalType-Black</vt:lpstr>
      <vt:lpstr>Times New Roman</vt:lpstr>
      <vt:lpstr>Abadi</vt:lpstr>
      <vt:lpstr>ISOCPE+BrutalType-ExtraBold</vt:lpstr>
      <vt:lpstr>Verdana</vt:lpstr>
      <vt:lpstr>AEPPRK+BrutalType-Light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Региональная программа «Повышение производительности труда»: </vt:lpstr>
      <vt:lpstr>Программа «Приоритетные проекты Республики  Карелия»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КАТАЛОГ ПРОДУКЦИИ ГИСП</vt:lpstr>
      <vt:lpstr>Презентация PowerPoint</vt:lpstr>
      <vt:lpstr>Благодарю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Иван Иванович</cp:lastModifiedBy>
  <cp:revision>46</cp:revision>
  <dcterms:modified xsi:type="dcterms:W3CDTF">2023-04-10T14:51:27Z</dcterms:modified>
</cp:coreProperties>
</file>