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4" r:id="rId2"/>
    <p:sldId id="257" r:id="rId3"/>
    <p:sldId id="335" r:id="rId4"/>
    <p:sldId id="261" r:id="rId5"/>
    <p:sldId id="266" r:id="rId6"/>
    <p:sldId id="336" r:id="rId7"/>
    <p:sldId id="313" r:id="rId8"/>
  </p:sldIdLst>
  <p:sldSz cx="12090400" cy="6794500"/>
  <p:notesSz cx="12090400" cy="6794500"/>
  <p:embeddedFontLst>
    <p:embeddedFont>
      <p:font typeface="JRDNBJ+BrutalType-Bold" panose="020B0604020202020204"/>
      <p:regular r:id="rId9"/>
    </p:embeddedFont>
    <p:embeddedFont>
      <p:font typeface="Segoe UI" panose="020B0502040204020203" pitchFamily="34" charset="0"/>
      <p:regular r:id="rId10"/>
      <p:bold r:id="rId11"/>
      <p:italic r:id="rId12"/>
      <p:boldItalic r:id="rId13"/>
    </p:embeddedFont>
    <p:embeddedFont>
      <p:font typeface="OIQACM+BrutalType-Medium" panose="020B060402020202020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DMDEW+Wingdings2" panose="05000000000000000000" charset="2"/>
      <p:regular r:id="rId19"/>
    </p:embeddedFont>
    <p:embeddedFont>
      <p:font typeface="AEPPRK+BrutalType-Light" panose="020B0604020202020204"/>
      <p:regular r:id="rId20"/>
    </p:embeddedFont>
    <p:embeddedFont>
      <p:font typeface="Segoe UI Semibold" panose="020B0702040204020203" pitchFamily="34" charset="0"/>
      <p:bold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Abadi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8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476156"/>
          </a:xfrm>
        </p:spPr>
        <p:txBody>
          <a:bodyPr lIns="0" tIns="0" rIns="0" bIns="0"/>
          <a:lstStyle>
            <a:lvl1pPr>
              <a:defRPr sz="3094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37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142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2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hyperlink" Target="mailto:frp10@bk.ru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="" xmlns:a16="http://schemas.microsoft.com/office/drawing/2014/main" id="{50822EB2-A452-9C4F-6339-BB99FFF47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6" y="207713"/>
            <a:ext cx="2424713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9E7743CF-7E9F-E6DE-10A8-E0A5D48F7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44" y="22891"/>
            <a:ext cx="1272656" cy="11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>
            <a:extLst>
              <a:ext uri="{FF2B5EF4-FFF2-40B4-BE49-F238E27FC236}">
                <a16:creationId xmlns="" xmlns:a16="http://schemas.microsoft.com/office/drawing/2014/main" id="{8FC89A5D-627F-4D67-2E72-44A982C3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75" y="207713"/>
            <a:ext cx="2484468" cy="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>
            <a:extLst>
              <a:ext uri="{FF2B5EF4-FFF2-40B4-BE49-F238E27FC236}">
                <a16:creationId xmlns="" xmlns:a16="http://schemas.microsoft.com/office/drawing/2014/main" id="{9EDF3A27-83F8-46BB-597E-5AFEE5F8667C}"/>
              </a:ext>
            </a:extLst>
          </p:cNvPr>
          <p:cNvSpPr txBox="1">
            <a:spLocks/>
          </p:cNvSpPr>
          <p:nvPr/>
        </p:nvSpPr>
        <p:spPr>
          <a:xfrm>
            <a:off x="3743380" y="3397250"/>
            <a:ext cx="10642189" cy="289704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582" marR="5033">
              <a:spcBef>
                <a:spcPts val="99"/>
              </a:spcBef>
            </a:pPr>
            <a:r>
              <a:rPr lang="ru-RU" kern="0" dirty="0">
                <a:solidFill>
                  <a:sysClr val="windowText" lastClr="000000"/>
                </a:solidFill>
              </a:rPr>
              <a:t>ГИСП:</a:t>
            </a:r>
            <a:r>
              <a:rPr lang="ru-RU" kern="0" spc="-45" dirty="0">
                <a:solidFill>
                  <a:sysClr val="windowText" lastClr="000000"/>
                </a:solidFill>
              </a:rPr>
              <a:t> </a:t>
            </a:r>
            <a:r>
              <a:rPr lang="ru-RU" kern="0" spc="-5" dirty="0">
                <a:solidFill>
                  <a:sysClr val="windowText" lastClr="000000"/>
                </a:solidFill>
              </a:rPr>
              <a:t>возможности</a:t>
            </a:r>
            <a:r>
              <a:rPr lang="ru-RU" kern="0" spc="-35" dirty="0">
                <a:solidFill>
                  <a:sysClr val="windowText" lastClr="000000"/>
                </a:solidFill>
              </a:rPr>
              <a:t> </a:t>
            </a:r>
            <a:r>
              <a:rPr lang="ru-RU" kern="0" spc="-5" dirty="0">
                <a:solidFill>
                  <a:sysClr val="windowText" lastClr="000000"/>
                </a:solidFill>
              </a:rPr>
              <a:t>цифровых </a:t>
            </a:r>
            <a:r>
              <a:rPr lang="ru-RU" kern="0" spc="-971" dirty="0">
                <a:solidFill>
                  <a:sysClr val="windowText" lastClr="000000"/>
                </a:solidFill>
              </a:rPr>
              <a:t> </a:t>
            </a:r>
            <a:r>
              <a:rPr lang="ru-RU" kern="0" dirty="0">
                <a:solidFill>
                  <a:sysClr val="windowText" lastClr="000000"/>
                </a:solidFill>
              </a:rPr>
              <a:t>сервисов</a:t>
            </a:r>
            <a:endParaRPr lang="ru-RU" kern="0" spc="-1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0FA7F3-74EE-98A6-96EE-3F5E5F3440E6}"/>
              </a:ext>
            </a:extLst>
          </p:cNvPr>
          <p:cNvSpPr txBox="1"/>
          <p:nvPr/>
        </p:nvSpPr>
        <p:spPr>
          <a:xfrm>
            <a:off x="2752389" y="2227716"/>
            <a:ext cx="6312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-5" dirty="0"/>
              <a:t>Государственная</a:t>
            </a:r>
            <a:r>
              <a:rPr lang="ru-RU" sz="2800" b="1" spc="59" dirty="0"/>
              <a:t> </a:t>
            </a:r>
            <a:r>
              <a:rPr lang="ru-RU" sz="2800" b="1" spc="-10" dirty="0"/>
              <a:t>информационная </a:t>
            </a:r>
            <a:r>
              <a:rPr lang="ru-RU" sz="2800" b="1" spc="-634" dirty="0"/>
              <a:t> </a:t>
            </a:r>
            <a:r>
              <a:rPr lang="ru-RU" sz="2800" b="1" dirty="0"/>
              <a:t>система</a:t>
            </a:r>
            <a:r>
              <a:rPr lang="ru-RU" sz="2800" b="1" spc="25" dirty="0"/>
              <a:t> </a:t>
            </a:r>
            <a:r>
              <a:rPr lang="ru-RU" sz="2800" b="1" spc="-5" dirty="0"/>
              <a:t>промышленности </a:t>
            </a:r>
            <a:endParaRPr lang="ru-RU" sz="2800" b="1" dirty="0"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DE1901FD-FDDA-2E1F-7325-013A72923956}"/>
              </a:ext>
            </a:extLst>
          </p:cNvPr>
          <p:cNvSpPr txBox="1"/>
          <p:nvPr/>
        </p:nvSpPr>
        <p:spPr>
          <a:xfrm>
            <a:off x="9501584" y="6044909"/>
            <a:ext cx="2417080" cy="568725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3567" b="1" spc="-5" dirty="0">
                <a:solidFill>
                  <a:srgbClr val="2AACE1"/>
                </a:solidFill>
                <a:latin typeface="Segoe UI"/>
                <a:cs typeface="Segoe UI"/>
              </a:rPr>
              <a:t>gisp.gov.ru</a:t>
            </a:r>
            <a:endParaRPr sz="3567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3862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177" y="848935"/>
            <a:ext cx="3746412" cy="5479638"/>
          </a:xfrm>
          <a:custGeom>
            <a:avLst/>
            <a:gdLst/>
            <a:ahLst/>
            <a:cxnLst/>
            <a:rect l="l" t="t" r="r" b="b"/>
            <a:pathLst>
              <a:path w="3781425" h="5530850">
                <a:moveTo>
                  <a:pt x="3781044" y="0"/>
                </a:moveTo>
                <a:lnTo>
                  <a:pt x="0" y="0"/>
                </a:lnTo>
                <a:lnTo>
                  <a:pt x="0" y="5530596"/>
                </a:lnTo>
                <a:lnTo>
                  <a:pt x="3781044" y="5530596"/>
                </a:lnTo>
                <a:lnTo>
                  <a:pt x="378104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4" name="object 4"/>
          <p:cNvSpPr txBox="1"/>
          <p:nvPr/>
        </p:nvSpPr>
        <p:spPr>
          <a:xfrm>
            <a:off x="11013752" y="6421586"/>
            <a:ext cx="776335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spc="-15" dirty="0">
                <a:solidFill>
                  <a:srgbClr val="2AACE1"/>
                </a:solidFill>
                <a:latin typeface="Segoe UI Semibold"/>
                <a:cs typeface="Segoe UI Semibold"/>
              </a:rPr>
              <a:t>gisp.gov.ru</a:t>
            </a:r>
            <a:endParaRPr sz="1189" dirty="0">
              <a:latin typeface="Segoe UI Semibold"/>
              <a:cs typeface="Segoe UI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8611" y="2304217"/>
            <a:ext cx="2463635" cy="357969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marR="5033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Автоматическая </a:t>
            </a:r>
            <a:r>
              <a:rPr sz="1090" spc="-5" dirty="0">
                <a:latin typeface="Segoe UI"/>
                <a:cs typeface="Segoe UI"/>
              </a:rPr>
              <a:t>сдача</a:t>
            </a:r>
            <a:r>
              <a:rPr sz="109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финансово-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экономической</a:t>
            </a:r>
            <a:r>
              <a:rPr sz="1090" spc="1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отчетности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78612" y="2853514"/>
            <a:ext cx="2479363" cy="179525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Поиск</a:t>
            </a:r>
            <a:r>
              <a:rPr sz="1090" spc="-1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и</a:t>
            </a:r>
            <a:r>
              <a:rPr sz="1090" spc="-5" dirty="0">
                <a:latin typeface="Segoe UI"/>
                <a:cs typeface="Segoe UI"/>
              </a:rPr>
              <a:t> получение</a:t>
            </a:r>
            <a:r>
              <a:rPr sz="1090" spc="-1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мер</a:t>
            </a:r>
            <a:r>
              <a:rPr sz="1090" spc="-25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поддержки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8611" y="3236070"/>
            <a:ext cx="3004679" cy="690145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marR="119528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Продвижение </a:t>
            </a:r>
            <a:r>
              <a:rPr sz="1090" spc="-5" dirty="0">
                <a:latin typeface="Segoe UI"/>
                <a:cs typeface="Segoe UI"/>
              </a:rPr>
              <a:t>продукции промышленных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предприятий на</a:t>
            </a:r>
            <a:r>
              <a:rPr sz="109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электронных </a:t>
            </a:r>
            <a:r>
              <a:rPr sz="1090" dirty="0">
                <a:latin typeface="Segoe UI"/>
                <a:cs typeface="Segoe UI"/>
              </a:rPr>
              <a:t>торговых</a:t>
            </a:r>
            <a:endParaRPr sz="1090">
              <a:latin typeface="Segoe UI"/>
              <a:cs typeface="Segoe UI"/>
            </a:endParaRPr>
          </a:p>
          <a:p>
            <a:pPr marL="183066" marR="5033"/>
            <a:r>
              <a:rPr sz="1090" dirty="0">
                <a:latin typeface="Segoe UI"/>
                <a:cs typeface="Segoe UI"/>
              </a:rPr>
              <a:t>площадках</a:t>
            </a:r>
            <a:r>
              <a:rPr sz="1090" spc="-4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с</a:t>
            </a:r>
            <a:r>
              <a:rPr sz="1090" spc="-2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помощью</a:t>
            </a:r>
            <a:r>
              <a:rPr sz="1090" spc="-2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Каталога</a:t>
            </a:r>
            <a:r>
              <a:rPr sz="1090" spc="-20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продукции </a:t>
            </a:r>
            <a:r>
              <a:rPr sz="1090" spc="-282" dirty="0">
                <a:latin typeface="Segoe UI"/>
                <a:cs typeface="Segoe UI"/>
              </a:rPr>
              <a:t> </a:t>
            </a:r>
            <a:r>
              <a:rPr sz="1090" dirty="0">
                <a:latin typeface="Segoe UI"/>
                <a:cs typeface="Segoe UI"/>
              </a:rPr>
              <a:t>ГИСП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8611" y="4116033"/>
            <a:ext cx="3197190" cy="525316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83066" indent="-171114">
              <a:spcBef>
                <a:spcPts val="104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Получение </a:t>
            </a:r>
            <a:r>
              <a:rPr sz="1090" spc="-5" dirty="0">
                <a:latin typeface="Segoe UI"/>
                <a:cs typeface="Segoe UI"/>
              </a:rPr>
              <a:t>статуса</a:t>
            </a:r>
            <a:r>
              <a:rPr sz="1090" spc="1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продукции,</a:t>
            </a:r>
            <a:r>
              <a:rPr sz="1090" spc="5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произведенной</a:t>
            </a:r>
            <a:endParaRPr sz="1090" dirty="0">
              <a:latin typeface="Segoe UI"/>
              <a:cs typeface="Segoe UI"/>
            </a:endParaRPr>
          </a:p>
          <a:p>
            <a:pPr marL="183066" marR="375569">
              <a:spcBef>
                <a:spcPts val="5"/>
              </a:spcBef>
            </a:pPr>
            <a:r>
              <a:rPr sz="1090" spc="-5" dirty="0">
                <a:latin typeface="Segoe UI"/>
                <a:cs typeface="Segoe UI"/>
              </a:rPr>
              <a:t>на территории </a:t>
            </a:r>
            <a:r>
              <a:rPr sz="1090" dirty="0">
                <a:latin typeface="Segoe UI"/>
                <a:cs typeface="Segoe UI"/>
              </a:rPr>
              <a:t>РФ с помощью цифровых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сервисов</a:t>
            </a:r>
            <a:endParaRPr sz="109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78611" y="4832399"/>
            <a:ext cx="2910311" cy="524057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83066" marR="5033" indent="-171114">
              <a:spcBef>
                <a:spcPts val="99"/>
              </a:spcBef>
              <a:buClr>
                <a:srgbClr val="2AACE1"/>
              </a:buClr>
              <a:buSzPct val="118181"/>
              <a:buFont typeface="Wingdings"/>
              <a:buChar char=""/>
              <a:tabLst>
                <a:tab pos="183696" algn="l"/>
              </a:tabLst>
            </a:pPr>
            <a:r>
              <a:rPr sz="1090" dirty="0">
                <a:latin typeface="Segoe UI"/>
                <a:cs typeface="Segoe UI"/>
              </a:rPr>
              <a:t>Реестры ГИСП (ПП №719, ПП №878) </a:t>
            </a:r>
            <a:r>
              <a:rPr sz="1090" spc="5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используются для </a:t>
            </a:r>
            <a:r>
              <a:rPr sz="1090" dirty="0">
                <a:latin typeface="Segoe UI"/>
                <a:cs typeface="Segoe UI"/>
              </a:rPr>
              <a:t>расчета </a:t>
            </a:r>
            <a:r>
              <a:rPr sz="1090" spc="-5" dirty="0">
                <a:latin typeface="Segoe UI"/>
                <a:cs typeface="Segoe UI"/>
              </a:rPr>
              <a:t>НМЦК согласно </a:t>
            </a:r>
            <a:r>
              <a:rPr sz="1090" spc="-287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новым</a:t>
            </a:r>
            <a:r>
              <a:rPr sz="1090" spc="-1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правилам</a:t>
            </a:r>
            <a:r>
              <a:rPr sz="1090" spc="1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проведения</a:t>
            </a:r>
            <a:r>
              <a:rPr sz="1090" dirty="0">
                <a:latin typeface="Segoe UI"/>
                <a:cs typeface="Segoe UI"/>
              </a:rPr>
              <a:t> </a:t>
            </a:r>
            <a:r>
              <a:rPr sz="1090" spc="-5" dirty="0">
                <a:latin typeface="Segoe UI"/>
                <a:cs typeface="Segoe UI"/>
              </a:rPr>
              <a:t>госзакупок</a:t>
            </a:r>
            <a:endParaRPr sz="109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7438" y="1026171"/>
            <a:ext cx="3063187" cy="992122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 marR="5033">
              <a:spcBef>
                <a:spcPts val="94"/>
              </a:spcBef>
            </a:pP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ГИ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П</a:t>
            </a:r>
            <a:r>
              <a:rPr sz="1585" b="1" spc="-9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–</a:t>
            </a:r>
            <a:r>
              <a:rPr sz="1585" b="1" spc="-10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д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1585" b="1" spc="-11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э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фф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к</a:t>
            </a:r>
            <a:r>
              <a:rPr sz="1585" b="1" spc="-64" dirty="0">
                <a:solidFill>
                  <a:srgbClr val="0E4060"/>
                </a:solidFill>
                <a:latin typeface="Segoe UI"/>
                <a:cs typeface="Segoe UI"/>
              </a:rPr>
              <a:t>ти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вно</a:t>
            </a:r>
            <a:r>
              <a:rPr sz="1585" b="1" spc="-74" dirty="0">
                <a:solidFill>
                  <a:srgbClr val="0E4060"/>
                </a:solidFill>
                <a:latin typeface="Segoe UI"/>
                <a:cs typeface="Segoe UI"/>
              </a:rPr>
              <a:t>г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  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ц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ифро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74" dirty="0">
                <a:solidFill>
                  <a:srgbClr val="0E4060"/>
                </a:solidFill>
                <a:latin typeface="Segoe UI"/>
                <a:cs typeface="Segoe UI"/>
              </a:rPr>
              <a:t>г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10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вз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им</a:t>
            </a:r>
            <a:r>
              <a:rPr sz="1585" b="1" spc="-69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д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й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я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,  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у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ч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иты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аю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щ</a:t>
            </a:r>
            <a:r>
              <a:rPr sz="1585" b="1" spc="-50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я</a:t>
            </a:r>
            <a:r>
              <a:rPr sz="1585" b="1" spc="-11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п</a:t>
            </a:r>
            <a:r>
              <a:rPr sz="1585" b="1" spc="-84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тр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еб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но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59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585" b="1" spc="-9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все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х  </a:t>
            </a:r>
            <a:r>
              <a:rPr sz="1585" b="1" spc="-54" dirty="0">
                <a:solidFill>
                  <a:srgbClr val="0E4060"/>
                </a:solidFill>
                <a:latin typeface="Segoe UI"/>
                <a:cs typeface="Segoe UI"/>
              </a:rPr>
              <a:t>пользователей</a:t>
            </a:r>
            <a:endParaRPr sz="1585" dirty="0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4475" y="3590263"/>
            <a:ext cx="717826" cy="343500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60393" marR="5033" indent="-48440">
              <a:spcBef>
                <a:spcPts val="104"/>
              </a:spcBef>
            </a:pP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Инст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у</a:t>
            </a:r>
            <a:r>
              <a:rPr sz="1040" b="1" spc="-15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ы  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развития</a:t>
            </a:r>
            <a:endParaRPr sz="104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1313" y="2156247"/>
            <a:ext cx="931727" cy="311280"/>
          </a:xfrm>
          <a:prstGeom prst="rect">
            <a:avLst/>
          </a:prstGeom>
        </p:spPr>
        <p:txBody>
          <a:bodyPr vert="horz" wrap="square" lIns="0" tIns="31456" rIns="0" bIns="0" rtlCol="0">
            <a:spAutoFit/>
          </a:bodyPr>
          <a:lstStyle/>
          <a:p>
            <a:pPr marL="337195" marR="5033" indent="-325242">
              <a:lnSpc>
                <a:spcPts val="1119"/>
              </a:lnSpc>
              <a:spcBef>
                <a:spcPts val="248"/>
              </a:spcBef>
            </a:pPr>
            <a:r>
              <a:rPr sz="1040" b="1" spc="5" dirty="0">
                <a:solidFill>
                  <a:srgbClr val="0E4060"/>
                </a:solidFill>
                <a:latin typeface="Segoe UI"/>
                <a:cs typeface="Segoe UI"/>
              </a:rPr>
              <a:t>Фед</a:t>
            </a:r>
            <a:r>
              <a:rPr sz="1040" b="1" spc="-10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раль</a:t>
            </a:r>
            <a:r>
              <a:rPr sz="1040" b="1" spc="-10" dirty="0">
                <a:solidFill>
                  <a:srgbClr val="0E4060"/>
                </a:solidFill>
                <a:latin typeface="Segoe UI"/>
                <a:cs typeface="Segoe UI"/>
              </a:rPr>
              <a:t>ны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е  ОГВ</a:t>
            </a:r>
            <a:endParaRPr sz="104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0164" y="4977348"/>
            <a:ext cx="1250691" cy="502038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1953" marR="5033" indent="4404" algn="ctr">
              <a:spcBef>
                <a:spcPts val="104"/>
              </a:spcBef>
            </a:pP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Индустриальные </a:t>
            </a:r>
            <a:r>
              <a:rPr sz="1040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1040" b="1" spc="-5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технологические </a:t>
            </a:r>
            <a:r>
              <a:rPr sz="1040" b="1" spc="-27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парки,</a:t>
            </a:r>
            <a:r>
              <a:rPr sz="1040" b="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кластеры</a:t>
            </a:r>
            <a:endParaRPr sz="104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11921" y="2146559"/>
            <a:ext cx="963811" cy="343500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354809" marR="5033" indent="-342857">
              <a:spcBef>
                <a:spcPts val="104"/>
              </a:spcBef>
            </a:pP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е</a:t>
            </a:r>
            <a:r>
              <a:rPr sz="1040" b="1" spc="-5" dirty="0">
                <a:solidFill>
                  <a:srgbClr val="0E4060"/>
                </a:solidFill>
                <a:latin typeface="Segoe UI"/>
                <a:cs typeface="Segoe UI"/>
              </a:rPr>
              <a:t>гиональ</a:t>
            </a:r>
            <a:r>
              <a:rPr sz="1040" b="1" spc="-15" dirty="0">
                <a:solidFill>
                  <a:srgbClr val="0E4060"/>
                </a:solidFill>
                <a:latin typeface="Segoe UI"/>
                <a:cs typeface="Segoe UI"/>
              </a:rPr>
              <a:t>н</a:t>
            </a:r>
            <a:r>
              <a:rPr sz="1040" b="1" spc="-10" dirty="0">
                <a:solidFill>
                  <a:srgbClr val="0E4060"/>
                </a:solidFill>
                <a:latin typeface="Segoe UI"/>
                <a:cs typeface="Segoe UI"/>
              </a:rPr>
              <a:t>ы</a:t>
            </a:r>
            <a:r>
              <a:rPr sz="1040" b="1" dirty="0">
                <a:solidFill>
                  <a:srgbClr val="0E4060"/>
                </a:solidFill>
                <a:latin typeface="Segoe UI"/>
                <a:cs typeface="Segoe UI"/>
              </a:rPr>
              <a:t>е  ОГВ</a:t>
            </a:r>
            <a:endParaRPr sz="1040">
              <a:latin typeface="Segoe UI"/>
              <a:cs typeface="Segoe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065884" y="2619656"/>
            <a:ext cx="1659620" cy="1441944"/>
            <a:chOff x="5602223" y="2644139"/>
            <a:chExt cx="1675130" cy="1455420"/>
          </a:xfrm>
        </p:grpSpPr>
        <p:sp>
          <p:nvSpPr>
            <p:cNvPr id="16" name="object 16"/>
            <p:cNvSpPr/>
            <p:nvPr/>
          </p:nvSpPr>
          <p:spPr>
            <a:xfrm>
              <a:off x="5849111" y="2775203"/>
              <a:ext cx="1183005" cy="1184275"/>
            </a:xfrm>
            <a:custGeom>
              <a:avLst/>
              <a:gdLst/>
              <a:ahLst/>
              <a:cxnLst/>
              <a:rect l="l" t="t" r="r" b="b"/>
              <a:pathLst>
                <a:path w="1183004" h="1184275">
                  <a:moveTo>
                    <a:pt x="591312" y="0"/>
                  </a:moveTo>
                  <a:lnTo>
                    <a:pt x="542822" y="1962"/>
                  </a:lnTo>
                  <a:lnTo>
                    <a:pt x="495411" y="7748"/>
                  </a:lnTo>
                  <a:lnTo>
                    <a:pt x="449230" y="17205"/>
                  </a:lnTo>
                  <a:lnTo>
                    <a:pt x="404433" y="30181"/>
                  </a:lnTo>
                  <a:lnTo>
                    <a:pt x="361170" y="46523"/>
                  </a:lnTo>
                  <a:lnTo>
                    <a:pt x="319594" y="66080"/>
                  </a:lnTo>
                  <a:lnTo>
                    <a:pt x="279858" y="88698"/>
                  </a:lnTo>
                  <a:lnTo>
                    <a:pt x="242114" y="114226"/>
                  </a:lnTo>
                  <a:lnTo>
                    <a:pt x="206515" y="142512"/>
                  </a:lnTo>
                  <a:lnTo>
                    <a:pt x="173212" y="173402"/>
                  </a:lnTo>
                  <a:lnTo>
                    <a:pt x="142357" y="206745"/>
                  </a:lnTo>
                  <a:lnTo>
                    <a:pt x="114104" y="242389"/>
                  </a:lnTo>
                  <a:lnTo>
                    <a:pt x="88605" y="280180"/>
                  </a:lnTo>
                  <a:lnTo>
                    <a:pt x="66011" y="319967"/>
                  </a:lnTo>
                  <a:lnTo>
                    <a:pt x="46476" y="361598"/>
                  </a:lnTo>
                  <a:lnTo>
                    <a:pt x="30150" y="404920"/>
                  </a:lnTo>
                  <a:lnTo>
                    <a:pt x="17188" y="449781"/>
                  </a:lnTo>
                  <a:lnTo>
                    <a:pt x="7740" y="496028"/>
                  </a:lnTo>
                  <a:lnTo>
                    <a:pt x="1960" y="543510"/>
                  </a:lnTo>
                  <a:lnTo>
                    <a:pt x="0" y="592074"/>
                  </a:lnTo>
                  <a:lnTo>
                    <a:pt x="1960" y="640637"/>
                  </a:lnTo>
                  <a:lnTo>
                    <a:pt x="7740" y="688119"/>
                  </a:lnTo>
                  <a:lnTo>
                    <a:pt x="17188" y="734366"/>
                  </a:lnTo>
                  <a:lnTo>
                    <a:pt x="30150" y="779227"/>
                  </a:lnTo>
                  <a:lnTo>
                    <a:pt x="46476" y="822549"/>
                  </a:lnTo>
                  <a:lnTo>
                    <a:pt x="66011" y="864180"/>
                  </a:lnTo>
                  <a:lnTo>
                    <a:pt x="88605" y="903967"/>
                  </a:lnTo>
                  <a:lnTo>
                    <a:pt x="114104" y="941758"/>
                  </a:lnTo>
                  <a:lnTo>
                    <a:pt x="142357" y="977402"/>
                  </a:lnTo>
                  <a:lnTo>
                    <a:pt x="173212" y="1010745"/>
                  </a:lnTo>
                  <a:lnTo>
                    <a:pt x="206515" y="1041635"/>
                  </a:lnTo>
                  <a:lnTo>
                    <a:pt x="242114" y="1069921"/>
                  </a:lnTo>
                  <a:lnTo>
                    <a:pt x="279858" y="1095449"/>
                  </a:lnTo>
                  <a:lnTo>
                    <a:pt x="319594" y="1118067"/>
                  </a:lnTo>
                  <a:lnTo>
                    <a:pt x="361170" y="1137624"/>
                  </a:lnTo>
                  <a:lnTo>
                    <a:pt x="404433" y="1153966"/>
                  </a:lnTo>
                  <a:lnTo>
                    <a:pt x="449230" y="1166942"/>
                  </a:lnTo>
                  <a:lnTo>
                    <a:pt x="495411" y="1176399"/>
                  </a:lnTo>
                  <a:lnTo>
                    <a:pt x="542822" y="1182185"/>
                  </a:lnTo>
                  <a:lnTo>
                    <a:pt x="591312" y="1184148"/>
                  </a:lnTo>
                  <a:lnTo>
                    <a:pt x="639801" y="1182185"/>
                  </a:lnTo>
                  <a:lnTo>
                    <a:pt x="687212" y="1176399"/>
                  </a:lnTo>
                  <a:lnTo>
                    <a:pt x="733393" y="1166942"/>
                  </a:lnTo>
                  <a:lnTo>
                    <a:pt x="778190" y="1153966"/>
                  </a:lnTo>
                  <a:lnTo>
                    <a:pt x="821453" y="1137624"/>
                  </a:lnTo>
                  <a:lnTo>
                    <a:pt x="863029" y="1118067"/>
                  </a:lnTo>
                  <a:lnTo>
                    <a:pt x="902765" y="1095449"/>
                  </a:lnTo>
                  <a:lnTo>
                    <a:pt x="940509" y="1069921"/>
                  </a:lnTo>
                  <a:lnTo>
                    <a:pt x="976108" y="1041635"/>
                  </a:lnTo>
                  <a:lnTo>
                    <a:pt x="1009411" y="1010745"/>
                  </a:lnTo>
                  <a:lnTo>
                    <a:pt x="1040266" y="977402"/>
                  </a:lnTo>
                  <a:lnTo>
                    <a:pt x="1068519" y="941758"/>
                  </a:lnTo>
                  <a:lnTo>
                    <a:pt x="1094018" y="903967"/>
                  </a:lnTo>
                  <a:lnTo>
                    <a:pt x="1116612" y="864180"/>
                  </a:lnTo>
                  <a:lnTo>
                    <a:pt x="1136147" y="822549"/>
                  </a:lnTo>
                  <a:lnTo>
                    <a:pt x="1152473" y="779227"/>
                  </a:lnTo>
                  <a:lnTo>
                    <a:pt x="1165435" y="734366"/>
                  </a:lnTo>
                  <a:lnTo>
                    <a:pt x="1174883" y="688119"/>
                  </a:lnTo>
                  <a:lnTo>
                    <a:pt x="1180663" y="640637"/>
                  </a:lnTo>
                  <a:lnTo>
                    <a:pt x="1182623" y="592074"/>
                  </a:lnTo>
                  <a:lnTo>
                    <a:pt x="1180663" y="543510"/>
                  </a:lnTo>
                  <a:lnTo>
                    <a:pt x="1174883" y="496028"/>
                  </a:lnTo>
                  <a:lnTo>
                    <a:pt x="1165435" y="449781"/>
                  </a:lnTo>
                  <a:lnTo>
                    <a:pt x="1152473" y="404920"/>
                  </a:lnTo>
                  <a:lnTo>
                    <a:pt x="1136147" y="361598"/>
                  </a:lnTo>
                  <a:lnTo>
                    <a:pt x="1116612" y="319967"/>
                  </a:lnTo>
                  <a:lnTo>
                    <a:pt x="1094018" y="280180"/>
                  </a:lnTo>
                  <a:lnTo>
                    <a:pt x="1068519" y="242389"/>
                  </a:lnTo>
                  <a:lnTo>
                    <a:pt x="1040266" y="206745"/>
                  </a:lnTo>
                  <a:lnTo>
                    <a:pt x="1009411" y="173402"/>
                  </a:lnTo>
                  <a:lnTo>
                    <a:pt x="976108" y="142512"/>
                  </a:lnTo>
                  <a:lnTo>
                    <a:pt x="940509" y="114226"/>
                  </a:lnTo>
                  <a:lnTo>
                    <a:pt x="902765" y="88698"/>
                  </a:lnTo>
                  <a:lnTo>
                    <a:pt x="863029" y="66080"/>
                  </a:lnTo>
                  <a:lnTo>
                    <a:pt x="821453" y="46523"/>
                  </a:lnTo>
                  <a:lnTo>
                    <a:pt x="778190" y="30181"/>
                  </a:lnTo>
                  <a:lnTo>
                    <a:pt x="733393" y="17205"/>
                  </a:lnTo>
                  <a:lnTo>
                    <a:pt x="687212" y="7748"/>
                  </a:lnTo>
                  <a:lnTo>
                    <a:pt x="639801" y="1962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17" name="object 17"/>
            <p:cNvSpPr/>
            <p:nvPr/>
          </p:nvSpPr>
          <p:spPr>
            <a:xfrm>
              <a:off x="5737859" y="2659379"/>
              <a:ext cx="1407160" cy="1407160"/>
            </a:xfrm>
            <a:custGeom>
              <a:avLst/>
              <a:gdLst/>
              <a:ahLst/>
              <a:cxnLst/>
              <a:rect l="l" t="t" r="r" b="b"/>
              <a:pathLst>
                <a:path w="1407159" h="1407160">
                  <a:moveTo>
                    <a:pt x="0" y="703326"/>
                  </a:moveTo>
                  <a:lnTo>
                    <a:pt x="1622" y="655165"/>
                  </a:lnTo>
                  <a:lnTo>
                    <a:pt x="6419" y="607876"/>
                  </a:lnTo>
                  <a:lnTo>
                    <a:pt x="14286" y="561564"/>
                  </a:lnTo>
                  <a:lnTo>
                    <a:pt x="25119" y="516334"/>
                  </a:lnTo>
                  <a:lnTo>
                    <a:pt x="38813" y="472289"/>
                  </a:lnTo>
                  <a:lnTo>
                    <a:pt x="55262" y="429535"/>
                  </a:lnTo>
                  <a:lnTo>
                    <a:pt x="74364" y="388177"/>
                  </a:lnTo>
                  <a:lnTo>
                    <a:pt x="96012" y="348318"/>
                  </a:lnTo>
                  <a:lnTo>
                    <a:pt x="120102" y="310064"/>
                  </a:lnTo>
                  <a:lnTo>
                    <a:pt x="146529" y="273520"/>
                  </a:lnTo>
                  <a:lnTo>
                    <a:pt x="175189" y="238789"/>
                  </a:lnTo>
                  <a:lnTo>
                    <a:pt x="205978" y="205978"/>
                  </a:lnTo>
                  <a:lnTo>
                    <a:pt x="238789" y="175189"/>
                  </a:lnTo>
                  <a:lnTo>
                    <a:pt x="273520" y="146529"/>
                  </a:lnTo>
                  <a:lnTo>
                    <a:pt x="310064" y="120102"/>
                  </a:lnTo>
                  <a:lnTo>
                    <a:pt x="348318" y="96011"/>
                  </a:lnTo>
                  <a:lnTo>
                    <a:pt x="388177" y="74364"/>
                  </a:lnTo>
                  <a:lnTo>
                    <a:pt x="429535" y="55262"/>
                  </a:lnTo>
                  <a:lnTo>
                    <a:pt x="472289" y="38813"/>
                  </a:lnTo>
                  <a:lnTo>
                    <a:pt x="516334" y="25119"/>
                  </a:lnTo>
                  <a:lnTo>
                    <a:pt x="561564" y="14286"/>
                  </a:lnTo>
                  <a:lnTo>
                    <a:pt x="607876" y="6419"/>
                  </a:lnTo>
                  <a:lnTo>
                    <a:pt x="655165" y="1622"/>
                  </a:lnTo>
                  <a:lnTo>
                    <a:pt x="703326" y="0"/>
                  </a:lnTo>
                  <a:lnTo>
                    <a:pt x="751486" y="1622"/>
                  </a:lnTo>
                  <a:lnTo>
                    <a:pt x="798775" y="6419"/>
                  </a:lnTo>
                  <a:lnTo>
                    <a:pt x="845087" y="14286"/>
                  </a:lnTo>
                  <a:lnTo>
                    <a:pt x="890317" y="25119"/>
                  </a:lnTo>
                  <a:lnTo>
                    <a:pt x="934362" y="38813"/>
                  </a:lnTo>
                  <a:lnTo>
                    <a:pt x="977116" y="55262"/>
                  </a:lnTo>
                  <a:lnTo>
                    <a:pt x="1018474" y="74364"/>
                  </a:lnTo>
                  <a:lnTo>
                    <a:pt x="1058333" y="96012"/>
                  </a:lnTo>
                  <a:lnTo>
                    <a:pt x="1096587" y="120102"/>
                  </a:lnTo>
                  <a:lnTo>
                    <a:pt x="1133131" y="146529"/>
                  </a:lnTo>
                  <a:lnTo>
                    <a:pt x="1167862" y="175189"/>
                  </a:lnTo>
                  <a:lnTo>
                    <a:pt x="1200673" y="205978"/>
                  </a:lnTo>
                  <a:lnTo>
                    <a:pt x="1231462" y="238789"/>
                  </a:lnTo>
                  <a:lnTo>
                    <a:pt x="1260122" y="273520"/>
                  </a:lnTo>
                  <a:lnTo>
                    <a:pt x="1286549" y="310064"/>
                  </a:lnTo>
                  <a:lnTo>
                    <a:pt x="1310639" y="348318"/>
                  </a:lnTo>
                  <a:lnTo>
                    <a:pt x="1332287" y="388177"/>
                  </a:lnTo>
                  <a:lnTo>
                    <a:pt x="1351389" y="429535"/>
                  </a:lnTo>
                  <a:lnTo>
                    <a:pt x="1367838" y="472289"/>
                  </a:lnTo>
                  <a:lnTo>
                    <a:pt x="1381532" y="516334"/>
                  </a:lnTo>
                  <a:lnTo>
                    <a:pt x="1392365" y="561564"/>
                  </a:lnTo>
                  <a:lnTo>
                    <a:pt x="1400232" y="607876"/>
                  </a:lnTo>
                  <a:lnTo>
                    <a:pt x="1405029" y="655165"/>
                  </a:lnTo>
                  <a:lnTo>
                    <a:pt x="1406651" y="703326"/>
                  </a:lnTo>
                  <a:lnTo>
                    <a:pt x="1405029" y="751486"/>
                  </a:lnTo>
                  <a:lnTo>
                    <a:pt x="1400232" y="798775"/>
                  </a:lnTo>
                  <a:lnTo>
                    <a:pt x="1392365" y="845087"/>
                  </a:lnTo>
                  <a:lnTo>
                    <a:pt x="1381532" y="890317"/>
                  </a:lnTo>
                  <a:lnTo>
                    <a:pt x="1367838" y="934362"/>
                  </a:lnTo>
                  <a:lnTo>
                    <a:pt x="1351389" y="977116"/>
                  </a:lnTo>
                  <a:lnTo>
                    <a:pt x="1332287" y="1018474"/>
                  </a:lnTo>
                  <a:lnTo>
                    <a:pt x="1310639" y="1058333"/>
                  </a:lnTo>
                  <a:lnTo>
                    <a:pt x="1286549" y="1096587"/>
                  </a:lnTo>
                  <a:lnTo>
                    <a:pt x="1260122" y="1133131"/>
                  </a:lnTo>
                  <a:lnTo>
                    <a:pt x="1231462" y="1167862"/>
                  </a:lnTo>
                  <a:lnTo>
                    <a:pt x="1200673" y="1200673"/>
                  </a:lnTo>
                  <a:lnTo>
                    <a:pt x="1167862" y="1231462"/>
                  </a:lnTo>
                  <a:lnTo>
                    <a:pt x="1133131" y="1260122"/>
                  </a:lnTo>
                  <a:lnTo>
                    <a:pt x="1096587" y="1286549"/>
                  </a:lnTo>
                  <a:lnTo>
                    <a:pt x="1058333" y="1310639"/>
                  </a:lnTo>
                  <a:lnTo>
                    <a:pt x="1018474" y="1332287"/>
                  </a:lnTo>
                  <a:lnTo>
                    <a:pt x="977116" y="1351389"/>
                  </a:lnTo>
                  <a:lnTo>
                    <a:pt x="934362" y="1367838"/>
                  </a:lnTo>
                  <a:lnTo>
                    <a:pt x="890317" y="1381532"/>
                  </a:lnTo>
                  <a:lnTo>
                    <a:pt x="845087" y="1392365"/>
                  </a:lnTo>
                  <a:lnTo>
                    <a:pt x="798775" y="1400232"/>
                  </a:lnTo>
                  <a:lnTo>
                    <a:pt x="751486" y="1405029"/>
                  </a:lnTo>
                  <a:lnTo>
                    <a:pt x="703326" y="1406652"/>
                  </a:lnTo>
                  <a:lnTo>
                    <a:pt x="655165" y="1405029"/>
                  </a:lnTo>
                  <a:lnTo>
                    <a:pt x="607876" y="1400232"/>
                  </a:lnTo>
                  <a:lnTo>
                    <a:pt x="561564" y="1392365"/>
                  </a:lnTo>
                  <a:lnTo>
                    <a:pt x="516334" y="1381532"/>
                  </a:lnTo>
                  <a:lnTo>
                    <a:pt x="472289" y="1367838"/>
                  </a:lnTo>
                  <a:lnTo>
                    <a:pt x="429535" y="1351389"/>
                  </a:lnTo>
                  <a:lnTo>
                    <a:pt x="388177" y="1332287"/>
                  </a:lnTo>
                  <a:lnTo>
                    <a:pt x="348318" y="1310640"/>
                  </a:lnTo>
                  <a:lnTo>
                    <a:pt x="310064" y="1286549"/>
                  </a:lnTo>
                  <a:lnTo>
                    <a:pt x="273520" y="1260122"/>
                  </a:lnTo>
                  <a:lnTo>
                    <a:pt x="238789" y="1231462"/>
                  </a:lnTo>
                  <a:lnTo>
                    <a:pt x="205978" y="1200673"/>
                  </a:lnTo>
                  <a:lnTo>
                    <a:pt x="175189" y="1167862"/>
                  </a:lnTo>
                  <a:lnTo>
                    <a:pt x="146529" y="1133131"/>
                  </a:lnTo>
                  <a:lnTo>
                    <a:pt x="120102" y="1096587"/>
                  </a:lnTo>
                  <a:lnTo>
                    <a:pt x="96011" y="1058333"/>
                  </a:lnTo>
                  <a:lnTo>
                    <a:pt x="74364" y="1018474"/>
                  </a:lnTo>
                  <a:lnTo>
                    <a:pt x="55262" y="977116"/>
                  </a:lnTo>
                  <a:lnTo>
                    <a:pt x="38813" y="934362"/>
                  </a:lnTo>
                  <a:lnTo>
                    <a:pt x="25119" y="890317"/>
                  </a:lnTo>
                  <a:lnTo>
                    <a:pt x="14286" y="845087"/>
                  </a:lnTo>
                  <a:lnTo>
                    <a:pt x="6419" y="798775"/>
                  </a:lnTo>
                  <a:lnTo>
                    <a:pt x="1622" y="751486"/>
                  </a:lnTo>
                  <a:lnTo>
                    <a:pt x="0" y="703326"/>
                  </a:lnTo>
                  <a:close/>
                </a:path>
              </a:pathLst>
            </a:custGeom>
            <a:ln w="12700">
              <a:solidFill>
                <a:srgbClr val="91929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0363" y="2644139"/>
              <a:ext cx="219456" cy="2179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2223" y="3258311"/>
              <a:ext cx="217931" cy="2179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1695" y="2644139"/>
              <a:ext cx="217931" cy="2179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9167" y="3258311"/>
              <a:ext cx="217931" cy="2179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363" y="3881627"/>
              <a:ext cx="217932" cy="2179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10171" y="3881627"/>
              <a:ext cx="217931" cy="217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3827" y="3171443"/>
              <a:ext cx="367156" cy="367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33921" y="3161537"/>
              <a:ext cx="413384" cy="411480"/>
            </a:xfrm>
            <a:custGeom>
              <a:avLst/>
              <a:gdLst/>
              <a:ahLst/>
              <a:cxnLst/>
              <a:rect l="l" t="t" r="r" b="b"/>
              <a:pathLst>
                <a:path w="413384" h="411479">
                  <a:moveTo>
                    <a:pt x="0" y="0"/>
                  </a:moveTo>
                  <a:lnTo>
                    <a:pt x="413003" y="0"/>
                  </a:lnTo>
                </a:path>
                <a:path w="413384" h="411479">
                  <a:moveTo>
                    <a:pt x="0" y="0"/>
                  </a:moveTo>
                  <a:lnTo>
                    <a:pt x="0" y="411479"/>
                  </a:lnTo>
                </a:path>
                <a:path w="413384" h="411479">
                  <a:moveTo>
                    <a:pt x="0" y="411479"/>
                  </a:moveTo>
                  <a:lnTo>
                    <a:pt x="413003" y="411479"/>
                  </a:lnTo>
                </a:path>
                <a:path w="413384" h="411479">
                  <a:moveTo>
                    <a:pt x="413003" y="411479"/>
                  </a:moveTo>
                  <a:lnTo>
                    <a:pt x="4130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80958" y="5061273"/>
            <a:ext cx="1051260" cy="314202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0786" marR="5033" indent="-108833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м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ышленн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ы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е 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предприятия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78610" y="3588754"/>
            <a:ext cx="769414" cy="478131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1953" marR="5033" algn="ctr">
              <a:spcBef>
                <a:spcPts val="94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т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аслевые  ассо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ци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ции 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союзы</a:t>
            </a:r>
            <a:endParaRPr sz="991">
              <a:latin typeface="Segoe UI"/>
              <a:cs typeface="Segoe U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63907" y="4256376"/>
            <a:ext cx="714176" cy="71266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88547" y="4115957"/>
            <a:ext cx="712667" cy="71417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36864" y="1330212"/>
            <a:ext cx="712667" cy="71266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6290" y="2773667"/>
            <a:ext cx="714176" cy="7141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064978" y="2800845"/>
            <a:ext cx="712667" cy="7141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97820" y="1354370"/>
            <a:ext cx="712667" cy="714176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0ADA693B-58B4-7ADE-C7B5-07664ADF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4" y="41130"/>
            <a:ext cx="1272656" cy="11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42B8E589-92A0-3247-49A3-43BD2EE4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9" y="126961"/>
            <a:ext cx="2424713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="" xmlns:a16="http://schemas.microsoft.com/office/drawing/2014/main" id="{621A7F20-AA4E-DA3A-A035-716AF464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75" y="207713"/>
            <a:ext cx="2484468" cy="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7646" y="161684"/>
            <a:ext cx="6166638" cy="448563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ГИСП - </a:t>
            </a:r>
            <a:r>
              <a:rPr sz="1387" spc="5" dirty="0">
                <a:solidFill>
                  <a:srgbClr val="FFFFFF"/>
                </a:solidFill>
                <a:latin typeface="Segoe UI Semibold"/>
                <a:cs typeface="Segoe UI Semibold"/>
              </a:rPr>
              <a:t>ЕДИНОЕ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ОКНО ПОИСКА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И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ПОЛУЧЕНИЯ МЕР 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ГОСУДАРСТВЕННОЙ </a:t>
            </a:r>
            <a:r>
              <a:rPr sz="1387" spc="-367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ПОДДЕРЖКИ</a:t>
            </a:r>
            <a:r>
              <a:rPr sz="1387" spc="-1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ДЛЯ</a:t>
            </a:r>
            <a:r>
              <a:rPr sz="1387" spc="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ПРЕДПРИЯТИЙ</a:t>
            </a:r>
            <a:r>
              <a:rPr sz="1387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ПРОМЫШЛЕННОСТИ</a:t>
            </a:r>
            <a:endParaRPr sz="1387" dirty="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41744" y="6421586"/>
            <a:ext cx="776335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spc="-15" dirty="0">
                <a:solidFill>
                  <a:srgbClr val="2AACE1"/>
                </a:solidFill>
                <a:latin typeface="Segoe UI Semibold"/>
                <a:cs typeface="Segoe UI Semibold"/>
              </a:rPr>
              <a:t>gisp.gov.ru</a:t>
            </a:r>
            <a:endParaRPr sz="1189" dirty="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9938" y="1254718"/>
            <a:ext cx="2094342" cy="4815287"/>
          </a:xfrm>
          <a:custGeom>
            <a:avLst/>
            <a:gdLst/>
            <a:ahLst/>
            <a:cxnLst/>
            <a:rect l="l" t="t" r="r" b="b"/>
            <a:pathLst>
              <a:path w="2113915" h="4860290">
                <a:moveTo>
                  <a:pt x="1982724" y="0"/>
                </a:moveTo>
                <a:lnTo>
                  <a:pt x="131089" y="0"/>
                </a:lnTo>
                <a:lnTo>
                  <a:pt x="80061" y="10298"/>
                </a:lnTo>
                <a:lnTo>
                  <a:pt x="38393" y="38385"/>
                </a:lnTo>
                <a:lnTo>
                  <a:pt x="10301" y="80045"/>
                </a:lnTo>
                <a:lnTo>
                  <a:pt x="0" y="131063"/>
                </a:lnTo>
                <a:lnTo>
                  <a:pt x="0" y="4728946"/>
                </a:lnTo>
                <a:lnTo>
                  <a:pt x="10301" y="4779968"/>
                </a:lnTo>
                <a:lnTo>
                  <a:pt x="38393" y="4821637"/>
                </a:lnTo>
                <a:lnTo>
                  <a:pt x="80061" y="4849733"/>
                </a:lnTo>
                <a:lnTo>
                  <a:pt x="131089" y="4860035"/>
                </a:lnTo>
                <a:lnTo>
                  <a:pt x="1982724" y="4860035"/>
                </a:lnTo>
                <a:lnTo>
                  <a:pt x="2033742" y="4849733"/>
                </a:lnTo>
                <a:lnTo>
                  <a:pt x="2075402" y="4821637"/>
                </a:lnTo>
                <a:lnTo>
                  <a:pt x="2103489" y="4779968"/>
                </a:lnTo>
                <a:lnTo>
                  <a:pt x="2113788" y="4728946"/>
                </a:lnTo>
                <a:lnTo>
                  <a:pt x="2113788" y="131063"/>
                </a:lnTo>
                <a:lnTo>
                  <a:pt x="2103489" y="80045"/>
                </a:lnTo>
                <a:lnTo>
                  <a:pt x="2075402" y="38385"/>
                </a:lnTo>
                <a:lnTo>
                  <a:pt x="2033742" y="10298"/>
                </a:lnTo>
                <a:lnTo>
                  <a:pt x="1982724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5" name="object 5"/>
          <p:cNvSpPr/>
          <p:nvPr/>
        </p:nvSpPr>
        <p:spPr>
          <a:xfrm>
            <a:off x="3904177" y="1254718"/>
            <a:ext cx="2096229" cy="4815287"/>
          </a:xfrm>
          <a:custGeom>
            <a:avLst/>
            <a:gdLst/>
            <a:ahLst/>
            <a:cxnLst/>
            <a:rect l="l" t="t" r="r" b="b"/>
            <a:pathLst>
              <a:path w="2115820" h="4860290">
                <a:moveTo>
                  <a:pt x="1984120" y="0"/>
                </a:moveTo>
                <a:lnTo>
                  <a:pt x="131190" y="0"/>
                </a:lnTo>
                <a:lnTo>
                  <a:pt x="80099" y="10300"/>
                </a:lnTo>
                <a:lnTo>
                  <a:pt x="38401" y="38401"/>
                </a:lnTo>
                <a:lnTo>
                  <a:pt x="10300" y="80099"/>
                </a:lnTo>
                <a:lnTo>
                  <a:pt x="0" y="131190"/>
                </a:lnTo>
                <a:lnTo>
                  <a:pt x="0" y="4728845"/>
                </a:lnTo>
                <a:lnTo>
                  <a:pt x="10300" y="4779909"/>
                </a:lnTo>
                <a:lnTo>
                  <a:pt x="38401" y="4821610"/>
                </a:lnTo>
                <a:lnTo>
                  <a:pt x="80099" y="4849726"/>
                </a:lnTo>
                <a:lnTo>
                  <a:pt x="131190" y="4860035"/>
                </a:lnTo>
                <a:lnTo>
                  <a:pt x="1984120" y="4860035"/>
                </a:lnTo>
                <a:lnTo>
                  <a:pt x="2035212" y="4849726"/>
                </a:lnTo>
                <a:lnTo>
                  <a:pt x="2076910" y="4821610"/>
                </a:lnTo>
                <a:lnTo>
                  <a:pt x="2105011" y="4779909"/>
                </a:lnTo>
                <a:lnTo>
                  <a:pt x="2115311" y="4728845"/>
                </a:lnTo>
                <a:lnTo>
                  <a:pt x="2115311" y="131190"/>
                </a:lnTo>
                <a:lnTo>
                  <a:pt x="2105011" y="80099"/>
                </a:lnTo>
                <a:lnTo>
                  <a:pt x="2076910" y="38401"/>
                </a:lnTo>
                <a:lnTo>
                  <a:pt x="2035212" y="10300"/>
                </a:lnTo>
                <a:lnTo>
                  <a:pt x="198412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6" name="object 6"/>
          <p:cNvSpPr/>
          <p:nvPr/>
        </p:nvSpPr>
        <p:spPr>
          <a:xfrm>
            <a:off x="6078418" y="1254718"/>
            <a:ext cx="2096229" cy="4815287"/>
          </a:xfrm>
          <a:custGeom>
            <a:avLst/>
            <a:gdLst/>
            <a:ahLst/>
            <a:cxnLst/>
            <a:rect l="l" t="t" r="r" b="b"/>
            <a:pathLst>
              <a:path w="2115820" h="4860290">
                <a:moveTo>
                  <a:pt x="1984121" y="0"/>
                </a:moveTo>
                <a:lnTo>
                  <a:pt x="131191" y="0"/>
                </a:lnTo>
                <a:lnTo>
                  <a:pt x="80099" y="10300"/>
                </a:lnTo>
                <a:lnTo>
                  <a:pt x="38401" y="38401"/>
                </a:lnTo>
                <a:lnTo>
                  <a:pt x="10300" y="80099"/>
                </a:lnTo>
                <a:lnTo>
                  <a:pt x="0" y="131190"/>
                </a:lnTo>
                <a:lnTo>
                  <a:pt x="0" y="4728845"/>
                </a:lnTo>
                <a:lnTo>
                  <a:pt x="10300" y="4779909"/>
                </a:lnTo>
                <a:lnTo>
                  <a:pt x="38401" y="4821610"/>
                </a:lnTo>
                <a:lnTo>
                  <a:pt x="80099" y="4849726"/>
                </a:lnTo>
                <a:lnTo>
                  <a:pt x="131191" y="4860035"/>
                </a:lnTo>
                <a:lnTo>
                  <a:pt x="1984121" y="4860035"/>
                </a:lnTo>
                <a:lnTo>
                  <a:pt x="2035212" y="4849726"/>
                </a:lnTo>
                <a:lnTo>
                  <a:pt x="2076910" y="4821610"/>
                </a:lnTo>
                <a:lnTo>
                  <a:pt x="2105011" y="4779909"/>
                </a:lnTo>
                <a:lnTo>
                  <a:pt x="2115312" y="4728845"/>
                </a:lnTo>
                <a:lnTo>
                  <a:pt x="2115312" y="131190"/>
                </a:lnTo>
                <a:lnTo>
                  <a:pt x="2105011" y="80099"/>
                </a:lnTo>
                <a:lnTo>
                  <a:pt x="2076910" y="38401"/>
                </a:lnTo>
                <a:lnTo>
                  <a:pt x="2035212" y="10300"/>
                </a:lnTo>
                <a:lnTo>
                  <a:pt x="198412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7" name="object 7"/>
          <p:cNvSpPr/>
          <p:nvPr/>
        </p:nvSpPr>
        <p:spPr>
          <a:xfrm>
            <a:off x="8252658" y="1244148"/>
            <a:ext cx="2096229" cy="4815287"/>
          </a:xfrm>
          <a:custGeom>
            <a:avLst/>
            <a:gdLst/>
            <a:ahLst/>
            <a:cxnLst/>
            <a:rect l="l" t="t" r="r" b="b"/>
            <a:pathLst>
              <a:path w="2115820" h="4860290">
                <a:moveTo>
                  <a:pt x="1984120" y="0"/>
                </a:moveTo>
                <a:lnTo>
                  <a:pt x="131190" y="0"/>
                </a:lnTo>
                <a:lnTo>
                  <a:pt x="80099" y="10300"/>
                </a:lnTo>
                <a:lnTo>
                  <a:pt x="38401" y="38401"/>
                </a:lnTo>
                <a:lnTo>
                  <a:pt x="10300" y="80099"/>
                </a:lnTo>
                <a:lnTo>
                  <a:pt x="0" y="131190"/>
                </a:lnTo>
                <a:lnTo>
                  <a:pt x="0" y="4728845"/>
                </a:lnTo>
                <a:lnTo>
                  <a:pt x="10300" y="4779909"/>
                </a:lnTo>
                <a:lnTo>
                  <a:pt x="38401" y="4821610"/>
                </a:lnTo>
                <a:lnTo>
                  <a:pt x="80099" y="4849726"/>
                </a:lnTo>
                <a:lnTo>
                  <a:pt x="131190" y="4860036"/>
                </a:lnTo>
                <a:lnTo>
                  <a:pt x="1984120" y="4860036"/>
                </a:lnTo>
                <a:lnTo>
                  <a:pt x="2035212" y="4849726"/>
                </a:lnTo>
                <a:lnTo>
                  <a:pt x="2076910" y="4821610"/>
                </a:lnTo>
                <a:lnTo>
                  <a:pt x="2105011" y="4779909"/>
                </a:lnTo>
                <a:lnTo>
                  <a:pt x="2115311" y="4728845"/>
                </a:lnTo>
                <a:lnTo>
                  <a:pt x="2115311" y="131190"/>
                </a:lnTo>
                <a:lnTo>
                  <a:pt x="2105011" y="80099"/>
                </a:lnTo>
                <a:lnTo>
                  <a:pt x="2076910" y="38401"/>
                </a:lnTo>
                <a:lnTo>
                  <a:pt x="2035212" y="10300"/>
                </a:lnTo>
                <a:lnTo>
                  <a:pt x="198412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8" name="object 8"/>
          <p:cNvSpPr txBox="1"/>
          <p:nvPr/>
        </p:nvSpPr>
        <p:spPr>
          <a:xfrm>
            <a:off x="6619335" y="1688811"/>
            <a:ext cx="1009109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b="1" spc="-10" dirty="0">
                <a:solidFill>
                  <a:srgbClr val="0E4060"/>
                </a:solidFill>
                <a:latin typeface="Segoe UI"/>
                <a:cs typeface="Segoe UI"/>
              </a:rPr>
              <a:t>ОТЧЕТНОСТЬ</a:t>
            </a:r>
            <a:endParaRPr sz="1189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0028" y="1697241"/>
            <a:ext cx="1865971" cy="2778825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459867" marR="269882" indent="-128334">
              <a:spcBef>
                <a:spcPts val="99"/>
              </a:spcBef>
            </a:pPr>
            <a:r>
              <a:rPr sz="1189" b="1" spc="-25" dirty="0">
                <a:solidFill>
                  <a:srgbClr val="0E4060"/>
                </a:solidFill>
                <a:latin typeface="Segoe UI"/>
                <a:cs typeface="Segoe UI"/>
              </a:rPr>
              <a:t>НАВИГАТОР</a:t>
            </a:r>
            <a:r>
              <a:rPr sz="1189" b="1" spc="-5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189" b="1" dirty="0">
                <a:solidFill>
                  <a:srgbClr val="0E4060"/>
                </a:solidFill>
                <a:latin typeface="Segoe UI"/>
                <a:cs typeface="Segoe UI"/>
              </a:rPr>
              <a:t>МЕР </a:t>
            </a:r>
            <a:r>
              <a:rPr sz="1189" b="1" spc="-31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189" b="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1189">
              <a:latin typeface="Segoe UI"/>
              <a:cs typeface="Segoe UI"/>
            </a:endParaRPr>
          </a:p>
          <a:p>
            <a:pPr marL="12582" marR="144692">
              <a:spcBef>
                <a:spcPts val="352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Органы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власти и институты </a:t>
            </a:r>
            <a:r>
              <a:rPr sz="991" b="1" spc="-26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развития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размещают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все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сведения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мерах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991">
              <a:latin typeface="Segoe UI"/>
              <a:cs typeface="Segoe UI"/>
            </a:endParaRPr>
          </a:p>
          <a:p>
            <a:pPr marL="12582" marR="617771">
              <a:spcBef>
                <a:spcPts val="5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Навигаторе</a:t>
            </a:r>
            <a:r>
              <a:rPr sz="991" b="1" spc="-3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ГИСП. </a:t>
            </a:r>
            <a:r>
              <a:rPr sz="991" b="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Это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позволяет:</a:t>
            </a:r>
            <a:endParaRPr sz="991">
              <a:latin typeface="Segoe UI"/>
              <a:cs typeface="Segoe UI"/>
            </a:endParaRPr>
          </a:p>
          <a:p>
            <a:pPr marL="183066" marR="369278" indent="-171114">
              <a:spcBef>
                <a:spcPts val="629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Унифицировать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информацию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о мерах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991">
              <a:latin typeface="Segoe UI"/>
              <a:cs typeface="Segoe UI"/>
            </a:endParaRPr>
          </a:p>
          <a:p>
            <a:pPr marL="183066" marR="66684" indent="-171114">
              <a:spcBef>
                <a:spcPts val="5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Проактивно</a:t>
            </a:r>
            <a:r>
              <a:rPr sz="99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уведомлять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предприятия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о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появлении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согласно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его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профилю,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изменениях,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конкурсах</a:t>
            </a:r>
            <a:endParaRPr sz="991">
              <a:latin typeface="Segoe UI"/>
              <a:cs typeface="Segoe UI"/>
            </a:endParaRPr>
          </a:p>
          <a:p>
            <a:pPr marL="183066" indent="-171114">
              <a:spcBef>
                <a:spcPts val="5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Искать</a:t>
            </a:r>
            <a:r>
              <a:rPr sz="99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меры</a:t>
            </a:r>
            <a:r>
              <a:rPr sz="99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</a:t>
            </a:r>
            <a:r>
              <a:rPr sz="99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различным</a:t>
            </a:r>
            <a:endParaRPr sz="991">
              <a:latin typeface="Segoe UI"/>
              <a:cs typeface="Segoe UI"/>
            </a:endParaRPr>
          </a:p>
          <a:p>
            <a:pPr marL="183066">
              <a:spcBef>
                <a:spcPts val="5"/>
              </a:spcBef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критериям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8588" y="1688811"/>
            <a:ext cx="1480320" cy="89398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33997" algn="ctr">
              <a:spcBef>
                <a:spcPts val="99"/>
              </a:spcBef>
            </a:pPr>
            <a:r>
              <a:rPr sz="1189" b="1" spc="-5" dirty="0">
                <a:solidFill>
                  <a:srgbClr val="0E4060"/>
                </a:solidFill>
                <a:latin typeface="Segoe UI"/>
                <a:cs typeface="Segoe UI"/>
              </a:rPr>
              <a:t>ЭЛЕКТРОННАЯ</a:t>
            </a:r>
            <a:endParaRPr sz="1189">
              <a:latin typeface="Segoe UI"/>
              <a:cs typeface="Segoe UI"/>
            </a:endParaRPr>
          </a:p>
          <a:p>
            <a:pPr marL="135884" algn="ctr"/>
            <a:r>
              <a:rPr sz="1189" b="1" spc="-5" dirty="0">
                <a:solidFill>
                  <a:srgbClr val="0E4060"/>
                </a:solidFill>
                <a:latin typeface="Segoe UI"/>
                <a:cs typeface="Segoe UI"/>
              </a:rPr>
              <a:t>ЗАЯВКА</a:t>
            </a:r>
            <a:endParaRPr sz="1189">
              <a:latin typeface="Segoe UI"/>
              <a:cs typeface="Segoe UI"/>
            </a:endParaRPr>
          </a:p>
          <a:p>
            <a:pPr marL="12582">
              <a:spcBef>
                <a:spcPts val="421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Промышленные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предприятия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получают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возможность: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3782" y="2756804"/>
            <a:ext cx="1652699" cy="2365493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83066" marR="5033" indent="-171114">
              <a:spcBef>
                <a:spcPts val="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Подать заявку онлайн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большому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количеству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настроенных</a:t>
            </a:r>
            <a:r>
              <a:rPr sz="991" spc="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(по</a:t>
            </a:r>
            <a:endParaRPr sz="991">
              <a:latin typeface="Segoe UI"/>
              <a:cs typeface="Segoe UI"/>
            </a:endParaRPr>
          </a:p>
          <a:p>
            <a:pPr marL="183066" marR="116382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технологии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BPM)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сценариев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 шаблонов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взаимодействия</a:t>
            </a:r>
            <a:r>
              <a:rPr sz="99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99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гос.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органами</a:t>
            </a:r>
            <a:endParaRPr sz="991">
              <a:latin typeface="Segoe UI"/>
              <a:cs typeface="Segoe UI"/>
            </a:endParaRPr>
          </a:p>
          <a:p>
            <a:pPr marL="183066" marR="81782" indent="-171114">
              <a:spcBef>
                <a:spcPts val="5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Ручной ввод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данных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минимизирован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за счет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интеграции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endParaRPr sz="991">
              <a:latin typeface="Segoe UI"/>
              <a:cs typeface="Segoe UI"/>
            </a:endParaRPr>
          </a:p>
          <a:p>
            <a:pPr marL="183066" marR="20760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информационными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системами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 повторного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использования</a:t>
            </a:r>
            <a:endParaRPr sz="991">
              <a:latin typeface="Segoe UI"/>
              <a:cs typeface="Segoe UI"/>
            </a:endParaRPr>
          </a:p>
          <a:p>
            <a:pPr marL="183066" marR="327129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сохранённых</a:t>
            </a:r>
            <a:r>
              <a:rPr sz="99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ранее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документов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13457" y="2105162"/>
            <a:ext cx="1533795" cy="478131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 marR="281834">
              <a:spcBef>
                <a:spcPts val="94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Органы</a:t>
            </a:r>
            <a:r>
              <a:rPr sz="991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власти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и 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ин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ституты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звития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получают</a:t>
            </a:r>
            <a:r>
              <a:rPr sz="991" b="1" spc="-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возможность: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9358" y="2756805"/>
            <a:ext cx="1660878" cy="2139009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83066" marR="71088" indent="-171114">
              <a:spcBef>
                <a:spcPts val="94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Собирать</a:t>
            </a:r>
            <a:r>
              <a:rPr sz="99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отчетность</a:t>
            </a:r>
            <a:r>
              <a:rPr sz="99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реализации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проектов с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использованием</a:t>
            </a:r>
            <a:endParaRPr sz="991">
              <a:latin typeface="Segoe UI"/>
              <a:cs typeface="Segoe UI"/>
            </a:endParaRPr>
          </a:p>
          <a:p>
            <a:pPr marL="183066" marR="189357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государственных</a:t>
            </a:r>
            <a:r>
              <a:rPr sz="991" spc="4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r>
              <a:rPr sz="99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электронном виде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большому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количеству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настроенных</a:t>
            </a:r>
            <a:r>
              <a:rPr sz="99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(по</a:t>
            </a:r>
            <a:endParaRPr sz="991">
              <a:latin typeface="Segoe UI"/>
              <a:cs typeface="Segoe UI"/>
            </a:endParaRPr>
          </a:p>
          <a:p>
            <a:pPr marL="183066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технологии</a:t>
            </a:r>
            <a:r>
              <a:rPr sz="991" spc="-6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BPM)</a:t>
            </a:r>
            <a:endParaRPr sz="991">
              <a:latin typeface="Segoe UI"/>
              <a:cs typeface="Segoe UI"/>
            </a:endParaRPr>
          </a:p>
          <a:p>
            <a:pPr marL="183066" marR="5033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сценариев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 шаблонов, с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минимальным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количеством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ручного</a:t>
            </a:r>
            <a:endParaRPr sz="991">
              <a:latin typeface="Segoe UI"/>
              <a:cs typeface="Segoe UI"/>
            </a:endParaRPr>
          </a:p>
          <a:p>
            <a:pPr marL="183066" marR="430930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ввода</a:t>
            </a:r>
            <a:r>
              <a:rPr sz="99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spc="-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ошибок</a:t>
            </a:r>
            <a:r>
              <a:rPr sz="991" spc="-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 </a:t>
            </a:r>
            <a:r>
              <a:rPr sz="991" spc="-25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данных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54228" y="1688811"/>
            <a:ext cx="1675348" cy="3056267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444140">
              <a:spcBef>
                <a:spcPts val="99"/>
              </a:spcBef>
            </a:pPr>
            <a:r>
              <a:rPr sz="1189" b="1" spc="-5" dirty="0">
                <a:solidFill>
                  <a:srgbClr val="0E4060"/>
                </a:solidFill>
                <a:latin typeface="Segoe UI"/>
                <a:cs typeface="Segoe UI"/>
              </a:rPr>
              <a:t>СКВОЗНАЯ</a:t>
            </a:r>
            <a:endParaRPr sz="1189">
              <a:latin typeface="Segoe UI"/>
              <a:cs typeface="Segoe UI"/>
            </a:endParaRPr>
          </a:p>
          <a:p>
            <a:pPr marL="359213"/>
            <a:r>
              <a:rPr sz="1189" b="1" dirty="0">
                <a:solidFill>
                  <a:srgbClr val="0E4060"/>
                </a:solidFill>
                <a:latin typeface="Segoe UI"/>
                <a:cs typeface="Segoe UI"/>
              </a:rPr>
              <a:t>АНАЛИТИКА</a:t>
            </a:r>
            <a:endParaRPr sz="1189">
              <a:latin typeface="Segoe UI"/>
              <a:cs typeface="Segoe UI"/>
            </a:endParaRPr>
          </a:p>
          <a:p>
            <a:pPr marL="46553" marR="389409">
              <a:spcBef>
                <a:spcPts val="421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Органы</a:t>
            </a:r>
            <a:r>
              <a:rPr sz="991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власти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и 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ин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ституты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звития</a:t>
            </a:r>
            <a:endParaRPr sz="991">
              <a:latin typeface="Segoe UI"/>
              <a:cs typeface="Segoe UI"/>
            </a:endParaRPr>
          </a:p>
          <a:p>
            <a:pPr marL="46553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получают</a:t>
            </a:r>
            <a:r>
              <a:rPr sz="991" b="1" spc="-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возможность:</a:t>
            </a:r>
            <a:endParaRPr sz="991">
              <a:latin typeface="Segoe UI"/>
              <a:cs typeface="Segoe UI"/>
            </a:endParaRPr>
          </a:p>
          <a:p>
            <a:pPr>
              <a:spcBef>
                <a:spcPts val="45"/>
              </a:spcBef>
            </a:pPr>
            <a:endParaRPr sz="1139">
              <a:latin typeface="Segoe UI"/>
              <a:cs typeface="Segoe UI"/>
            </a:endParaRPr>
          </a:p>
          <a:p>
            <a:pPr marL="183066" marR="383748" indent="-171114">
              <a:spcBef>
                <a:spcPts val="5"/>
              </a:spcBef>
              <a:buClr>
                <a:srgbClr val="2AACE1"/>
              </a:buClr>
              <a:buFont typeface="Wingdings"/>
              <a:buChar char=""/>
              <a:tabLst>
                <a:tab pos="183696" algn="l"/>
              </a:tabLst>
            </a:pP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вто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а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тиз</a:t>
            </a:r>
            <a:r>
              <a:rPr sz="991" spc="-1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вано 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отслеживать</a:t>
            </a:r>
            <a:r>
              <a:rPr sz="99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endParaRPr sz="991">
              <a:latin typeface="Segoe UI"/>
              <a:cs typeface="Segoe UI"/>
            </a:endParaRPr>
          </a:p>
          <a:p>
            <a:pPr marL="183066" marR="290013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анализировать всю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цепочку</a:t>
            </a:r>
            <a:r>
              <a:rPr sz="991" spc="-54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управления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мерами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endParaRPr sz="991">
              <a:latin typeface="Segoe UI"/>
              <a:cs typeface="Segoe UI"/>
            </a:endParaRPr>
          </a:p>
          <a:p>
            <a:pPr marL="183066" marR="137772"/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(достижение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ключевых </a:t>
            </a:r>
            <a:r>
              <a:rPr sz="99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показателей</a:t>
            </a:r>
            <a:endParaRPr sz="991">
              <a:latin typeface="Segoe UI"/>
              <a:cs typeface="Segoe UI"/>
            </a:endParaRPr>
          </a:p>
          <a:p>
            <a:pPr marL="183066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эффективности</a:t>
            </a:r>
            <a:r>
              <a:rPr sz="991" spc="-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проектов,</a:t>
            </a:r>
            <a:endParaRPr sz="991">
              <a:latin typeface="Segoe UI"/>
              <a:cs typeface="Segoe UI"/>
            </a:endParaRPr>
          </a:p>
          <a:p>
            <a:pPr marL="183066" marR="186212" algn="just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анализ</a:t>
            </a:r>
            <a:r>
              <a:rPr sz="991" spc="-59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оперативности </a:t>
            </a:r>
            <a:r>
              <a:rPr sz="991" spc="-26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рассмотрения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заявок, </a:t>
            </a:r>
            <a:r>
              <a:rPr sz="99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востребованности</a:t>
            </a:r>
            <a:endParaRPr sz="991">
              <a:latin typeface="Segoe UI"/>
              <a:cs typeface="Segoe UI"/>
            </a:endParaRPr>
          </a:p>
          <a:p>
            <a:pPr marL="183066" marR="477483" algn="just"/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различных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мер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E4060"/>
                </a:solidFill>
                <a:latin typeface="Segoe UI"/>
                <a:cs typeface="Segoe UI"/>
              </a:rPr>
              <a:t>поддержки</a:t>
            </a:r>
            <a:r>
              <a:rPr sz="99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и</a:t>
            </a:r>
            <a:r>
              <a:rPr sz="991" spc="-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E4060"/>
                </a:solidFill>
                <a:latin typeface="Segoe UI"/>
                <a:cs typeface="Segoe UI"/>
              </a:rPr>
              <a:t>пр.)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0028" y="4669835"/>
            <a:ext cx="1806205" cy="1112914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 перспективе</a:t>
            </a:r>
            <a:r>
              <a:rPr sz="892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развития</a:t>
            </a:r>
            <a:r>
              <a:rPr sz="892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в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ГИСП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будет</a:t>
            </a:r>
            <a:r>
              <a:rPr sz="892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реализован</a:t>
            </a:r>
            <a:r>
              <a:rPr sz="892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проактивный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поиск мер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поддержки,</a:t>
            </a:r>
            <a:r>
              <a:rPr sz="892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который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предлагает</a:t>
            </a:r>
            <a:r>
              <a:rPr sz="892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меры,</a:t>
            </a:r>
            <a:r>
              <a:rPr sz="892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основываясь</a:t>
            </a:r>
            <a:r>
              <a:rPr sz="892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на </a:t>
            </a:r>
            <a:r>
              <a:rPr sz="892" spc="-23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информации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892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компании</a:t>
            </a:r>
            <a:r>
              <a:rPr sz="892" spc="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 ГИСП. </a:t>
            </a:r>
            <a:r>
              <a:rPr sz="892" spc="-23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Также</a:t>
            </a:r>
            <a:r>
              <a:rPr sz="892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планируется</a:t>
            </a:r>
            <a:r>
              <a:rPr sz="892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расширить </a:t>
            </a:r>
            <a:r>
              <a:rPr sz="892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перечень</a:t>
            </a:r>
            <a:r>
              <a:rPr sz="892" spc="3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региональных</a:t>
            </a:r>
            <a:r>
              <a:rPr sz="892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мер</a:t>
            </a:r>
            <a:endParaRPr sz="892">
              <a:latin typeface="Segoe UI"/>
              <a:cs typeface="Segoe UI"/>
            </a:endParaRPr>
          </a:p>
          <a:p>
            <a:pPr marL="12582"/>
            <a:r>
              <a:rPr sz="892" spc="-5" dirty="0">
                <a:solidFill>
                  <a:srgbClr val="0E4060"/>
                </a:solidFill>
                <a:latin typeface="Segoe UI"/>
                <a:cs typeface="Segoe UI"/>
              </a:rPr>
              <a:t>поддержки.</a:t>
            </a:r>
            <a:endParaRPr sz="892">
              <a:latin typeface="Segoe UI"/>
              <a:cs typeface="Segoe U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445373" y="910210"/>
            <a:ext cx="713423" cy="704615"/>
            <a:chOff x="938530" y="918717"/>
            <a:chExt cx="720090" cy="711200"/>
          </a:xfrm>
        </p:grpSpPr>
        <p:sp>
          <p:nvSpPr>
            <p:cNvPr id="17" name="object 17"/>
            <p:cNvSpPr/>
            <p:nvPr/>
          </p:nvSpPr>
          <p:spPr>
            <a:xfrm>
              <a:off x="96393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334517" y="0"/>
                  </a:moveTo>
                  <a:lnTo>
                    <a:pt x="285085" y="3576"/>
                  </a:lnTo>
                  <a:lnTo>
                    <a:pt x="237905" y="13967"/>
                  </a:lnTo>
                  <a:lnTo>
                    <a:pt x="193494" y="30662"/>
                  </a:lnTo>
                  <a:lnTo>
                    <a:pt x="152370" y="53151"/>
                  </a:lnTo>
                  <a:lnTo>
                    <a:pt x="115050" y="80923"/>
                  </a:lnTo>
                  <a:lnTo>
                    <a:pt x="82052" y="113468"/>
                  </a:lnTo>
                  <a:lnTo>
                    <a:pt x="53893" y="150277"/>
                  </a:lnTo>
                  <a:lnTo>
                    <a:pt x="31091" y="190840"/>
                  </a:lnTo>
                  <a:lnTo>
                    <a:pt x="14163" y="234645"/>
                  </a:lnTo>
                  <a:lnTo>
                    <a:pt x="3627" y="281184"/>
                  </a:lnTo>
                  <a:lnTo>
                    <a:pt x="0" y="329946"/>
                  </a:lnTo>
                  <a:lnTo>
                    <a:pt x="3627" y="378707"/>
                  </a:lnTo>
                  <a:lnTo>
                    <a:pt x="14163" y="425246"/>
                  </a:lnTo>
                  <a:lnTo>
                    <a:pt x="31091" y="469051"/>
                  </a:lnTo>
                  <a:lnTo>
                    <a:pt x="53893" y="509614"/>
                  </a:lnTo>
                  <a:lnTo>
                    <a:pt x="82052" y="546423"/>
                  </a:lnTo>
                  <a:lnTo>
                    <a:pt x="115050" y="578968"/>
                  </a:lnTo>
                  <a:lnTo>
                    <a:pt x="152370" y="606740"/>
                  </a:lnTo>
                  <a:lnTo>
                    <a:pt x="193494" y="629229"/>
                  </a:lnTo>
                  <a:lnTo>
                    <a:pt x="237905" y="645924"/>
                  </a:lnTo>
                  <a:lnTo>
                    <a:pt x="285085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6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18" name="object 18"/>
            <p:cNvSpPr/>
            <p:nvPr/>
          </p:nvSpPr>
          <p:spPr>
            <a:xfrm>
              <a:off x="96393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0" y="329946"/>
                  </a:moveTo>
                  <a:lnTo>
                    <a:pt x="3627" y="281184"/>
                  </a:lnTo>
                  <a:lnTo>
                    <a:pt x="14163" y="234645"/>
                  </a:lnTo>
                  <a:lnTo>
                    <a:pt x="31091" y="190840"/>
                  </a:lnTo>
                  <a:lnTo>
                    <a:pt x="53893" y="150277"/>
                  </a:lnTo>
                  <a:lnTo>
                    <a:pt x="82052" y="113468"/>
                  </a:lnTo>
                  <a:lnTo>
                    <a:pt x="115050" y="80923"/>
                  </a:lnTo>
                  <a:lnTo>
                    <a:pt x="152370" y="53151"/>
                  </a:lnTo>
                  <a:lnTo>
                    <a:pt x="193494" y="30662"/>
                  </a:lnTo>
                  <a:lnTo>
                    <a:pt x="237905" y="13967"/>
                  </a:lnTo>
                  <a:lnTo>
                    <a:pt x="285085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6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85" y="656315"/>
                  </a:lnTo>
                  <a:lnTo>
                    <a:pt x="237905" y="645924"/>
                  </a:lnTo>
                  <a:lnTo>
                    <a:pt x="193494" y="629229"/>
                  </a:lnTo>
                  <a:lnTo>
                    <a:pt x="152370" y="606740"/>
                  </a:lnTo>
                  <a:lnTo>
                    <a:pt x="115050" y="578968"/>
                  </a:lnTo>
                  <a:lnTo>
                    <a:pt x="82052" y="546423"/>
                  </a:lnTo>
                  <a:lnTo>
                    <a:pt x="53893" y="509614"/>
                  </a:lnTo>
                  <a:lnTo>
                    <a:pt x="31091" y="469051"/>
                  </a:lnTo>
                  <a:lnTo>
                    <a:pt x="14163" y="425246"/>
                  </a:lnTo>
                  <a:lnTo>
                    <a:pt x="3627" y="378707"/>
                  </a:lnTo>
                  <a:lnTo>
                    <a:pt x="0" y="329946"/>
                  </a:lnTo>
                  <a:close/>
                </a:path>
              </a:pathLst>
            </a:custGeom>
            <a:ln w="50799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092" y="1086611"/>
              <a:ext cx="361188" cy="362712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8921286" y="910210"/>
            <a:ext cx="713423" cy="704615"/>
            <a:chOff x="7474966" y="918717"/>
            <a:chExt cx="720090" cy="711200"/>
          </a:xfrm>
        </p:grpSpPr>
        <p:sp>
          <p:nvSpPr>
            <p:cNvPr id="21" name="object 21"/>
            <p:cNvSpPr/>
            <p:nvPr/>
          </p:nvSpPr>
          <p:spPr>
            <a:xfrm>
              <a:off x="750036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90" h="660400">
                  <a:moveTo>
                    <a:pt x="334517" y="0"/>
                  </a:moveTo>
                  <a:lnTo>
                    <a:pt x="285077" y="3576"/>
                  </a:lnTo>
                  <a:lnTo>
                    <a:pt x="237891" y="13967"/>
                  </a:lnTo>
                  <a:lnTo>
                    <a:pt x="193478" y="30662"/>
                  </a:lnTo>
                  <a:lnTo>
                    <a:pt x="152353" y="53151"/>
                  </a:lnTo>
                  <a:lnTo>
                    <a:pt x="115035" y="80923"/>
                  </a:lnTo>
                  <a:lnTo>
                    <a:pt x="82039" y="113468"/>
                  </a:lnTo>
                  <a:lnTo>
                    <a:pt x="53883" y="150277"/>
                  </a:lnTo>
                  <a:lnTo>
                    <a:pt x="31085" y="190840"/>
                  </a:lnTo>
                  <a:lnTo>
                    <a:pt x="14160" y="234645"/>
                  </a:lnTo>
                  <a:lnTo>
                    <a:pt x="3626" y="281184"/>
                  </a:lnTo>
                  <a:lnTo>
                    <a:pt x="0" y="329946"/>
                  </a:lnTo>
                  <a:lnTo>
                    <a:pt x="3626" y="378707"/>
                  </a:lnTo>
                  <a:lnTo>
                    <a:pt x="14160" y="425246"/>
                  </a:lnTo>
                  <a:lnTo>
                    <a:pt x="31085" y="469051"/>
                  </a:lnTo>
                  <a:lnTo>
                    <a:pt x="53883" y="509614"/>
                  </a:lnTo>
                  <a:lnTo>
                    <a:pt x="82039" y="546423"/>
                  </a:lnTo>
                  <a:lnTo>
                    <a:pt x="115035" y="578968"/>
                  </a:lnTo>
                  <a:lnTo>
                    <a:pt x="152353" y="606740"/>
                  </a:lnTo>
                  <a:lnTo>
                    <a:pt x="193478" y="629229"/>
                  </a:lnTo>
                  <a:lnTo>
                    <a:pt x="237891" y="645924"/>
                  </a:lnTo>
                  <a:lnTo>
                    <a:pt x="285077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5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22" name="object 22"/>
            <p:cNvSpPr/>
            <p:nvPr/>
          </p:nvSpPr>
          <p:spPr>
            <a:xfrm>
              <a:off x="750036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90" h="660400">
                  <a:moveTo>
                    <a:pt x="0" y="329946"/>
                  </a:moveTo>
                  <a:lnTo>
                    <a:pt x="3626" y="281184"/>
                  </a:lnTo>
                  <a:lnTo>
                    <a:pt x="14160" y="234645"/>
                  </a:lnTo>
                  <a:lnTo>
                    <a:pt x="31085" y="190840"/>
                  </a:lnTo>
                  <a:lnTo>
                    <a:pt x="53883" y="150277"/>
                  </a:lnTo>
                  <a:lnTo>
                    <a:pt x="82039" y="113468"/>
                  </a:lnTo>
                  <a:lnTo>
                    <a:pt x="115035" y="80923"/>
                  </a:lnTo>
                  <a:lnTo>
                    <a:pt x="152353" y="53151"/>
                  </a:lnTo>
                  <a:lnTo>
                    <a:pt x="193478" y="30662"/>
                  </a:lnTo>
                  <a:lnTo>
                    <a:pt x="237891" y="13967"/>
                  </a:lnTo>
                  <a:lnTo>
                    <a:pt x="285077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5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77" y="656315"/>
                  </a:lnTo>
                  <a:lnTo>
                    <a:pt x="237891" y="645924"/>
                  </a:lnTo>
                  <a:lnTo>
                    <a:pt x="193478" y="629229"/>
                  </a:lnTo>
                  <a:lnTo>
                    <a:pt x="152353" y="606740"/>
                  </a:lnTo>
                  <a:lnTo>
                    <a:pt x="115035" y="578968"/>
                  </a:lnTo>
                  <a:lnTo>
                    <a:pt x="82039" y="546423"/>
                  </a:lnTo>
                  <a:lnTo>
                    <a:pt x="53883" y="509614"/>
                  </a:lnTo>
                  <a:lnTo>
                    <a:pt x="31085" y="469051"/>
                  </a:lnTo>
                  <a:lnTo>
                    <a:pt x="14160" y="425246"/>
                  </a:lnTo>
                  <a:lnTo>
                    <a:pt x="3626" y="378707"/>
                  </a:lnTo>
                  <a:lnTo>
                    <a:pt x="0" y="329946"/>
                  </a:lnTo>
                  <a:close/>
                </a:path>
              </a:pathLst>
            </a:custGeom>
            <a:ln w="50800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91044" y="1043939"/>
              <a:ext cx="408431" cy="41605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604514" y="910210"/>
            <a:ext cx="713423" cy="704615"/>
            <a:chOff x="3117850" y="918717"/>
            <a:chExt cx="720090" cy="711200"/>
          </a:xfrm>
        </p:grpSpPr>
        <p:sp>
          <p:nvSpPr>
            <p:cNvPr id="25" name="object 25"/>
            <p:cNvSpPr/>
            <p:nvPr/>
          </p:nvSpPr>
          <p:spPr>
            <a:xfrm>
              <a:off x="314325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334517" y="0"/>
                  </a:moveTo>
                  <a:lnTo>
                    <a:pt x="285077" y="3576"/>
                  </a:lnTo>
                  <a:lnTo>
                    <a:pt x="237891" y="13967"/>
                  </a:lnTo>
                  <a:lnTo>
                    <a:pt x="193478" y="30662"/>
                  </a:lnTo>
                  <a:lnTo>
                    <a:pt x="152353" y="53151"/>
                  </a:lnTo>
                  <a:lnTo>
                    <a:pt x="115035" y="80923"/>
                  </a:lnTo>
                  <a:lnTo>
                    <a:pt x="82039" y="113468"/>
                  </a:lnTo>
                  <a:lnTo>
                    <a:pt x="53883" y="150277"/>
                  </a:lnTo>
                  <a:lnTo>
                    <a:pt x="31085" y="190840"/>
                  </a:lnTo>
                  <a:lnTo>
                    <a:pt x="14160" y="234645"/>
                  </a:lnTo>
                  <a:lnTo>
                    <a:pt x="3626" y="281184"/>
                  </a:lnTo>
                  <a:lnTo>
                    <a:pt x="0" y="329946"/>
                  </a:lnTo>
                  <a:lnTo>
                    <a:pt x="3626" y="378707"/>
                  </a:lnTo>
                  <a:lnTo>
                    <a:pt x="14160" y="425246"/>
                  </a:lnTo>
                  <a:lnTo>
                    <a:pt x="31085" y="469051"/>
                  </a:lnTo>
                  <a:lnTo>
                    <a:pt x="53883" y="509614"/>
                  </a:lnTo>
                  <a:lnTo>
                    <a:pt x="82039" y="546423"/>
                  </a:lnTo>
                  <a:lnTo>
                    <a:pt x="115035" y="578968"/>
                  </a:lnTo>
                  <a:lnTo>
                    <a:pt x="152353" y="606740"/>
                  </a:lnTo>
                  <a:lnTo>
                    <a:pt x="193478" y="629229"/>
                  </a:lnTo>
                  <a:lnTo>
                    <a:pt x="237891" y="645924"/>
                  </a:lnTo>
                  <a:lnTo>
                    <a:pt x="285077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6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3250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0" y="329946"/>
                  </a:moveTo>
                  <a:lnTo>
                    <a:pt x="3626" y="281184"/>
                  </a:lnTo>
                  <a:lnTo>
                    <a:pt x="14160" y="234645"/>
                  </a:lnTo>
                  <a:lnTo>
                    <a:pt x="31085" y="190840"/>
                  </a:lnTo>
                  <a:lnTo>
                    <a:pt x="53883" y="150277"/>
                  </a:lnTo>
                  <a:lnTo>
                    <a:pt x="82039" y="113468"/>
                  </a:lnTo>
                  <a:lnTo>
                    <a:pt x="115035" y="80923"/>
                  </a:lnTo>
                  <a:lnTo>
                    <a:pt x="152353" y="53151"/>
                  </a:lnTo>
                  <a:lnTo>
                    <a:pt x="193478" y="30662"/>
                  </a:lnTo>
                  <a:lnTo>
                    <a:pt x="237891" y="13967"/>
                  </a:lnTo>
                  <a:lnTo>
                    <a:pt x="285077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6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77" y="656315"/>
                  </a:lnTo>
                  <a:lnTo>
                    <a:pt x="237891" y="645924"/>
                  </a:lnTo>
                  <a:lnTo>
                    <a:pt x="193478" y="629229"/>
                  </a:lnTo>
                  <a:lnTo>
                    <a:pt x="152353" y="606740"/>
                  </a:lnTo>
                  <a:lnTo>
                    <a:pt x="115035" y="578968"/>
                  </a:lnTo>
                  <a:lnTo>
                    <a:pt x="82039" y="546423"/>
                  </a:lnTo>
                  <a:lnTo>
                    <a:pt x="53883" y="509614"/>
                  </a:lnTo>
                  <a:lnTo>
                    <a:pt x="31085" y="469051"/>
                  </a:lnTo>
                  <a:lnTo>
                    <a:pt x="14160" y="425246"/>
                  </a:lnTo>
                  <a:lnTo>
                    <a:pt x="3626" y="378707"/>
                  </a:lnTo>
                  <a:lnTo>
                    <a:pt x="0" y="329946"/>
                  </a:lnTo>
                  <a:close/>
                </a:path>
              </a:pathLst>
            </a:custGeom>
            <a:ln w="50799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2884" y="1043939"/>
              <a:ext cx="426720" cy="42519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762145" y="910210"/>
            <a:ext cx="713423" cy="704615"/>
            <a:chOff x="5295646" y="918717"/>
            <a:chExt cx="720090" cy="711200"/>
          </a:xfrm>
        </p:grpSpPr>
        <p:sp>
          <p:nvSpPr>
            <p:cNvPr id="29" name="object 29"/>
            <p:cNvSpPr/>
            <p:nvPr/>
          </p:nvSpPr>
          <p:spPr>
            <a:xfrm>
              <a:off x="532104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334517" y="0"/>
                  </a:moveTo>
                  <a:lnTo>
                    <a:pt x="285077" y="3576"/>
                  </a:lnTo>
                  <a:lnTo>
                    <a:pt x="237891" y="13967"/>
                  </a:lnTo>
                  <a:lnTo>
                    <a:pt x="193478" y="30662"/>
                  </a:lnTo>
                  <a:lnTo>
                    <a:pt x="152353" y="53151"/>
                  </a:lnTo>
                  <a:lnTo>
                    <a:pt x="115035" y="80923"/>
                  </a:lnTo>
                  <a:lnTo>
                    <a:pt x="82039" y="113468"/>
                  </a:lnTo>
                  <a:lnTo>
                    <a:pt x="53883" y="150277"/>
                  </a:lnTo>
                  <a:lnTo>
                    <a:pt x="31085" y="190840"/>
                  </a:lnTo>
                  <a:lnTo>
                    <a:pt x="14160" y="234645"/>
                  </a:lnTo>
                  <a:lnTo>
                    <a:pt x="3626" y="281184"/>
                  </a:lnTo>
                  <a:lnTo>
                    <a:pt x="0" y="329946"/>
                  </a:lnTo>
                  <a:lnTo>
                    <a:pt x="3626" y="378707"/>
                  </a:lnTo>
                  <a:lnTo>
                    <a:pt x="14160" y="425246"/>
                  </a:lnTo>
                  <a:lnTo>
                    <a:pt x="31085" y="469051"/>
                  </a:lnTo>
                  <a:lnTo>
                    <a:pt x="53883" y="509614"/>
                  </a:lnTo>
                  <a:lnTo>
                    <a:pt x="82039" y="546423"/>
                  </a:lnTo>
                  <a:lnTo>
                    <a:pt x="115035" y="578968"/>
                  </a:lnTo>
                  <a:lnTo>
                    <a:pt x="152353" y="606740"/>
                  </a:lnTo>
                  <a:lnTo>
                    <a:pt x="193478" y="629229"/>
                  </a:lnTo>
                  <a:lnTo>
                    <a:pt x="237891" y="645924"/>
                  </a:lnTo>
                  <a:lnTo>
                    <a:pt x="285077" y="656315"/>
                  </a:lnTo>
                  <a:lnTo>
                    <a:pt x="334517" y="659892"/>
                  </a:lnTo>
                  <a:lnTo>
                    <a:pt x="383958" y="656315"/>
                  </a:lnTo>
                  <a:lnTo>
                    <a:pt x="431144" y="645924"/>
                  </a:lnTo>
                  <a:lnTo>
                    <a:pt x="475557" y="629229"/>
                  </a:lnTo>
                  <a:lnTo>
                    <a:pt x="516682" y="606740"/>
                  </a:lnTo>
                  <a:lnTo>
                    <a:pt x="554000" y="578968"/>
                  </a:lnTo>
                  <a:lnTo>
                    <a:pt x="586996" y="546423"/>
                  </a:lnTo>
                  <a:lnTo>
                    <a:pt x="615152" y="509614"/>
                  </a:lnTo>
                  <a:lnTo>
                    <a:pt x="637950" y="469051"/>
                  </a:lnTo>
                  <a:lnTo>
                    <a:pt x="654875" y="425246"/>
                  </a:lnTo>
                  <a:lnTo>
                    <a:pt x="665409" y="378707"/>
                  </a:lnTo>
                  <a:lnTo>
                    <a:pt x="669036" y="329946"/>
                  </a:lnTo>
                  <a:lnTo>
                    <a:pt x="665409" y="281184"/>
                  </a:lnTo>
                  <a:lnTo>
                    <a:pt x="654875" y="234645"/>
                  </a:lnTo>
                  <a:lnTo>
                    <a:pt x="637950" y="190840"/>
                  </a:lnTo>
                  <a:lnTo>
                    <a:pt x="615152" y="150277"/>
                  </a:lnTo>
                  <a:lnTo>
                    <a:pt x="586996" y="113468"/>
                  </a:lnTo>
                  <a:lnTo>
                    <a:pt x="554000" y="80923"/>
                  </a:lnTo>
                  <a:lnTo>
                    <a:pt x="516682" y="53151"/>
                  </a:lnTo>
                  <a:lnTo>
                    <a:pt x="475557" y="30662"/>
                  </a:lnTo>
                  <a:lnTo>
                    <a:pt x="431144" y="13967"/>
                  </a:lnTo>
                  <a:lnTo>
                    <a:pt x="383958" y="3576"/>
                  </a:lnTo>
                  <a:lnTo>
                    <a:pt x="334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sp>
          <p:nvSpPr>
            <p:cNvPr id="30" name="object 30"/>
            <p:cNvSpPr/>
            <p:nvPr/>
          </p:nvSpPr>
          <p:spPr>
            <a:xfrm>
              <a:off x="5321046" y="944117"/>
              <a:ext cx="669290" cy="660400"/>
            </a:xfrm>
            <a:custGeom>
              <a:avLst/>
              <a:gdLst/>
              <a:ahLst/>
              <a:cxnLst/>
              <a:rect l="l" t="t" r="r" b="b"/>
              <a:pathLst>
                <a:path w="669289" h="660400">
                  <a:moveTo>
                    <a:pt x="0" y="329946"/>
                  </a:moveTo>
                  <a:lnTo>
                    <a:pt x="3626" y="281184"/>
                  </a:lnTo>
                  <a:lnTo>
                    <a:pt x="14160" y="234645"/>
                  </a:lnTo>
                  <a:lnTo>
                    <a:pt x="31085" y="190840"/>
                  </a:lnTo>
                  <a:lnTo>
                    <a:pt x="53883" y="150277"/>
                  </a:lnTo>
                  <a:lnTo>
                    <a:pt x="82039" y="113468"/>
                  </a:lnTo>
                  <a:lnTo>
                    <a:pt x="115035" y="80923"/>
                  </a:lnTo>
                  <a:lnTo>
                    <a:pt x="152353" y="53151"/>
                  </a:lnTo>
                  <a:lnTo>
                    <a:pt x="193478" y="30662"/>
                  </a:lnTo>
                  <a:lnTo>
                    <a:pt x="237891" y="13967"/>
                  </a:lnTo>
                  <a:lnTo>
                    <a:pt x="285077" y="3576"/>
                  </a:lnTo>
                  <a:lnTo>
                    <a:pt x="334517" y="0"/>
                  </a:lnTo>
                  <a:lnTo>
                    <a:pt x="383958" y="3576"/>
                  </a:lnTo>
                  <a:lnTo>
                    <a:pt x="431144" y="13967"/>
                  </a:lnTo>
                  <a:lnTo>
                    <a:pt x="475557" y="30662"/>
                  </a:lnTo>
                  <a:lnTo>
                    <a:pt x="516682" y="53151"/>
                  </a:lnTo>
                  <a:lnTo>
                    <a:pt x="554000" y="80923"/>
                  </a:lnTo>
                  <a:lnTo>
                    <a:pt x="586996" y="113468"/>
                  </a:lnTo>
                  <a:lnTo>
                    <a:pt x="615152" y="150277"/>
                  </a:lnTo>
                  <a:lnTo>
                    <a:pt x="637950" y="190840"/>
                  </a:lnTo>
                  <a:lnTo>
                    <a:pt x="654875" y="234645"/>
                  </a:lnTo>
                  <a:lnTo>
                    <a:pt x="665409" y="281184"/>
                  </a:lnTo>
                  <a:lnTo>
                    <a:pt x="669036" y="329946"/>
                  </a:lnTo>
                  <a:lnTo>
                    <a:pt x="665409" y="378707"/>
                  </a:lnTo>
                  <a:lnTo>
                    <a:pt x="654875" y="425246"/>
                  </a:lnTo>
                  <a:lnTo>
                    <a:pt x="637950" y="469051"/>
                  </a:lnTo>
                  <a:lnTo>
                    <a:pt x="615152" y="509614"/>
                  </a:lnTo>
                  <a:lnTo>
                    <a:pt x="586996" y="546423"/>
                  </a:lnTo>
                  <a:lnTo>
                    <a:pt x="554000" y="578968"/>
                  </a:lnTo>
                  <a:lnTo>
                    <a:pt x="516682" y="606740"/>
                  </a:lnTo>
                  <a:lnTo>
                    <a:pt x="475557" y="629229"/>
                  </a:lnTo>
                  <a:lnTo>
                    <a:pt x="431144" y="645924"/>
                  </a:lnTo>
                  <a:lnTo>
                    <a:pt x="383958" y="656315"/>
                  </a:lnTo>
                  <a:lnTo>
                    <a:pt x="334517" y="659892"/>
                  </a:lnTo>
                  <a:lnTo>
                    <a:pt x="285077" y="656315"/>
                  </a:lnTo>
                  <a:lnTo>
                    <a:pt x="237891" y="645924"/>
                  </a:lnTo>
                  <a:lnTo>
                    <a:pt x="193478" y="629229"/>
                  </a:lnTo>
                  <a:lnTo>
                    <a:pt x="152353" y="606740"/>
                  </a:lnTo>
                  <a:lnTo>
                    <a:pt x="115035" y="578968"/>
                  </a:lnTo>
                  <a:lnTo>
                    <a:pt x="82039" y="546423"/>
                  </a:lnTo>
                  <a:lnTo>
                    <a:pt x="53883" y="509614"/>
                  </a:lnTo>
                  <a:lnTo>
                    <a:pt x="31085" y="469051"/>
                  </a:lnTo>
                  <a:lnTo>
                    <a:pt x="14160" y="425246"/>
                  </a:lnTo>
                  <a:lnTo>
                    <a:pt x="3626" y="378707"/>
                  </a:lnTo>
                  <a:lnTo>
                    <a:pt x="0" y="329946"/>
                  </a:lnTo>
                  <a:close/>
                </a:path>
              </a:pathLst>
            </a:custGeom>
            <a:ln w="50799">
              <a:solidFill>
                <a:srgbClr val="2AACE1"/>
              </a:solidFill>
            </a:ln>
          </p:spPr>
          <p:txBody>
            <a:bodyPr wrap="square" lIns="0" tIns="0" rIns="0" bIns="0" rtlCol="0"/>
            <a:lstStyle/>
            <a:p>
              <a:endParaRPr sz="1783"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5064" y="1086611"/>
              <a:ext cx="362712" cy="362712"/>
            </a:xfrm>
            <a:prstGeom prst="rect">
              <a:avLst/>
            </a:prstGeom>
          </p:spPr>
        </p:pic>
      </p:grpSp>
      <p:pic>
        <p:nvPicPr>
          <p:cNvPr id="32" name="Picture 8">
            <a:extLst>
              <a:ext uri="{FF2B5EF4-FFF2-40B4-BE49-F238E27FC236}">
                <a16:creationId xmlns="" xmlns:a16="http://schemas.microsoft.com/office/drawing/2014/main" id="{8C9D553C-48B8-D178-5FD0-0C778E99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58" y="22064"/>
            <a:ext cx="1272656" cy="11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>
            <a:extLst>
              <a:ext uri="{FF2B5EF4-FFF2-40B4-BE49-F238E27FC236}">
                <a16:creationId xmlns="" xmlns:a16="http://schemas.microsoft.com/office/drawing/2014/main" id="{318E148C-D521-90CC-CAFD-67F207AC9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475" y="207713"/>
            <a:ext cx="2484468" cy="79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="" xmlns:a16="http://schemas.microsoft.com/office/drawing/2014/main" id="{8FD8C9AE-711D-C5C3-8C99-61D100ED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6" y="207713"/>
            <a:ext cx="2424713" cy="72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8912" y="982761"/>
            <a:ext cx="7567060" cy="1233076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Цифровой</a:t>
            </a:r>
            <a:r>
              <a:rPr sz="1585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сервис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ГИСП</a:t>
            </a:r>
            <a:r>
              <a:rPr sz="1585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для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 получения заключения</a:t>
            </a:r>
            <a:r>
              <a:rPr sz="1585" b="1" spc="2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подтверждении</a:t>
            </a:r>
            <a:endParaRPr sz="1585">
              <a:latin typeface="Segoe UI"/>
              <a:cs typeface="Segoe UI"/>
            </a:endParaRPr>
          </a:p>
          <a:p>
            <a:pPr marL="12582" marR="5033">
              <a:spcBef>
                <a:spcPts val="5"/>
              </a:spcBef>
            </a:pP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производства</a:t>
            </a:r>
            <a:r>
              <a:rPr sz="1585" b="1" spc="3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промышленной</a:t>
            </a:r>
            <a:r>
              <a:rPr sz="1585" b="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продукции</a:t>
            </a:r>
            <a:r>
              <a:rPr sz="1585" b="1" spc="3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на</a:t>
            </a:r>
            <a:r>
              <a:rPr sz="1585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территории</a:t>
            </a:r>
            <a:r>
              <a:rPr sz="1585" b="1" spc="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РФ</a:t>
            </a:r>
            <a:r>
              <a:rPr sz="1585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1585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соответствии </a:t>
            </a:r>
            <a:r>
              <a:rPr sz="1585" b="1" spc="-42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r>
              <a:rPr sz="1585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ПП</a:t>
            </a:r>
            <a:r>
              <a:rPr sz="1585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РФ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от</a:t>
            </a:r>
            <a:r>
              <a:rPr sz="1585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17.07.</a:t>
            </a:r>
            <a:r>
              <a:rPr sz="1585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2015 г.</a:t>
            </a:r>
            <a:r>
              <a:rPr sz="1585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№</a:t>
            </a:r>
            <a:r>
              <a:rPr sz="1585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1585" b="1" spc="-5" dirty="0">
                <a:solidFill>
                  <a:srgbClr val="0E4060"/>
                </a:solidFill>
                <a:latin typeface="Segoe UI"/>
                <a:cs typeface="Segoe UI"/>
              </a:rPr>
              <a:t>719</a:t>
            </a:r>
            <a:endParaRPr sz="1585">
              <a:latin typeface="Segoe UI"/>
              <a:cs typeface="Segoe UI"/>
            </a:endParaRPr>
          </a:p>
          <a:p>
            <a:pPr marL="12582" marR="264220">
              <a:spcBef>
                <a:spcPts val="233"/>
              </a:spcBef>
            </a:pP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В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рамках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проведения</a:t>
            </a:r>
            <a:r>
              <a:rPr sz="991" spc="2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политики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импортозамещения</a:t>
            </a:r>
            <a:r>
              <a:rPr sz="991" spc="64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был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реализован</a:t>
            </a:r>
            <a:r>
              <a:rPr sz="991" spc="3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механизм</a:t>
            </a:r>
            <a:r>
              <a:rPr sz="991" spc="4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получения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заключения</a:t>
            </a:r>
            <a:r>
              <a:rPr sz="991" spc="3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о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подтверждении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производства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промышленной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продукции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на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территории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РФ.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Подтверждение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дает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преференции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при</a:t>
            </a:r>
            <a:r>
              <a:rPr sz="991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участии</a:t>
            </a:r>
            <a:r>
              <a:rPr sz="991" spc="10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в</a:t>
            </a:r>
            <a:r>
              <a:rPr sz="991" spc="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госзакупках</a:t>
            </a:r>
            <a:r>
              <a:rPr sz="991" spc="59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и </a:t>
            </a:r>
            <a:r>
              <a:rPr sz="991" spc="-258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необходимо</a:t>
            </a:r>
            <a:r>
              <a:rPr sz="991" spc="2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для получения</a:t>
            </a:r>
            <a:r>
              <a:rPr sz="991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мер</a:t>
            </a:r>
            <a:r>
              <a:rPr sz="991" spc="1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5" dirty="0">
                <a:solidFill>
                  <a:srgbClr val="092431"/>
                </a:solidFill>
                <a:latin typeface="Segoe UI"/>
                <a:cs typeface="Segoe UI"/>
              </a:rPr>
              <a:t>государственной</a:t>
            </a:r>
            <a:r>
              <a:rPr sz="991" spc="45" dirty="0">
                <a:solidFill>
                  <a:srgbClr val="092431"/>
                </a:solidFill>
                <a:latin typeface="Segoe UI"/>
                <a:cs typeface="Segoe UI"/>
              </a:rPr>
              <a:t> </a:t>
            </a:r>
            <a:r>
              <a:rPr sz="991" spc="-10" dirty="0">
                <a:solidFill>
                  <a:srgbClr val="092431"/>
                </a:solidFill>
                <a:latin typeface="Segoe UI"/>
                <a:cs typeface="Segoe UI"/>
              </a:rPr>
              <a:t>поддержки.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3279" y="170995"/>
            <a:ext cx="5001507" cy="448563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ПРОЦЕСС ПОЛУЧЕНИЯ ПОДТВЕРЖДЕНИЯ ПРОИЗВОДСТВА </a:t>
            </a:r>
            <a:r>
              <a:rPr sz="1387" spc="-367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ПРОДУКЦИИ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НА</a:t>
            </a:r>
            <a:r>
              <a:rPr sz="1387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ТЕРРИТОРИИ</a:t>
            </a:r>
            <a:r>
              <a:rPr sz="1387" spc="-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РОССИИ</a:t>
            </a:r>
            <a:endParaRPr sz="1387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5760" y="6349578"/>
            <a:ext cx="785142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isp.</a:t>
            </a:r>
            <a:r>
              <a:rPr sz="1189" spc="-10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o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v.ru</a:t>
            </a:r>
            <a:endParaRPr sz="1189" dirty="0">
              <a:latin typeface="Segoe UI Semibold"/>
              <a:cs typeface="Segoe UI 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8577" y="2331268"/>
            <a:ext cx="8796990" cy="3634428"/>
            <a:chOff x="83819" y="2353055"/>
            <a:chExt cx="8879205" cy="36683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19" y="2353055"/>
              <a:ext cx="6822948" cy="3258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74435" y="4853939"/>
              <a:ext cx="3188335" cy="1167765"/>
            </a:xfrm>
            <a:custGeom>
              <a:avLst/>
              <a:gdLst/>
              <a:ahLst/>
              <a:cxnLst/>
              <a:rect l="l" t="t" r="r" b="b"/>
              <a:pathLst>
                <a:path w="3188334" h="1167764">
                  <a:moveTo>
                    <a:pt x="3115817" y="0"/>
                  </a:moveTo>
                  <a:lnTo>
                    <a:pt x="72389" y="0"/>
                  </a:lnTo>
                  <a:lnTo>
                    <a:pt x="44201" y="5685"/>
                  </a:lnTo>
                  <a:lnTo>
                    <a:pt x="21193" y="21193"/>
                  </a:lnTo>
                  <a:lnTo>
                    <a:pt x="5685" y="44201"/>
                  </a:lnTo>
                  <a:lnTo>
                    <a:pt x="0" y="72390"/>
                  </a:lnTo>
                  <a:lnTo>
                    <a:pt x="0" y="1094981"/>
                  </a:lnTo>
                  <a:lnTo>
                    <a:pt x="5685" y="1123165"/>
                  </a:lnTo>
                  <a:lnTo>
                    <a:pt x="21193" y="1146179"/>
                  </a:lnTo>
                  <a:lnTo>
                    <a:pt x="44201" y="1161694"/>
                  </a:lnTo>
                  <a:lnTo>
                    <a:pt x="72389" y="1167384"/>
                  </a:lnTo>
                  <a:lnTo>
                    <a:pt x="3115817" y="1167384"/>
                  </a:lnTo>
                  <a:lnTo>
                    <a:pt x="3144006" y="1161694"/>
                  </a:lnTo>
                  <a:lnTo>
                    <a:pt x="3167014" y="1146179"/>
                  </a:lnTo>
                  <a:lnTo>
                    <a:pt x="3182522" y="1123165"/>
                  </a:lnTo>
                  <a:lnTo>
                    <a:pt x="3188208" y="1094981"/>
                  </a:lnTo>
                  <a:lnTo>
                    <a:pt x="3188208" y="72390"/>
                  </a:lnTo>
                  <a:lnTo>
                    <a:pt x="3182522" y="44201"/>
                  </a:lnTo>
                  <a:lnTo>
                    <a:pt x="3167014" y="21193"/>
                  </a:lnTo>
                  <a:lnTo>
                    <a:pt x="3144006" y="5685"/>
                  </a:lnTo>
                  <a:lnTo>
                    <a:pt x="3115817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 sz="1783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530175" y="5316067"/>
            <a:ext cx="2470556" cy="478131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заключений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о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подтверждении</a:t>
            </a:r>
            <a:endParaRPr sz="991">
              <a:latin typeface="Segoe UI"/>
              <a:cs typeface="Segoe UI"/>
            </a:endParaRPr>
          </a:p>
          <a:p>
            <a:pPr marL="12582" marR="5033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производства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на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территории</a:t>
            </a:r>
            <a:r>
              <a:rPr sz="991" b="1" spc="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РФ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выдал </a:t>
            </a:r>
            <a:r>
              <a:rPr sz="991" b="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Минпромторг</a:t>
            </a:r>
            <a:r>
              <a:rPr sz="991" b="1" spc="4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России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06268" y="4925005"/>
            <a:ext cx="1236222" cy="447934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2774" spc="-5" dirty="0">
                <a:solidFill>
                  <a:srgbClr val="2AACE1"/>
                </a:solidFill>
                <a:latin typeface="Arial MT"/>
                <a:cs typeface="Arial MT"/>
              </a:rPr>
              <a:t>&gt;</a:t>
            </a:r>
            <a:r>
              <a:rPr sz="2774" spc="-45" dirty="0">
                <a:solidFill>
                  <a:srgbClr val="2AACE1"/>
                </a:solidFill>
                <a:latin typeface="Arial MT"/>
                <a:cs typeface="Arial MT"/>
              </a:rPr>
              <a:t> </a:t>
            </a: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9</a:t>
            </a:r>
            <a:r>
              <a:rPr sz="2774" b="1" spc="-35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10" dirty="0">
                <a:solidFill>
                  <a:srgbClr val="2AACE1"/>
                </a:solidFill>
                <a:latin typeface="Segoe UI"/>
                <a:cs typeface="Segoe UI"/>
              </a:rPr>
              <a:t>000</a:t>
            </a:r>
            <a:endParaRPr sz="2774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00265" y="3758113"/>
            <a:ext cx="3210401" cy="999672"/>
          </a:xfrm>
          <a:custGeom>
            <a:avLst/>
            <a:gdLst/>
            <a:ahLst/>
            <a:cxnLst/>
            <a:rect l="l" t="t" r="r" b="b"/>
            <a:pathLst>
              <a:path w="3240404" h="1009014">
                <a:moveTo>
                  <a:pt x="3177413" y="0"/>
                </a:moveTo>
                <a:lnTo>
                  <a:pt x="62611" y="0"/>
                </a:lnTo>
                <a:lnTo>
                  <a:pt x="38254" y="4925"/>
                </a:lnTo>
                <a:lnTo>
                  <a:pt x="18351" y="18351"/>
                </a:lnTo>
                <a:lnTo>
                  <a:pt x="4925" y="38254"/>
                </a:lnTo>
                <a:lnTo>
                  <a:pt x="0" y="62611"/>
                </a:lnTo>
                <a:lnTo>
                  <a:pt x="0" y="946276"/>
                </a:lnTo>
                <a:lnTo>
                  <a:pt x="4925" y="970633"/>
                </a:lnTo>
                <a:lnTo>
                  <a:pt x="18351" y="990536"/>
                </a:lnTo>
                <a:lnTo>
                  <a:pt x="38254" y="1003962"/>
                </a:lnTo>
                <a:lnTo>
                  <a:pt x="62611" y="1008888"/>
                </a:lnTo>
                <a:lnTo>
                  <a:pt x="3177413" y="1008888"/>
                </a:lnTo>
                <a:lnTo>
                  <a:pt x="3201769" y="1003962"/>
                </a:lnTo>
                <a:lnTo>
                  <a:pt x="3221672" y="990536"/>
                </a:lnTo>
                <a:lnTo>
                  <a:pt x="3235098" y="970633"/>
                </a:lnTo>
                <a:lnTo>
                  <a:pt x="3240023" y="946276"/>
                </a:lnTo>
                <a:lnTo>
                  <a:pt x="3240023" y="62611"/>
                </a:lnTo>
                <a:lnTo>
                  <a:pt x="3235098" y="38254"/>
                </a:lnTo>
                <a:lnTo>
                  <a:pt x="3221672" y="18351"/>
                </a:lnTo>
                <a:lnTo>
                  <a:pt x="3201769" y="4925"/>
                </a:lnTo>
                <a:lnTo>
                  <a:pt x="3177413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11" name="object 11"/>
          <p:cNvSpPr txBox="1"/>
          <p:nvPr/>
        </p:nvSpPr>
        <p:spPr>
          <a:xfrm>
            <a:off x="7493939" y="4265812"/>
            <a:ext cx="2359831" cy="314202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 marR="5033">
              <a:spcBef>
                <a:spcPts val="94"/>
              </a:spcBef>
            </a:pP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единиц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продукции</a:t>
            </a:r>
            <a:r>
              <a:rPr sz="991" b="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подтверждённого </a:t>
            </a:r>
            <a:r>
              <a:rPr sz="991" b="1" spc="-258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происхождения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6953" y="3838213"/>
            <a:ext cx="1525617" cy="509588"/>
          </a:xfrm>
          <a:prstGeom prst="rect">
            <a:avLst/>
          </a:prstGeom>
        </p:spPr>
        <p:txBody>
          <a:bodyPr vert="horz" wrap="square" lIns="0" tIns="13212" rIns="0" bIns="0" rtlCol="0">
            <a:spAutoFit/>
          </a:bodyPr>
          <a:lstStyle/>
          <a:p>
            <a:pPr marL="12582">
              <a:spcBef>
                <a:spcPts val="104"/>
              </a:spcBef>
            </a:pPr>
            <a:r>
              <a:rPr sz="3170" b="1" dirty="0">
                <a:solidFill>
                  <a:srgbClr val="2AACE1"/>
                </a:solidFill>
                <a:latin typeface="Segoe UI"/>
                <a:cs typeface="Segoe UI"/>
              </a:rPr>
              <a:t>101</a:t>
            </a:r>
            <a:r>
              <a:rPr sz="3170" b="1" spc="-104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3170" b="1" spc="-5" dirty="0">
                <a:solidFill>
                  <a:srgbClr val="2AACE1"/>
                </a:solidFill>
                <a:latin typeface="Segoe UI"/>
                <a:cs typeface="Segoe UI"/>
              </a:rPr>
              <a:t>498</a:t>
            </a:r>
            <a:endParaRPr sz="317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2606" y="340143"/>
            <a:ext cx="4922001" cy="289704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800" dirty="0">
                <a:latin typeface="Segoe UI Semibold"/>
                <a:cs typeface="Segoe UI Semibold"/>
              </a:rPr>
              <a:t>КАТАЛОГ</a:t>
            </a:r>
            <a:r>
              <a:rPr sz="1387" spc="-59" dirty="0">
                <a:latin typeface="Segoe UI Semibold"/>
                <a:cs typeface="Segoe UI Semibold"/>
              </a:rPr>
              <a:t> </a:t>
            </a:r>
            <a:r>
              <a:rPr sz="1387" spc="-5" dirty="0">
                <a:latin typeface="Segoe UI Semibold"/>
                <a:cs typeface="Segoe UI Semibold"/>
              </a:rPr>
              <a:t>ПРОДУКЦИИ</a:t>
            </a:r>
            <a:r>
              <a:rPr sz="1387" spc="-30" dirty="0">
                <a:latin typeface="Segoe UI Semibold"/>
                <a:cs typeface="Segoe UI Semibold"/>
              </a:rPr>
              <a:t> </a:t>
            </a:r>
            <a:r>
              <a:rPr sz="1387" dirty="0">
                <a:latin typeface="Segoe UI Semibold"/>
                <a:cs typeface="Segoe UI Semibold"/>
              </a:rPr>
              <a:t>ГИСП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57768" y="6421586"/>
            <a:ext cx="785142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isp.</a:t>
            </a:r>
            <a:r>
              <a:rPr sz="1189" spc="-10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o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v.ru</a:t>
            </a:r>
            <a:endParaRPr sz="1189" dirty="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2064" y="5047559"/>
            <a:ext cx="3923195" cy="890834"/>
          </a:xfrm>
          <a:custGeom>
            <a:avLst/>
            <a:gdLst/>
            <a:ahLst/>
            <a:cxnLst/>
            <a:rect l="l" t="t" r="r" b="b"/>
            <a:pathLst>
              <a:path w="3959860" h="899160">
                <a:moveTo>
                  <a:pt x="3903599" y="0"/>
                </a:moveTo>
                <a:lnTo>
                  <a:pt x="55765" y="0"/>
                </a:lnTo>
                <a:lnTo>
                  <a:pt x="34059" y="4389"/>
                </a:lnTo>
                <a:lnTo>
                  <a:pt x="16333" y="16351"/>
                </a:lnTo>
                <a:lnTo>
                  <a:pt x="4382" y="34075"/>
                </a:lnTo>
                <a:lnTo>
                  <a:pt x="0" y="55753"/>
                </a:lnTo>
                <a:lnTo>
                  <a:pt x="0" y="843394"/>
                </a:lnTo>
                <a:lnTo>
                  <a:pt x="4382" y="865100"/>
                </a:lnTo>
                <a:lnTo>
                  <a:pt x="16333" y="882826"/>
                </a:lnTo>
                <a:lnTo>
                  <a:pt x="34059" y="894777"/>
                </a:lnTo>
                <a:lnTo>
                  <a:pt x="55765" y="899160"/>
                </a:lnTo>
                <a:lnTo>
                  <a:pt x="3903599" y="899160"/>
                </a:lnTo>
                <a:lnTo>
                  <a:pt x="3925276" y="894777"/>
                </a:lnTo>
                <a:lnTo>
                  <a:pt x="3943000" y="882826"/>
                </a:lnTo>
                <a:lnTo>
                  <a:pt x="3954962" y="865100"/>
                </a:lnTo>
                <a:lnTo>
                  <a:pt x="3959352" y="843394"/>
                </a:lnTo>
                <a:lnTo>
                  <a:pt x="3959352" y="55753"/>
                </a:lnTo>
                <a:lnTo>
                  <a:pt x="3954962" y="34075"/>
                </a:lnTo>
                <a:lnTo>
                  <a:pt x="3943000" y="16351"/>
                </a:lnTo>
                <a:lnTo>
                  <a:pt x="3925276" y="4389"/>
                </a:lnTo>
                <a:lnTo>
                  <a:pt x="390359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5" name="object 5"/>
          <p:cNvSpPr txBox="1"/>
          <p:nvPr/>
        </p:nvSpPr>
        <p:spPr>
          <a:xfrm>
            <a:off x="1979471" y="5262365"/>
            <a:ext cx="1698625" cy="447934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&gt;</a:t>
            </a:r>
            <a:r>
              <a:rPr sz="2774" b="1" spc="74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10" dirty="0">
                <a:solidFill>
                  <a:srgbClr val="2AACE1"/>
                </a:solidFill>
                <a:latin typeface="Segoe UI"/>
                <a:cs typeface="Segoe UI"/>
              </a:rPr>
              <a:t>980</a:t>
            </a:r>
            <a:r>
              <a:rPr sz="2774" b="1" spc="-25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10" dirty="0">
                <a:solidFill>
                  <a:srgbClr val="2AACE1"/>
                </a:solidFill>
                <a:latin typeface="Segoe UI"/>
                <a:cs typeface="Segoe UI"/>
              </a:rPr>
              <a:t>000</a:t>
            </a:r>
            <a:endParaRPr sz="2774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7869" y="5374952"/>
            <a:ext cx="1952161" cy="163135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позиций</a:t>
            </a:r>
            <a:r>
              <a:rPr sz="991" b="1" spc="-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каталоге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продукции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0645" y="5047559"/>
            <a:ext cx="3923195" cy="890834"/>
          </a:xfrm>
          <a:custGeom>
            <a:avLst/>
            <a:gdLst/>
            <a:ahLst/>
            <a:cxnLst/>
            <a:rect l="l" t="t" r="r" b="b"/>
            <a:pathLst>
              <a:path w="3959859" h="899160">
                <a:moveTo>
                  <a:pt x="3903599" y="0"/>
                </a:moveTo>
                <a:lnTo>
                  <a:pt x="55753" y="0"/>
                </a:lnTo>
                <a:lnTo>
                  <a:pt x="34075" y="4389"/>
                </a:lnTo>
                <a:lnTo>
                  <a:pt x="16351" y="16351"/>
                </a:lnTo>
                <a:lnTo>
                  <a:pt x="4389" y="34075"/>
                </a:lnTo>
                <a:lnTo>
                  <a:pt x="0" y="55753"/>
                </a:lnTo>
                <a:lnTo>
                  <a:pt x="0" y="843394"/>
                </a:lnTo>
                <a:lnTo>
                  <a:pt x="4389" y="865100"/>
                </a:lnTo>
                <a:lnTo>
                  <a:pt x="16351" y="882826"/>
                </a:lnTo>
                <a:lnTo>
                  <a:pt x="34075" y="894777"/>
                </a:lnTo>
                <a:lnTo>
                  <a:pt x="55753" y="899160"/>
                </a:lnTo>
                <a:lnTo>
                  <a:pt x="3903599" y="899160"/>
                </a:lnTo>
                <a:lnTo>
                  <a:pt x="3925276" y="894777"/>
                </a:lnTo>
                <a:lnTo>
                  <a:pt x="3943000" y="882826"/>
                </a:lnTo>
                <a:lnTo>
                  <a:pt x="3954962" y="865100"/>
                </a:lnTo>
                <a:lnTo>
                  <a:pt x="3959352" y="843394"/>
                </a:lnTo>
                <a:lnTo>
                  <a:pt x="3959352" y="55753"/>
                </a:lnTo>
                <a:lnTo>
                  <a:pt x="3954962" y="34075"/>
                </a:lnTo>
                <a:lnTo>
                  <a:pt x="3943000" y="16351"/>
                </a:lnTo>
                <a:lnTo>
                  <a:pt x="3925276" y="4389"/>
                </a:lnTo>
                <a:lnTo>
                  <a:pt x="390359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 sz="1783"/>
          </a:p>
        </p:txBody>
      </p:sp>
      <p:sp>
        <p:nvSpPr>
          <p:cNvPr id="8" name="object 8"/>
          <p:cNvSpPr txBox="1"/>
          <p:nvPr/>
        </p:nvSpPr>
        <p:spPr>
          <a:xfrm>
            <a:off x="7406364" y="5124059"/>
            <a:ext cx="2387512" cy="629120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позиций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продукции</a:t>
            </a:r>
            <a:r>
              <a:rPr sz="991" b="1" spc="1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с</a:t>
            </a:r>
            <a:endParaRPr sz="991">
              <a:latin typeface="Segoe UI"/>
              <a:cs typeface="Segoe UI"/>
            </a:endParaRPr>
          </a:p>
          <a:p>
            <a:pPr marL="12582" marR="74233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подтвержденным производством 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на </a:t>
            </a:r>
            <a:r>
              <a:rPr sz="991" b="1" spc="-263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территории</a:t>
            </a:r>
            <a:r>
              <a:rPr sz="991" b="1" spc="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РФ,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которое</a:t>
            </a:r>
            <a:r>
              <a:rPr sz="991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было</a:t>
            </a:r>
            <a:endParaRPr sz="991">
              <a:latin typeface="Segoe UI"/>
              <a:cs typeface="Segoe UI"/>
            </a:endParaRPr>
          </a:p>
          <a:p>
            <a:pPr marL="12582"/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получено</a:t>
            </a:r>
            <a:r>
              <a:rPr sz="991" b="1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2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электронном</a:t>
            </a:r>
            <a:r>
              <a:rPr sz="991" b="1" spc="10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виде</a:t>
            </a:r>
            <a:r>
              <a:rPr sz="991" b="1" spc="5" dirty="0">
                <a:solidFill>
                  <a:srgbClr val="0E4060"/>
                </a:solidFill>
                <a:latin typeface="Segoe UI"/>
                <a:cs typeface="Segoe UI"/>
              </a:rPr>
              <a:t> </a:t>
            </a:r>
            <a:r>
              <a:rPr sz="991" b="1" spc="-5" dirty="0">
                <a:solidFill>
                  <a:srgbClr val="0E4060"/>
                </a:solidFill>
                <a:latin typeface="Segoe UI"/>
                <a:cs typeface="Segoe UI"/>
              </a:rPr>
              <a:t>в</a:t>
            </a:r>
            <a:r>
              <a:rPr sz="991" b="1" spc="-10" dirty="0">
                <a:solidFill>
                  <a:srgbClr val="0E4060"/>
                </a:solidFill>
                <a:latin typeface="Segoe UI"/>
                <a:cs typeface="Segoe UI"/>
              </a:rPr>
              <a:t> ГИСП</a:t>
            </a:r>
            <a:endParaRPr sz="991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9993" y="5243038"/>
            <a:ext cx="1136191" cy="447934"/>
          </a:xfrm>
          <a:prstGeom prst="rect">
            <a:avLst/>
          </a:prstGeom>
        </p:spPr>
        <p:txBody>
          <a:bodyPr vert="horz" wrap="square" lIns="0" tIns="11953" rIns="0" bIns="0" rtlCol="0">
            <a:spAutoFit/>
          </a:bodyPr>
          <a:lstStyle/>
          <a:p>
            <a:pPr marL="12582">
              <a:spcBef>
                <a:spcPts val="94"/>
              </a:spcBef>
            </a:pP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32</a:t>
            </a:r>
            <a:r>
              <a:rPr sz="2774" b="1" spc="-74" dirty="0">
                <a:solidFill>
                  <a:srgbClr val="2AACE1"/>
                </a:solidFill>
                <a:latin typeface="Segoe UI"/>
                <a:cs typeface="Segoe UI"/>
              </a:rPr>
              <a:t> </a:t>
            </a:r>
            <a:r>
              <a:rPr sz="2774" b="1" spc="-5" dirty="0">
                <a:solidFill>
                  <a:srgbClr val="2AACE1"/>
                </a:solidFill>
                <a:latin typeface="Segoe UI"/>
                <a:cs typeface="Segoe UI"/>
              </a:rPr>
              <a:t>740</a:t>
            </a:r>
            <a:endParaRPr sz="2774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3280" y="938395"/>
            <a:ext cx="8320117" cy="387538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5033">
              <a:spcBef>
                <a:spcPts val="99"/>
              </a:spcBef>
            </a:pPr>
            <a:r>
              <a:rPr sz="1189" dirty="0">
                <a:latin typeface="Segoe UI"/>
                <a:cs typeface="Segoe UI"/>
              </a:rPr>
              <a:t>Благодаря </a:t>
            </a:r>
            <a:r>
              <a:rPr sz="1189" spc="-5" dirty="0">
                <a:latin typeface="Segoe UI"/>
                <a:cs typeface="Segoe UI"/>
              </a:rPr>
              <a:t>интеграции </a:t>
            </a:r>
            <a:r>
              <a:rPr sz="1189" dirty="0">
                <a:latin typeface="Segoe UI"/>
                <a:cs typeface="Segoe UI"/>
              </a:rPr>
              <a:t>с </a:t>
            </a:r>
            <a:r>
              <a:rPr sz="1189" spc="-5" dirty="0">
                <a:latin typeface="Segoe UI"/>
                <a:cs typeface="Segoe UI"/>
              </a:rPr>
              <a:t>ключевыми сервисами </a:t>
            </a:r>
            <a:r>
              <a:rPr sz="1189" dirty="0">
                <a:latin typeface="Segoe UI"/>
                <a:cs typeface="Segoe UI"/>
              </a:rPr>
              <a:t>ГИСП и </a:t>
            </a:r>
            <a:r>
              <a:rPr sz="1189" spc="-5" dirty="0">
                <a:latin typeface="Segoe UI"/>
                <a:cs typeface="Segoe UI"/>
              </a:rPr>
              <a:t>партнерскими решениями, каталог промышленной продукции </a:t>
            </a:r>
            <a:r>
              <a:rPr sz="1189" spc="-312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ГИСП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стал основой</a:t>
            </a:r>
            <a:r>
              <a:rPr sz="1189" spc="-30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экосистемы</a:t>
            </a:r>
            <a:r>
              <a:rPr sz="1189" b="1" dirty="0">
                <a:latin typeface="Segoe UI"/>
                <a:cs typeface="Segoe UI"/>
              </a:rPr>
              <a:t> по продвижению </a:t>
            </a:r>
            <a:r>
              <a:rPr sz="1189" b="1" spc="-5" dirty="0">
                <a:latin typeface="Segoe UI"/>
                <a:cs typeface="Segoe UI"/>
              </a:rPr>
              <a:t>отечественной</a:t>
            </a:r>
            <a:r>
              <a:rPr sz="1189" b="1" spc="45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продукции</a:t>
            </a:r>
            <a:r>
              <a:rPr sz="1189" b="1" spc="5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и</a:t>
            </a:r>
            <a:r>
              <a:rPr sz="1189" b="1" spc="-10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импортозамещению.</a:t>
            </a:r>
            <a:endParaRPr sz="1189" dirty="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171881" y="1543106"/>
            <a:ext cx="5627482" cy="3419898"/>
            <a:chOff x="1671827" y="1557527"/>
            <a:chExt cx="5680075" cy="34518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1827" y="1557527"/>
              <a:ext cx="5679948" cy="34518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7735" y="1583435"/>
              <a:ext cx="5577840" cy="3349752"/>
            </a:xfrm>
            <a:prstGeom prst="rect">
              <a:avLst/>
            </a:prstGeom>
          </p:spPr>
        </p:pic>
      </p:grpSp>
      <p:sp>
        <p:nvSpPr>
          <p:cNvPr id="14" name="object 7">
            <a:extLst>
              <a:ext uri="{FF2B5EF4-FFF2-40B4-BE49-F238E27FC236}">
                <a16:creationId xmlns="" xmlns:a16="http://schemas.microsoft.com/office/drawing/2014/main" id="{F336EC8D-93E5-9B0B-BF9D-C5903308167F}"/>
              </a:ext>
            </a:extLst>
          </p:cNvPr>
          <p:cNvSpPr/>
          <p:nvPr/>
        </p:nvSpPr>
        <p:spPr>
          <a:xfrm>
            <a:off x="788616" y="650624"/>
            <a:ext cx="660704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3279" y="170995"/>
            <a:ext cx="2479993" cy="224185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КАТАЛОГ</a:t>
            </a:r>
            <a:r>
              <a:rPr sz="1387" spc="-59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spc="-5" dirty="0">
                <a:solidFill>
                  <a:srgbClr val="FFFFFF"/>
                </a:solidFill>
                <a:latin typeface="Segoe UI Semibold"/>
                <a:cs typeface="Segoe UI Semibold"/>
              </a:rPr>
              <a:t>ПРОДУКЦИИ</a:t>
            </a:r>
            <a:r>
              <a:rPr sz="1387" spc="-3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387" dirty="0">
                <a:solidFill>
                  <a:srgbClr val="FFFFFF"/>
                </a:solidFill>
                <a:latin typeface="Segoe UI Semibold"/>
                <a:cs typeface="Segoe UI Semibold"/>
              </a:rPr>
              <a:t>ГИСП</a:t>
            </a:r>
            <a:endParaRPr sz="1387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9736" y="6349578"/>
            <a:ext cx="785142" cy="19401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>
              <a:spcBef>
                <a:spcPts val="99"/>
              </a:spcBef>
            </a:pP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isp.</a:t>
            </a:r>
            <a:r>
              <a:rPr sz="1189" spc="-10" dirty="0">
                <a:solidFill>
                  <a:srgbClr val="2AACE1"/>
                </a:solidFill>
                <a:latin typeface="Segoe UI Semibold"/>
                <a:cs typeface="Segoe UI Semibold"/>
              </a:rPr>
              <a:t>g</a:t>
            </a:r>
            <a:r>
              <a:rPr sz="1189" dirty="0">
                <a:solidFill>
                  <a:srgbClr val="2AACE1"/>
                </a:solidFill>
                <a:latin typeface="Segoe UI Semibold"/>
                <a:cs typeface="Segoe UI Semibold"/>
              </a:rPr>
              <a:t>o</a:t>
            </a:r>
            <a:r>
              <a:rPr sz="1189" spc="-5" dirty="0">
                <a:solidFill>
                  <a:srgbClr val="2AACE1"/>
                </a:solidFill>
                <a:latin typeface="Segoe UI Semibold"/>
                <a:cs typeface="Segoe UI Semibold"/>
              </a:rPr>
              <a:t>v.ru</a:t>
            </a:r>
            <a:endParaRPr sz="1189">
              <a:latin typeface="Segoe UI Semibold"/>
              <a:cs typeface="Segoe UI Semi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19715" y="1863215"/>
            <a:ext cx="4702046" cy="750541"/>
            <a:chOff x="105155" y="1880628"/>
            <a:chExt cx="4745990" cy="7575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5" y="1880628"/>
              <a:ext cx="4745736" cy="7574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3" y="1906523"/>
              <a:ext cx="4643628" cy="65532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619715" y="2754037"/>
            <a:ext cx="4702046" cy="2837333"/>
            <a:chOff x="105155" y="2779776"/>
            <a:chExt cx="4745990" cy="28638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" y="2779776"/>
              <a:ext cx="4745736" cy="28635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1063" y="2805684"/>
              <a:ext cx="4643628" cy="276148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722790" y="1112285"/>
            <a:ext cx="8686894" cy="1251320"/>
          </a:xfrm>
          <a:prstGeom prst="rect">
            <a:avLst/>
          </a:prstGeom>
        </p:spPr>
        <p:txBody>
          <a:bodyPr vert="horz" wrap="square" lIns="0" tIns="12582" rIns="0" bIns="0" rtlCol="0">
            <a:spAutoFit/>
          </a:bodyPr>
          <a:lstStyle/>
          <a:p>
            <a:pPr marL="12582" marR="793917">
              <a:spcBef>
                <a:spcPts val="99"/>
              </a:spcBef>
            </a:pPr>
            <a:r>
              <a:rPr sz="1189" dirty="0">
                <a:latin typeface="Segoe UI"/>
                <a:cs typeface="Segoe UI"/>
              </a:rPr>
              <a:t>В</a:t>
            </a:r>
            <a:r>
              <a:rPr sz="1189" spc="-5" dirty="0">
                <a:latin typeface="Segoe UI"/>
                <a:cs typeface="Segoe UI"/>
              </a:rPr>
              <a:t> каталоге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ГИСП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реализован</a:t>
            </a:r>
            <a:r>
              <a:rPr sz="1189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поиск</a:t>
            </a:r>
            <a:r>
              <a:rPr sz="1189" b="1" spc="10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по</a:t>
            </a:r>
            <a:r>
              <a:rPr sz="1189" b="1" spc="10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ряду</a:t>
            </a:r>
            <a:r>
              <a:rPr sz="1189" b="1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критериев,</a:t>
            </a:r>
            <a:r>
              <a:rPr sz="1189" b="1" spc="25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включая</a:t>
            </a:r>
            <a:r>
              <a:rPr sz="1189" b="1" spc="35" dirty="0">
                <a:latin typeface="Segoe UI"/>
                <a:cs typeface="Segoe UI"/>
              </a:rPr>
              <a:t> </a:t>
            </a:r>
            <a:r>
              <a:rPr sz="1189" b="1" dirty="0">
                <a:latin typeface="Segoe UI"/>
                <a:cs typeface="Segoe UI"/>
              </a:rPr>
              <a:t>ОКПД2</a:t>
            </a:r>
            <a:r>
              <a:rPr sz="1189" dirty="0">
                <a:latin typeface="Segoe UI"/>
                <a:cs typeface="Segoe UI"/>
              </a:rPr>
              <a:t>,</a:t>
            </a:r>
            <a:r>
              <a:rPr sz="1189" spc="-15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отрасль,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регион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и </a:t>
            </a:r>
            <a:r>
              <a:rPr sz="1189" spc="-5" dirty="0">
                <a:latin typeface="Segoe UI"/>
                <a:cs typeface="Segoe UI"/>
              </a:rPr>
              <a:t>производителя </a:t>
            </a:r>
            <a:r>
              <a:rPr sz="1189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товара. Расширенный поиск позволяет искать продукцию по описанию, включая тип продукции, ТН ВЭД, КТРУ </a:t>
            </a:r>
            <a:r>
              <a:rPr sz="1189" dirty="0">
                <a:latin typeface="Segoe UI"/>
                <a:cs typeface="Segoe UI"/>
              </a:rPr>
              <a:t>и </a:t>
            </a:r>
            <a:r>
              <a:rPr sz="1189" spc="-312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др.,</a:t>
            </a:r>
            <a:r>
              <a:rPr sz="1189" spc="-15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а</a:t>
            </a:r>
            <a:r>
              <a:rPr sz="1189" spc="-5" dirty="0">
                <a:latin typeface="Segoe UI"/>
                <a:cs typeface="Segoe UI"/>
              </a:rPr>
              <a:t> также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по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сведениями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о</a:t>
            </a:r>
            <a:r>
              <a:rPr sz="1189" spc="-5" dirty="0">
                <a:latin typeface="Segoe UI"/>
                <a:cs typeface="Segoe UI"/>
              </a:rPr>
              <a:t> стандартизации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и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спецификациям.</a:t>
            </a:r>
            <a:endParaRPr sz="1189" dirty="0">
              <a:latin typeface="Segoe UI"/>
              <a:cs typeface="Segoe UI"/>
            </a:endParaRPr>
          </a:p>
          <a:p>
            <a:pPr>
              <a:spcBef>
                <a:spcPts val="15"/>
              </a:spcBef>
            </a:pPr>
            <a:endParaRPr sz="1882" dirty="0">
              <a:latin typeface="Segoe UI"/>
              <a:cs typeface="Segoe UI"/>
            </a:endParaRPr>
          </a:p>
          <a:p>
            <a:pPr marL="4676689" marR="5033"/>
            <a:r>
              <a:rPr sz="1189" spc="-5" dirty="0">
                <a:latin typeface="Segoe UI"/>
                <a:cs typeface="Segoe UI"/>
              </a:rPr>
              <a:t>Также реализован </a:t>
            </a:r>
            <a:r>
              <a:rPr sz="1189" b="1" spc="-5" dirty="0">
                <a:latin typeface="Segoe UI"/>
                <a:cs typeface="Segoe UI"/>
              </a:rPr>
              <a:t>поиск </a:t>
            </a:r>
            <a:r>
              <a:rPr sz="1189" b="1" dirty="0">
                <a:latin typeface="Segoe UI"/>
                <a:cs typeface="Segoe UI"/>
              </a:rPr>
              <a:t>по</a:t>
            </a:r>
            <a:r>
              <a:rPr sz="1189" b="1" spc="5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техническим </a:t>
            </a:r>
            <a:r>
              <a:rPr sz="1189" b="1" dirty="0">
                <a:latin typeface="Segoe UI"/>
                <a:cs typeface="Segoe UI"/>
              </a:rPr>
              <a:t> </a:t>
            </a:r>
            <a:r>
              <a:rPr sz="1189" b="1" spc="-5" dirty="0">
                <a:latin typeface="Segoe UI"/>
                <a:cs typeface="Segoe UI"/>
              </a:rPr>
              <a:t>характеристикам</a:t>
            </a:r>
            <a:r>
              <a:rPr sz="1189" b="1" spc="4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продукции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при</a:t>
            </a:r>
            <a:r>
              <a:rPr sz="1189" spc="-20" dirty="0">
                <a:latin typeface="Segoe UI"/>
                <a:cs typeface="Segoe UI"/>
              </a:rPr>
              <a:t> </a:t>
            </a:r>
            <a:r>
              <a:rPr sz="1189" spc="-5" dirty="0">
                <a:latin typeface="Segoe UI"/>
                <a:cs typeface="Segoe UI"/>
              </a:rPr>
              <a:t>указании</a:t>
            </a:r>
            <a:r>
              <a:rPr sz="1189" spc="-10" dirty="0">
                <a:latin typeface="Segoe UI"/>
                <a:cs typeface="Segoe UI"/>
              </a:rPr>
              <a:t> </a:t>
            </a:r>
            <a:r>
              <a:rPr sz="1189" dirty="0">
                <a:latin typeface="Segoe UI"/>
                <a:cs typeface="Segoe UI"/>
              </a:rPr>
              <a:t>кода</a:t>
            </a:r>
            <a:r>
              <a:rPr sz="1189" spc="-5" dirty="0">
                <a:latin typeface="Segoe UI"/>
                <a:cs typeface="Segoe UI"/>
              </a:rPr>
              <a:t> ОКПД2.</a:t>
            </a:r>
            <a:endParaRPr sz="1189" dirty="0">
              <a:latin typeface="Segoe UI"/>
              <a:cs typeface="Sego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3415" y="2450549"/>
            <a:ext cx="3996801" cy="3140569"/>
            <a:chOff x="4913376" y="2473451"/>
            <a:chExt cx="4034154" cy="316992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3376" y="2473451"/>
              <a:ext cx="4034028" cy="3169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39284" y="2499359"/>
              <a:ext cx="3931919" cy="30678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708127" y="2043138"/>
            <a:ext cx="382272" cy="897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07776" y="3051374"/>
            <a:ext cx="382623" cy="89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08127" y="5067845"/>
            <a:ext cx="382272" cy="89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30068" y="6509776"/>
            <a:ext cx="897928" cy="284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65621" y="6041919"/>
            <a:ext cx="897928" cy="752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7587" y="0"/>
            <a:ext cx="907795" cy="8111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5443" y="6509776"/>
            <a:ext cx="897928" cy="284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3950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47383" y="6509776"/>
            <a:ext cx="897928" cy="2847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5891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8490" y="6509776"/>
            <a:ext cx="897928" cy="284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38532"/>
            <a:ext cx="578737" cy="8979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138853"/>
            <a:ext cx="540983" cy="8979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163237"/>
            <a:ext cx="540983" cy="897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5171473"/>
            <a:ext cx="540983" cy="897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487" y="6179708"/>
            <a:ext cx="897928" cy="6147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03500" y="1028449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03149" y="3058382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703149" y="4073625"/>
            <a:ext cx="897928" cy="897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57461" y="922976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0177" y="1144233"/>
            <a:ext cx="897928" cy="897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13615" y="1144233"/>
            <a:ext cx="897928" cy="8979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0492" y="1034902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8086" y="1300304"/>
            <a:ext cx="897928" cy="897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8086" y="2308540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086" y="4163237"/>
            <a:ext cx="897928" cy="8979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60018" y="2108968"/>
            <a:ext cx="2844786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9924" y="2132819"/>
            <a:ext cx="2844787" cy="161649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5575" y="2125712"/>
            <a:ext cx="2844787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943165" y="2675788"/>
            <a:ext cx="25321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+7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(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911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)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lang="en-US"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4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0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3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86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2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692120" y="2816269"/>
            <a:ext cx="1105860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frpr</a:t>
            </a:r>
            <a:r>
              <a:rPr sz="2300" spc="-48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 </a:t>
            </a:r>
            <a:r>
              <a:rPr sz="2300" spc="-3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f.ru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077277" y="3007766"/>
            <a:ext cx="23837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(8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142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)</a:t>
            </a:r>
            <a:r>
              <a:rPr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 </a:t>
            </a:r>
            <a:r>
              <a:rPr lang="en-US" sz="2000" spc="-32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63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86</a:t>
            </a:r>
            <a:r>
              <a:rPr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-2</a:t>
            </a:r>
            <a:r>
              <a:rPr lang="en-US" sz="2000" dirty="0">
                <a:solidFill>
                  <a:srgbClr val="FFFFFF"/>
                </a:solidFill>
                <a:latin typeface="JRDNBJ+BrutalType-Bold"/>
                <a:cs typeface="JRDNBJ+BrutalType-Bold"/>
              </a:rPr>
              <a:t>6</a:t>
            </a:r>
            <a:endParaRPr sz="2000" dirty="0">
              <a:solidFill>
                <a:srgbClr val="FFFFFF"/>
              </a:solidFill>
              <a:latin typeface="JRDNBJ+BrutalType-Bold"/>
              <a:cs typeface="JRDNBJ+BrutalType-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21955" y="5413085"/>
            <a:ext cx="7262089" cy="693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Ежедневно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центр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консультирует</a:t>
            </a:r>
            <a:r>
              <a:rPr sz="1800" spc="-94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по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следующим</a:t>
            </a:r>
            <a:r>
              <a:rPr sz="1800" spc="-28" dirty="0">
                <a:solidFill>
                  <a:srgbClr val="000000"/>
                </a:solidFill>
                <a:latin typeface="JRDNBJ+BrutalType-Bold"/>
                <a:cs typeface="JRDNBJ+BrutalType-Bold"/>
              </a:rPr>
              <a:t> </a:t>
            </a:r>
            <a:r>
              <a:rPr sz="1800" dirty="0">
                <a:solidFill>
                  <a:srgbClr val="000000"/>
                </a:solidFill>
                <a:latin typeface="JRDNBJ+BrutalType-Bold"/>
                <a:cs typeface="JRDNBJ+BrutalType-Bold"/>
              </a:rPr>
              <a:t>направлениям:</a:t>
            </a:r>
          </a:p>
          <a:p>
            <a:pPr marL="14969" marR="0">
              <a:lnSpc>
                <a:spcPts val="1910"/>
              </a:lnSpc>
              <a:spcBef>
                <a:spcPts val="1054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QDMDEW+Wingdings2"/>
                <a:cs typeface="QDMDEW+Wingdings2"/>
              </a:rPr>
              <a:t></a:t>
            </a:r>
            <a:r>
              <a:rPr sz="1100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Программы льготных займов ФРП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234101" y="6122807"/>
            <a:ext cx="432309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1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DB052B"/>
                </a:solidFill>
                <a:latin typeface="QDMDEW+Wingdings2"/>
                <a:cs typeface="QDMDEW+Wingdings2"/>
              </a:rPr>
              <a:t></a:t>
            </a:r>
            <a:r>
              <a:rPr lang="ru-RU" sz="1100" dirty="0">
                <a:solidFill>
                  <a:srgbClr val="DB052B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Региональные </a:t>
            </a:r>
            <a:r>
              <a:rPr sz="1600" dirty="0" err="1">
                <a:solidFill>
                  <a:srgbClr val="000000"/>
                </a:solidFill>
                <a:latin typeface="AEPPRK+BrutalType-Light"/>
                <a:cs typeface="AEPPRK+BrutalType-Light"/>
              </a:rPr>
              <a:t>меры</a:t>
            </a:r>
            <a:r>
              <a:rPr sz="1600" dirty="0">
                <a:solidFill>
                  <a:srgbClr val="000000"/>
                </a:solidFill>
                <a:latin typeface="AEPPRK+BrutalType-Light"/>
                <a:cs typeface="AEPPRK+BrutalType-Light"/>
              </a:rPr>
              <a:t> для промпредприятий</a:t>
            </a:r>
          </a:p>
        </p:txBody>
      </p:sp>
      <p:sp>
        <p:nvSpPr>
          <p:cNvPr id="43" name="object 38">
            <a:extLst>
              <a:ext uri="{FF2B5EF4-FFF2-40B4-BE49-F238E27FC236}">
                <a16:creationId xmlns="" xmlns:a16="http://schemas.microsoft.com/office/drawing/2014/main" id="{3DEF05A0-1B5D-422C-B561-EAF2E6962266}"/>
              </a:ext>
            </a:extLst>
          </p:cNvPr>
          <p:cNvSpPr txBox="1"/>
          <p:nvPr/>
        </p:nvSpPr>
        <p:spPr>
          <a:xfrm>
            <a:off x="8655382" y="2491684"/>
            <a:ext cx="1567328" cy="348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f</a:t>
            </a:r>
            <a:r>
              <a:rPr sz="2300" dirty="0" err="1">
                <a:solidFill>
                  <a:srgbClr val="FFFFFF"/>
                </a:solidFill>
                <a:latin typeface="OIQACM+BrutalType-Medium"/>
                <a:cs typeface="OIQACM+BrutalType-Medium"/>
              </a:rPr>
              <a:t>rp</a:t>
            </a:r>
            <a:r>
              <a:rPr lang="ru-RU" sz="23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-</a:t>
            </a:r>
            <a:r>
              <a:rPr lang="en-US" sz="2300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10</a:t>
            </a:r>
            <a:r>
              <a:rPr sz="2300" spc="-33" dirty="0">
                <a:solidFill>
                  <a:srgbClr val="FFFFFF"/>
                </a:solidFill>
                <a:latin typeface="OIQACM+BrutalType-Medium"/>
                <a:cs typeface="OIQACM+BrutalType-Medium"/>
              </a:rPr>
              <a:t>.ru</a:t>
            </a:r>
          </a:p>
        </p:txBody>
      </p:sp>
      <p:sp>
        <p:nvSpPr>
          <p:cNvPr id="45" name="object 37">
            <a:extLst>
              <a:ext uri="{FF2B5EF4-FFF2-40B4-BE49-F238E27FC236}">
                <a16:creationId xmlns="" xmlns:a16="http://schemas.microsoft.com/office/drawing/2014/main" id="{81B0C3C2-C9A2-4E1C-8FB7-8077D136D310}"/>
              </a:ext>
            </a:extLst>
          </p:cNvPr>
          <p:cNvSpPr txBox="1"/>
          <p:nvPr/>
        </p:nvSpPr>
        <p:spPr>
          <a:xfrm>
            <a:off x="2144024" y="2840562"/>
            <a:ext cx="188210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z="2400" u="sng" spc="5" dirty="0">
                <a:solidFill>
                  <a:schemeClr val="bg1"/>
                </a:solidFill>
                <a:latin typeface="Abadi" panose="020B0604020202020204" pitchFamily="34" charset="0"/>
                <a:cs typeface="Times New Roman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frp10@</a:t>
            </a:r>
            <a:r>
              <a:rPr lang="en-US" sz="2300" u="sng" dirty="0">
                <a:solidFill>
                  <a:srgbClr val="FFFFFF"/>
                </a:solidFill>
                <a:latin typeface="Abadi" panose="020B0604020202020204" pitchFamily="34" charset="0"/>
                <a:cs typeface="OIQACM+BrutalType-Medium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bk</a:t>
            </a:r>
            <a:r>
              <a:rPr lang="en-US" sz="2400" u="sng" spc="5" dirty="0">
                <a:solidFill>
                  <a:schemeClr val="bg1"/>
                </a:solidFill>
                <a:latin typeface="Abadi" panose="020B0604020202020204" pitchFamily="34" charset="0"/>
                <a:cs typeface="Times New Roman"/>
                <a:hlinkClick r:id="rId2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.ru</a:t>
            </a:r>
            <a:endParaRPr lang="en-US" sz="2400" u="sng" dirty="0">
              <a:solidFill>
                <a:schemeClr val="bg1"/>
              </a:solidFill>
              <a:latin typeface="Abadi" panose="020B0604020202020204" pitchFamily="34" charset="0"/>
              <a:cs typeface="Times New Roman"/>
            </a:endParaRPr>
          </a:p>
        </p:txBody>
      </p:sp>
      <p:sp>
        <p:nvSpPr>
          <p:cNvPr id="44" name="object 31">
            <a:extLst>
              <a:ext uri="{FF2B5EF4-FFF2-40B4-BE49-F238E27FC236}">
                <a16:creationId xmlns="" xmlns:a16="http://schemas.microsoft.com/office/drawing/2014/main" id="{B8542712-9D4D-4820-8C99-04890886A32E}"/>
              </a:ext>
            </a:extLst>
          </p:cNvPr>
          <p:cNvSpPr/>
          <p:nvPr/>
        </p:nvSpPr>
        <p:spPr>
          <a:xfrm>
            <a:off x="3712842" y="3829266"/>
            <a:ext cx="5020143" cy="16164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F81A162-DAC9-4631-A23B-D7C413D57C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55382" y="231685"/>
            <a:ext cx="3339972" cy="1123950"/>
          </a:xfrm>
          <a:prstGeom prst="rect">
            <a:avLst/>
          </a:prstGeom>
        </p:spPr>
      </p:pic>
      <p:sp>
        <p:nvSpPr>
          <p:cNvPr id="48" name="object 38">
            <a:extLst>
              <a:ext uri="{FF2B5EF4-FFF2-40B4-BE49-F238E27FC236}">
                <a16:creationId xmlns="" xmlns:a16="http://schemas.microsoft.com/office/drawing/2014/main" id="{6E7E23CF-BDB4-434D-B49E-3909DF7E85F0}"/>
              </a:ext>
            </a:extLst>
          </p:cNvPr>
          <p:cNvSpPr txBox="1"/>
          <p:nvPr/>
        </p:nvSpPr>
        <p:spPr>
          <a:xfrm>
            <a:off x="3723072" y="4063721"/>
            <a:ext cx="5153464" cy="1272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b="1" spc="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https://vk.com/frp_kareliya</a:t>
            </a:r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000" b="1" spc="1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https://vk.com/frp10rk</a:t>
            </a:r>
            <a:endParaRPr lang="ru-RU" sz="2000" b="1" spc="15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>
              <a:lnSpc>
                <a:spcPts val="2841"/>
              </a:lnSpc>
              <a:spcBef>
                <a:spcPts val="0"/>
              </a:spcBef>
              <a:spcAft>
                <a:spcPts val="0"/>
              </a:spcAft>
            </a:pPr>
            <a:endParaRPr sz="2300" spc="-33" dirty="0">
              <a:solidFill>
                <a:srgbClr val="FFFFFF"/>
              </a:solidFill>
              <a:latin typeface="OIQACM+BrutalType-Medium"/>
              <a:cs typeface="OIQACM+BrutalType-Medium"/>
            </a:endParaRPr>
          </a:p>
        </p:txBody>
      </p:sp>
      <p:sp>
        <p:nvSpPr>
          <p:cNvPr id="49" name="Заголовок 41">
            <a:extLst>
              <a:ext uri="{FF2B5EF4-FFF2-40B4-BE49-F238E27FC236}">
                <a16:creationId xmlns="" xmlns:a16="http://schemas.microsoft.com/office/drawing/2014/main" id="{1DEA509B-19C5-4C97-9F4F-BC06BEE1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2" y="401103"/>
            <a:ext cx="11475344" cy="553998"/>
          </a:xfrm>
        </p:spPr>
        <p:txBody>
          <a:bodyPr/>
          <a:lstStyle/>
          <a:p>
            <a:r>
              <a:rPr lang="ru-RU" sz="3600" b="1" dirty="0"/>
              <a:t>Благодарю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5104298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574</Words>
  <Application>Microsoft Office PowerPoint</Application>
  <PresentationFormat>Произвольный</PresentationFormat>
  <Paragraphs>95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JRDNBJ+BrutalType-Bold</vt:lpstr>
      <vt:lpstr>Wingdings</vt:lpstr>
      <vt:lpstr>Arial MT</vt:lpstr>
      <vt:lpstr>Segoe UI</vt:lpstr>
      <vt:lpstr>OIQACM+BrutalType-Medium</vt:lpstr>
      <vt:lpstr>Calibri</vt:lpstr>
      <vt:lpstr>QDMDEW+Wingdings2</vt:lpstr>
      <vt:lpstr>AEPPRK+BrutalType-Light</vt:lpstr>
      <vt:lpstr>Segoe UI Semibold</vt:lpstr>
      <vt:lpstr>Times New Roman</vt:lpstr>
      <vt:lpstr>Verdana</vt:lpstr>
      <vt:lpstr>Abadi</vt:lpstr>
      <vt:lpstr>Tahoma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КАТАЛОГ ПРОДУКЦИИ ГИСП</vt:lpstr>
      <vt:lpstr>Презентация PowerPoint</vt:lpstr>
      <vt:lpstr>Благодарю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Фомина А Н</cp:lastModifiedBy>
  <cp:revision>47</cp:revision>
  <dcterms:modified xsi:type="dcterms:W3CDTF">2025-03-20T11:25:31Z</dcterms:modified>
</cp:coreProperties>
</file>