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квартал 2024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33195.1</c:v>
                </c:pt>
                <c:pt idx="1">
                  <c:v>3897.6</c:v>
                </c:pt>
                <c:pt idx="2">
                  <c:v>682.4</c:v>
                </c:pt>
                <c:pt idx="3">
                  <c:v>877.5</c:v>
                </c:pt>
                <c:pt idx="4">
                  <c:v>684.4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2025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181187.25</c:v>
                </c:pt>
                <c:pt idx="1">
                  <c:v>17506.900000000001</c:v>
                </c:pt>
                <c:pt idx="2">
                  <c:v>2724</c:v>
                </c:pt>
                <c:pt idx="3">
                  <c:v>8978</c:v>
                </c:pt>
                <c:pt idx="4">
                  <c:v>5467.35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квартал 2025 г., тыс.руб.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36837.74</c:v>
                </c:pt>
                <c:pt idx="1">
                  <c:v>4201.01</c:v>
                </c:pt>
                <c:pt idx="2">
                  <c:v>977.6</c:v>
                </c:pt>
                <c:pt idx="3">
                  <c:v>1378.18</c:v>
                </c:pt>
                <c:pt idx="4">
                  <c:v>1922.64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582120"/>
        <c:axId val="219582904"/>
      </c:barChart>
      <c:catAx>
        <c:axId val="21958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219582904"/>
        <c:crosses val="autoZero"/>
        <c:auto val="1"/>
        <c:lblAlgn val="ctr"/>
        <c:lblOffset val="100"/>
        <c:noMultiLvlLbl val="0"/>
      </c:catAx>
      <c:valAx>
        <c:axId val="219582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19582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06999829761083"/>
          <c:y val="0.18966924095520915"/>
          <c:w val="0.31904265003861526"/>
          <c:h val="0.38947474304656837"/>
        </c:manualLayout>
      </c:layout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вес,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912934460554254"/>
          <c:y val="5.79123049346093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17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Доходы от оказания платных услуг </c:v>
                </c:pt>
                <c:pt idx="6">
                  <c:v>Доходы от использования имущества </c:v>
                </c:pt>
                <c:pt idx="7">
                  <c:v>Остальные платежи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66.329919041563883</c:v>
                </c:pt>
                <c:pt idx="1">
                  <c:v>7.5643254225910814</c:v>
                </c:pt>
                <c:pt idx="2">
                  <c:v>1.7602634921423757</c:v>
                </c:pt>
                <c:pt idx="3">
                  <c:v>2.4815465830613537</c:v>
                </c:pt>
                <c:pt idx="4">
                  <c:v>3.4618995504629879</c:v>
                </c:pt>
                <c:pt idx="5">
                  <c:v>9.1594021586275414</c:v>
                </c:pt>
                <c:pt idx="6">
                  <c:v>7.57674954093783</c:v>
                </c:pt>
                <c:pt idx="7">
                  <c:v>1.6658942106129342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Сумма, тыс.руб.</c:v>
                      </c:pt>
                    </c:strCache>
                  </c:strRef>
                </c:tx>
                <c:cat>
                  <c:strRef>
                    <c:extLst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Акцизы</c:v>
                      </c:pt>
                      <c:pt idx="2">
                        <c:v>Налоги на совокупный доход</c:v>
                      </c:pt>
                      <c:pt idx="3">
                        <c:v>Налог на имущество</c:v>
                      </c:pt>
                      <c:pt idx="4">
                        <c:v>Госпошлина</c:v>
                      </c:pt>
                      <c:pt idx="5">
                        <c:v>Доходы от оказания платных услуг </c:v>
                      </c:pt>
                      <c:pt idx="6">
                        <c:v>Доходы от использования имущества </c:v>
                      </c:pt>
                      <c:pt idx="7">
                        <c:v>Остальные платежи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36837.74</c:v>
                      </c:pt>
                      <c:pt idx="1">
                        <c:v>4201.01</c:v>
                      </c:pt>
                      <c:pt idx="2">
                        <c:v>977.6</c:v>
                      </c:pt>
                      <c:pt idx="3">
                        <c:v>1378.18</c:v>
                      </c:pt>
                      <c:pt idx="4">
                        <c:v>1922.64</c:v>
                      </c:pt>
                      <c:pt idx="5">
                        <c:v>5086.87</c:v>
                      </c:pt>
                      <c:pt idx="6">
                        <c:v>4207.91</c:v>
                      </c:pt>
                      <c:pt idx="7">
                        <c:v>925.19</c:v>
                      </c:pt>
                    </c:numCache>
                  </c:numRef>
                </c:val>
              </c15:ser>
            </c15:filteredPieSeries>
          </c:ext>
        </c:extLst>
      </c:pie3DChart>
    </c:plotArea>
    <c:legend>
      <c:legendPos val="r"/>
      <c:layout>
        <c:manualLayout>
          <c:xMode val="edge"/>
          <c:yMode val="edge"/>
          <c:x val="0.63863350932763308"/>
          <c:y val="2.8607725178131125E-2"/>
          <c:w val="0.29105593169641431"/>
          <c:h val="0.95550639481185307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91,44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20,76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61,25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4,02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0,09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5,32 МЛН.РУБ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 custLinFactNeighborX="1387" custLinFactNeighborY="6783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93196" custScaleY="121092" custRadScaleRad="95401" custRadScaleInc="-5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93458" custScaleY="133991" custRadScaleRad="114944" custRadScaleInc="-1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14926" custRadScaleInc="4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1,56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2,09 </a:t>
          </a: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0,22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3,29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 custRadScaleRad="102064" custRadScaleInc="-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7F07B0D-8ED0-425A-BE60-969A7D3633E8}" type="presOf" srcId="{82C1A2F7-7505-43F9-BB8E-F6DFA497E5F0}" destId="{0C93C1BF-997A-420E-85EF-35481BEF60F1}" srcOrd="0" destOrd="0" presId="urn:microsoft.com/office/officeart/2005/8/layout/pyramid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66775" y="749921"/>
          <a:ext cx="4266656" cy="4266656"/>
        </a:xfrm>
        <a:prstGeom prst="blockArc">
          <a:avLst>
            <a:gd name="adj1" fmla="val 12185843"/>
            <a:gd name="adj2" fmla="val 16616488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1047857" y="792928"/>
          <a:ext cx="4266656" cy="4266656"/>
        </a:xfrm>
        <a:prstGeom prst="blockArc">
          <a:avLst>
            <a:gd name="adj1" fmla="val 7950527"/>
            <a:gd name="adj2" fmla="val 12263356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409191" y="1228335"/>
          <a:ext cx="4266656" cy="4266656"/>
        </a:xfrm>
        <a:prstGeom prst="blockArc">
          <a:avLst>
            <a:gd name="adj1" fmla="val 1963082"/>
            <a:gd name="adj2" fmla="val 8886849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773764" y="800940"/>
          <a:ext cx="4266656" cy="4266656"/>
        </a:xfrm>
        <a:prstGeom prst="blockArc">
          <a:avLst>
            <a:gd name="adj1" fmla="val 19835323"/>
            <a:gd name="adj2" fmla="val 2892667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732343" y="723711"/>
          <a:ext cx="4266656" cy="4266656"/>
        </a:xfrm>
        <a:prstGeom prst="blockArc">
          <a:avLst>
            <a:gd name="adj1" fmla="val 15512902"/>
            <a:gd name="adj2" fmla="val 19979908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2195834" y="2197318"/>
          <a:ext cx="2722089" cy="1775006"/>
        </a:xfrm>
        <a:prstGeom prst="ellipse">
          <a:avLst/>
        </a:prstGeom>
        <a:solidFill>
          <a:srgbClr val="99FF66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91,44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4475" y="2457262"/>
        <a:ext cx="1924807" cy="1255118"/>
      </dsp:txXfrm>
    </dsp:sp>
    <dsp:sp modelId="{E6812F7A-29A2-4B53-B1D4-2B5B89BD17FC}">
      <dsp:nvSpPr>
        <dsp:cNvPr id="0" name=""/>
        <dsp:cNvSpPr/>
      </dsp:nvSpPr>
      <dsp:spPr>
        <a:xfrm>
          <a:off x="2123884" y="-17716"/>
          <a:ext cx="2656121" cy="1664812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20,76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2864" y="226090"/>
        <a:ext cx="1878161" cy="1177200"/>
      </dsp:txXfrm>
    </dsp:sp>
    <dsp:sp modelId="{49A95409-AA6A-49DF-8129-D4F2BB9EF4F4}">
      <dsp:nvSpPr>
        <dsp:cNvPr id="0" name=""/>
        <dsp:cNvSpPr/>
      </dsp:nvSpPr>
      <dsp:spPr>
        <a:xfrm>
          <a:off x="4392494" y="989873"/>
          <a:ext cx="2659723" cy="184215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61,25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2001" y="1259650"/>
        <a:ext cx="1880709" cy="1302597"/>
      </dsp:txXfrm>
    </dsp:sp>
    <dsp:sp modelId="{BF924337-8280-4AF8-9A2A-8B3DF7FB59FA}">
      <dsp:nvSpPr>
        <dsp:cNvPr id="0" name=""/>
        <dsp:cNvSpPr/>
      </dsp:nvSpPr>
      <dsp:spPr>
        <a:xfrm>
          <a:off x="4000690" y="3699685"/>
          <a:ext cx="2590088" cy="157660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4,02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0000" y="3930573"/>
        <a:ext cx="1831468" cy="1114826"/>
      </dsp:txXfrm>
    </dsp:sp>
    <dsp:sp modelId="{E90FE364-E529-419C-BA40-468F0CAB75F6}">
      <dsp:nvSpPr>
        <dsp:cNvPr id="0" name=""/>
        <dsp:cNvSpPr/>
      </dsp:nvSpPr>
      <dsp:spPr>
        <a:xfrm>
          <a:off x="360044" y="3654168"/>
          <a:ext cx="2826174" cy="1616472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0,09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3928" y="3890895"/>
        <a:ext cx="1998406" cy="1143018"/>
      </dsp:txXfrm>
    </dsp:sp>
    <dsp:sp modelId="{46BC8F46-6764-4D4B-A9E9-56A835728750}">
      <dsp:nvSpPr>
        <dsp:cNvPr id="0" name=""/>
        <dsp:cNvSpPr/>
      </dsp:nvSpPr>
      <dsp:spPr>
        <a:xfrm>
          <a:off x="12085" y="1194698"/>
          <a:ext cx="2542450" cy="1742146"/>
        </a:xfrm>
        <a:prstGeom prst="ellipse">
          <a:avLst/>
        </a:prstGeom>
        <a:solidFill>
          <a:srgbClr val="FF9933"/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5,32 МЛН.РУБ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18" y="1449829"/>
        <a:ext cx="1797784" cy="123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381929" y="-92213"/>
          <a:ext cx="2636725" cy="1119282"/>
        </a:xfrm>
        <a:prstGeom prst="roundRect">
          <a:avLst/>
        </a:prstGeom>
        <a:solidFill>
          <a:srgbClr val="99FF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Пенсионное обеспечение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1,56 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568" y="-37574"/>
        <a:ext cx="2527447" cy="1010004"/>
      </dsp:txXfrm>
    </dsp:sp>
    <dsp:sp modelId="{595EC460-6EB2-44B5-A857-29BA9224B081}">
      <dsp:nvSpPr>
        <dsp:cNvPr id="0" name=""/>
        <dsp:cNvSpPr/>
      </dsp:nvSpPr>
      <dsp:spPr>
        <a:xfrm>
          <a:off x="1673874" y="51568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3354398" y="427874"/>
              </a:moveTo>
              <a:arcTo wR="2088011" hR="2088011" stAng="18440228" swAng="197633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329517" y="1910390"/>
          <a:ext cx="3003689" cy="1264654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обеспечение населения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2,09 </a:t>
          </a:r>
          <a:r>
            <a:rPr lang="ru-RU" sz="16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1252" y="1972125"/>
        <a:ext cx="2880219" cy="1141184"/>
      </dsp:txXfrm>
    </dsp:sp>
    <dsp:sp modelId="{E272972E-13C5-4205-A076-D70502890D6C}">
      <dsp:nvSpPr>
        <dsp:cNvPr id="0" name=""/>
        <dsp:cNvSpPr/>
      </dsp:nvSpPr>
      <dsp:spPr>
        <a:xfrm>
          <a:off x="1666066" y="440091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4068172" y="2750395"/>
              </a:moveTo>
              <a:arcTo wR="2088011" hR="2088011" stAng="1109737" swAng="269670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2727481" y="3747157"/>
          <a:ext cx="1945621" cy="17925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соц. политики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0,22 </a:t>
          </a:r>
          <a:r>
            <a:rPr lang="ru-RU" sz="16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4988" y="3834664"/>
        <a:ext cx="1770607" cy="1617569"/>
      </dsp:txXfrm>
    </dsp:sp>
    <dsp:sp modelId="{17E1B58F-E3F9-4F86-A0E3-EDEB7AE3A240}">
      <dsp:nvSpPr>
        <dsp:cNvPr id="0" name=""/>
        <dsp:cNvSpPr/>
      </dsp:nvSpPr>
      <dsp:spPr>
        <a:xfrm>
          <a:off x="1612280" y="46742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1103725" y="3929470"/>
              </a:moveTo>
              <a:arcTo wR="2088011" hR="2088011" stAng="7087507" swAng="21319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639469" y="1640568"/>
          <a:ext cx="1945621" cy="18297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3,29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789" y="1729888"/>
        <a:ext cx="1766981" cy="1651099"/>
      </dsp:txXfrm>
    </dsp:sp>
    <dsp:sp modelId="{BEE478A5-B259-4C62-89A0-284551E5FA98}">
      <dsp:nvSpPr>
        <dsp:cNvPr id="0" name=""/>
        <dsp:cNvSpPr/>
      </dsp:nvSpPr>
      <dsp:spPr>
        <a:xfrm>
          <a:off x="1612280" y="467427"/>
          <a:ext cx="4176022" cy="4176022"/>
        </a:xfrm>
        <a:custGeom>
          <a:avLst/>
          <a:gdLst/>
          <a:ahLst/>
          <a:cxnLst/>
          <a:rect l="0" t="0" r="0" b="0"/>
          <a:pathLst>
            <a:path>
              <a:moveTo>
                <a:pt x="215053" y="1165069"/>
              </a:moveTo>
              <a:arcTo wR="2088011" hR="2088011" stAng="12373968" swAng="14620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1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71472" y="1714489"/>
            <a:ext cx="7715304" cy="4071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357298"/>
            <a:ext cx="9144000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7394600" cy="11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Суоярвского муниципального округа</a:t>
            </a:r>
            <a:endParaRPr lang="ru-RU" altLang="ko-KR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квартал </a:t>
            </a: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Общегосударственное управление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458440"/>
              </p:ext>
            </p:extLst>
          </p:nvPr>
        </p:nvGraphicFramePr>
        <p:xfrm>
          <a:off x="395536" y="1595133"/>
          <a:ext cx="8352929" cy="5000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991"/>
                <a:gridCol w="532107"/>
                <a:gridCol w="502545"/>
                <a:gridCol w="1461045"/>
                <a:gridCol w="1152128"/>
                <a:gridCol w="1008113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>
                    <a:solidFill>
                      <a:srgbClr val="92D050"/>
                    </a:solidFill>
                  </a:tcPr>
                </a:tc>
              </a:tr>
              <a:tr h="357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72,12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18,80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294" marR="9294" marT="9294" marB="0" anchor="ctr"/>
                </a:tc>
              </a:tr>
              <a:tr h="590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 лица  субъекта РФ  и  органа  местного  самоуправления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4,77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1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27,99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13,45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48,1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711"/>
            <a:ext cx="7992888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муниципальных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 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2024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51203"/>
              </p:ext>
            </p:extLst>
          </p:nvPr>
        </p:nvGraphicFramePr>
        <p:xfrm>
          <a:off x="395536" y="1412776"/>
          <a:ext cx="8442682" cy="5406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9"/>
                <a:gridCol w="1300382"/>
                <a:gridCol w="1235092"/>
                <a:gridCol w="1208943"/>
                <a:gridCol w="1097866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0" marR="6080" marT="6080" marB="0" anchor="b"/>
                </a:tc>
              </a:tr>
              <a:tr h="57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квартал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51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программа "Развитие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в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Суоярвском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115 997,7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459 797,86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94 926,97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486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программа "Молодежь </a:t>
                      </a:r>
                      <a:r>
                        <a:rPr lang="ru-RU" sz="14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74,80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21,90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59528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Муниципальная программа "Развитие культуры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12 937,2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012,79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17 519,60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1153062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программа "Развитие транспортной   инфраструктуры и осуществления дорожной деятельности на территории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17 484,90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8 191,74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Суоярвском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округе"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16 592,00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3 732,87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</a:tr>
              <a:tr h="676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11 600,00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3 858,60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99445"/>
              </p:ext>
            </p:extLst>
          </p:nvPr>
        </p:nvGraphicFramePr>
        <p:xfrm>
          <a:off x="323528" y="476672"/>
          <a:ext cx="8280921" cy="6547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9287"/>
                <a:gridCol w="1135818"/>
                <a:gridCol w="1135818"/>
                <a:gridCol w="1135818"/>
                <a:gridCol w="1034180"/>
              </a:tblGrid>
              <a:tr h="75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1 квартал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3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3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</a:t>
                      </a:r>
                      <a:endParaRPr lang="ru-RU" sz="13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/>
                </a:tc>
              </a:tr>
              <a:tr h="674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Муниципальная программа "Комплексное развитие жилищно-коммунальной сферы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мунициципального</a:t>
                      </a:r>
                      <a:r>
                        <a:rPr lang="ru-RU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управление недвижимостью"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8 362,7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318 349,86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26 056,28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54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Муниципальная программа "Осуществление полномочий местной администрацией"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17 172,2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79 499,19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21 028,73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580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безопасности и жизнедеятельности населения"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и преступлений в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Суоярвском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на территории </a:t>
                      </a:r>
                      <a:r>
                        <a:rPr lang="ru-RU" sz="14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5 709,15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1296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его проявления на территории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84975"/>
            <a:ext cx="7056784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по программам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объеме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9953081"/>
              </p:ext>
            </p:extLst>
          </p:nvPr>
        </p:nvGraphicFramePr>
        <p:xfrm>
          <a:off x="395536" y="1123200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1835697" y="1592747"/>
            <a:ext cx="6168918" cy="8545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1856493" y="4243349"/>
            <a:ext cx="6168920" cy="8418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</a:t>
            </a:r>
          </a:p>
          <a:p>
            <a:pPr lvl="0"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Развитие культуры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Суоярвского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округа– 10,0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1835696" y="2489669"/>
            <a:ext cx="6189717" cy="8673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lvl="0"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Комплексное развитие жилищно-коммунальной сферы </a:t>
            </a:r>
          </a:p>
          <a:p>
            <a:pPr lvl="0" algn="ctr" eaLnBrk="0" hangingPunct="0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Суоярвского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управление недвижимостью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14,9%</a:t>
            </a: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1835694" y="3399367"/>
            <a:ext cx="6168921" cy="7998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</a:p>
          <a:p>
            <a:pPr lvl="0" algn="ctr" font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полномочий  местной администрацией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12,0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1846093" y="5151329"/>
            <a:ext cx="6168921" cy="10845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</a:t>
            </a:r>
          </a:p>
          <a:p>
            <a:pPr lvl="0" algn="ctr" font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инфраструктуры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осуществления</a:t>
            </a:r>
          </a:p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дорожной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на территории Суоярвского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4,7%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2120070" y="1708442"/>
            <a:ext cx="5764701" cy="5386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54,1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33124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73216"/>
            <a:ext cx="8295456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01.04.2025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отсутствует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62540"/>
              </p:ext>
            </p:extLst>
          </p:nvPr>
        </p:nvGraphicFramePr>
        <p:xfrm>
          <a:off x="285721" y="1714488"/>
          <a:ext cx="7572428" cy="3730734"/>
        </p:xfrm>
        <a:graphic>
          <a:graphicData uri="http://schemas.openxmlformats.org/drawingml/2006/table">
            <a:tbl>
              <a:tblPr/>
              <a:tblGrid>
                <a:gridCol w="5429287"/>
                <a:gridCol w="2143141"/>
              </a:tblGrid>
              <a:tr h="11697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0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бюджетных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25 000,00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бюджетных кредитов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2 296,80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2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2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  <a:endParaRPr lang="ru-RU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76844"/>
              </p:ext>
            </p:extLst>
          </p:nvPr>
        </p:nvGraphicFramePr>
        <p:xfrm>
          <a:off x="214282" y="1357297"/>
          <a:ext cx="7143800" cy="4286281"/>
        </p:xfrm>
        <a:graphic>
          <a:graphicData uri="http://schemas.openxmlformats.org/drawingml/2006/table">
            <a:tbl>
              <a:tblPr/>
              <a:tblGrid>
                <a:gridCol w="4861774"/>
                <a:gridCol w="2282026"/>
              </a:tblGrid>
              <a:tr h="169329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Муниципальный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01.01.2025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74 456,70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64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01.04.2025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97 159,90 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947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+22 703,20 тыс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3116"/>
            <a:ext cx="6347714" cy="185738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577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Суоярвского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511179"/>
              </p:ext>
            </p:extLst>
          </p:nvPr>
        </p:nvGraphicFramePr>
        <p:xfrm>
          <a:off x="539552" y="1556792"/>
          <a:ext cx="8165060" cy="390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2697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1 квартал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показатели на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1 квартал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тыс. руб.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173 292,8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994 728,00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160 371,21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17439"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523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47 715,3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247 864,24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55 537,14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348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125 577,5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696 863,76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104 834,08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50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163 267,0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967 734,55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175 337,04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48680"/>
            <a:ext cx="5857916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82765"/>
              </p:ext>
            </p:extLst>
          </p:nvPr>
        </p:nvGraphicFramePr>
        <p:xfrm>
          <a:off x="326018" y="1484784"/>
          <a:ext cx="8784973" cy="4481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3"/>
                <a:gridCol w="1512168"/>
                <a:gridCol w="1512168"/>
                <a:gridCol w="1512168"/>
                <a:gridCol w="1296144"/>
                <a:gridCol w="1296142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1 квартал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поступлений на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1 квартал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тыс. руб.</a:t>
                      </a: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к плану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90C226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47 715,3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247 864,24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55 537,12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116,4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22,4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39 337,1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215 863,51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45 317,14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115,2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21,0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неналоговые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8 378,2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32 000,73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10 219,98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122,0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31,9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11160"/>
              </p:ext>
            </p:extLst>
          </p:nvPr>
        </p:nvGraphicFramePr>
        <p:xfrm>
          <a:off x="609599" y="1412776"/>
          <a:ext cx="77068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488832" cy="72008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36930"/>
              </p:ext>
            </p:extLst>
          </p:nvPr>
        </p:nvGraphicFramePr>
        <p:xfrm>
          <a:off x="609600" y="1484784"/>
          <a:ext cx="8210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47758"/>
              </p:ext>
            </p:extLst>
          </p:nvPr>
        </p:nvGraphicFramePr>
        <p:xfrm>
          <a:off x="0" y="-4"/>
          <a:ext cx="9144001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2971"/>
                <a:gridCol w="1871872"/>
                <a:gridCol w="1795439"/>
                <a:gridCol w="1663719"/>
              </a:tblGrid>
              <a:tr h="58155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</a:t>
                      </a:r>
                      <a:r>
                        <a:rPr lang="ru-RU" sz="200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Суоярвского</a:t>
                      </a:r>
                      <a:r>
                        <a:rPr lang="ru-RU" sz="2000" baseline="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90C2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</a:t>
                      </a:r>
                      <a:endParaRPr lang="ru-RU" sz="2000" dirty="0">
                        <a:solidFill>
                          <a:srgbClr val="90C226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5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13 763,44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18 802,42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136,6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123,08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41,01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86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58,97</a:t>
                      </a: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0,35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7 503,72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8 191,74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587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6 896,92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24 122,31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рост в 3,5 раза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113 278,69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91 438,88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12 937,24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17 519,60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135,4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7 178,41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7 175,01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2,50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3 732,87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300,00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454,23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151,4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7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1 224,02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3 858,61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рост в 3 раза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РАСХОДОВ: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163 266,99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175 337,03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21444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8971" y="2531450"/>
            <a:ext cx="3389670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9347026"/>
              </p:ext>
            </p:extLst>
          </p:nvPr>
        </p:nvGraphicFramePr>
        <p:xfrm>
          <a:off x="539552" y="1142984"/>
          <a:ext cx="7056784" cy="518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86412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59992"/>
              </p:ext>
            </p:extLst>
          </p:nvPr>
        </p:nvGraphicFramePr>
        <p:xfrm>
          <a:off x="251520" y="1556792"/>
          <a:ext cx="7848872" cy="4248472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43391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расходы –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24,12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Жилищное хозяйство –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0,71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взносы в Фонд капремонта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0,38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восстановительный ремонт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помещения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0,25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оплата судебных расходов – 0,08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80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Коммунальное хозяйство –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22,5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оплата исполнительных листов по ООО «ВКО Строй»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060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 –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0,97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оплата за уличное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освещение 0,90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.,</a:t>
                      </a:r>
                    </a:p>
                    <a:p>
                      <a:pPr marL="285750" indent="-285750" algn="l" fontAlgn="b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аренда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автотранспорта и спецтехники –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0,07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916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вопросы в области ЖКХ –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0,05 </a:t>
                      </a:r>
                      <a:r>
                        <a:rPr lang="ru-RU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расходы на содержание МКУ «Служба по вопросам похоронного дела»)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3" cy="1320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54751"/>
              </p:ext>
            </p:extLst>
          </p:nvPr>
        </p:nvGraphicFramePr>
        <p:xfrm>
          <a:off x="571472" y="1124744"/>
          <a:ext cx="7929618" cy="54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8897</TotalTime>
  <Words>1032</Words>
  <Application>Microsoft Office PowerPoint</Application>
  <PresentationFormat>Экран (4:3)</PresentationFormat>
  <Paragraphs>303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Бюджет Суоярвского муниципального округа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квартал 2024 года</vt:lpstr>
      <vt:lpstr>Презентация PowerPoint</vt:lpstr>
      <vt:lpstr>Удельный вес расходов по программам в общем объеме расходов за 1 квартал 2025 г.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Admin</cp:lastModifiedBy>
  <cp:revision>666</cp:revision>
  <cp:lastPrinted>2025-05-14T11:26:40Z</cp:lastPrinted>
  <dcterms:modified xsi:type="dcterms:W3CDTF">2025-05-14T12:24:07Z</dcterms:modified>
</cp:coreProperties>
</file>