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19"/>
  </p:notesMasterIdLst>
  <p:sldIdLst>
    <p:sldId id="268" r:id="rId2"/>
    <p:sldId id="259" r:id="rId3"/>
    <p:sldId id="276" r:id="rId4"/>
    <p:sldId id="299" r:id="rId5"/>
    <p:sldId id="278" r:id="rId6"/>
    <p:sldId id="314" r:id="rId7"/>
    <p:sldId id="302" r:id="rId8"/>
    <p:sldId id="313" r:id="rId9"/>
    <p:sldId id="303" r:id="rId10"/>
    <p:sldId id="304" r:id="rId11"/>
    <p:sldId id="310" r:id="rId12"/>
    <p:sldId id="309" r:id="rId13"/>
    <p:sldId id="312" r:id="rId14"/>
    <p:sldId id="296" r:id="rId15"/>
    <p:sldId id="297" r:id="rId16"/>
    <p:sldId id="288" r:id="rId17"/>
    <p:sldId id="295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26"/>
    <a:srgbClr val="FF33CC"/>
    <a:srgbClr val="D77DD3"/>
    <a:srgbClr val="99FF66"/>
    <a:srgbClr val="8D5B7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4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1 полугодие 2024 г., тыс.руб.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</c:v>
                </c:pt>
                <c:pt idx="4">
                  <c:v>Госпошлина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70855.100000000006</c:v>
                </c:pt>
                <c:pt idx="1">
                  <c:v>7374</c:v>
                </c:pt>
                <c:pt idx="2">
                  <c:v>2011.5</c:v>
                </c:pt>
                <c:pt idx="3">
                  <c:v>1480.8</c:v>
                </c:pt>
                <c:pt idx="4">
                  <c:v>1705.3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F-4194-9404-7F711DF9A1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2025 г., тыс.руб.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</c:v>
                </c:pt>
                <c:pt idx="4">
                  <c:v>Госпошлина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185436.3</c:v>
                </c:pt>
                <c:pt idx="1">
                  <c:v>17809.8</c:v>
                </c:pt>
                <c:pt idx="2">
                  <c:v>2779.6</c:v>
                </c:pt>
                <c:pt idx="3">
                  <c:v>8978</c:v>
                </c:pt>
                <c:pt idx="4">
                  <c:v>9867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7F-4194-9404-7F711DF9A1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 1 полугодие 2025 г., тыс.руб.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</c:v>
                </c:pt>
                <c:pt idx="4">
                  <c:v>Госпошлина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78268.600000000006</c:v>
                </c:pt>
                <c:pt idx="1">
                  <c:v>7202.7</c:v>
                </c:pt>
                <c:pt idx="2">
                  <c:v>1982</c:v>
                </c:pt>
                <c:pt idx="3">
                  <c:v>1938.1</c:v>
                </c:pt>
                <c:pt idx="4">
                  <c:v>5064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7F-4194-9404-7F711DF9A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211264"/>
        <c:axId val="197716224"/>
      </c:barChart>
      <c:catAx>
        <c:axId val="251211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97716224"/>
        <c:crosses val="autoZero"/>
        <c:auto val="1"/>
        <c:lblAlgn val="ctr"/>
        <c:lblOffset val="100"/>
        <c:noMultiLvlLbl val="0"/>
      </c:catAx>
      <c:valAx>
        <c:axId val="197716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251211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06999829761083"/>
          <c:y val="0.18966924095520915"/>
          <c:w val="0.31904265003861526"/>
          <c:h val="0.38947474304656837"/>
        </c:manualLayout>
      </c:layout>
      <c:overlay val="0"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Удельный</a:t>
            </a:r>
            <a:r>
              <a:rPr lang="ru-RU" dirty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912934460554254"/>
          <c:y val="5.791230493460931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</c:v>
                </c:pt>
              </c:strCache>
            </c:strRef>
          </c:tx>
          <c:explosion val="17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 на имущество</c:v>
                </c:pt>
                <c:pt idx="4">
                  <c:v>Госпошлина</c:v>
                </c:pt>
                <c:pt idx="5">
                  <c:v>Доходы от оказания платных услуг </c:v>
                </c:pt>
                <c:pt idx="6">
                  <c:v>Доходы от использования имущества </c:v>
                </c:pt>
                <c:pt idx="7">
                  <c:v>Остальные платежи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67.944795927579818</c:v>
                </c:pt>
                <c:pt idx="1">
                  <c:v>6.2526476981519936</c:v>
                </c:pt>
                <c:pt idx="2">
                  <c:v>1.7205697499183987</c:v>
                </c:pt>
                <c:pt idx="3">
                  <c:v>1.6824602584847872</c:v>
                </c:pt>
                <c:pt idx="4">
                  <c:v>4.3960470300639614</c:v>
                </c:pt>
                <c:pt idx="5">
                  <c:v>7.2625058162549561</c:v>
                </c:pt>
                <c:pt idx="6">
                  <c:v>8.1353781086580597</c:v>
                </c:pt>
                <c:pt idx="7">
                  <c:v>2.605595410888029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D-4FE5-9507-E1CB4CED1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Сумма, тыс.руб.</c:v>
                      </c:pt>
                    </c:strCache>
                  </c:strRef>
                </c:tx>
                <c:cat>
                  <c:strRef>
                    <c:extLst>
                      <c:ext uri="{02D57815-91ED-43cb-92C2-25804820EDAC}">
                        <c15:formulaRef>
                          <c15:sqref>Лист1!$A$2:$A$9</c15:sqref>
                        </c15:formulaRef>
                      </c:ext>
                    </c:extLst>
                    <c:strCache>
                      <c:ptCount val="8"/>
                      <c:pt idx="0">
                        <c:v>НДФЛ</c:v>
                      </c:pt>
                      <c:pt idx="1">
                        <c:v>Акцизы</c:v>
                      </c:pt>
                      <c:pt idx="2">
                        <c:v>Налоги на совокупный доход</c:v>
                      </c:pt>
                      <c:pt idx="3">
                        <c:v>Налог на имущество</c:v>
                      </c:pt>
                      <c:pt idx="4">
                        <c:v>Госпошлина</c:v>
                      </c:pt>
                      <c:pt idx="5">
                        <c:v>Доходы от оказания платных услуг </c:v>
                      </c:pt>
                      <c:pt idx="6">
                        <c:v>Доходы от использования имущества </c:v>
                      </c:pt>
                      <c:pt idx="7">
                        <c:v>Остальные платежи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Лист1!$C$2:$C$9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78268.600000000006</c:v>
                      </c:pt>
                      <c:pt idx="1">
                        <c:v>7202.7</c:v>
                      </c:pt>
                      <c:pt idx="2">
                        <c:v>1982</c:v>
                      </c:pt>
                      <c:pt idx="3">
                        <c:v>1938.1</c:v>
                      </c:pt>
                      <c:pt idx="4">
                        <c:v>5064</c:v>
                      </c:pt>
                      <c:pt idx="5">
                        <c:v>8366</c:v>
                      </c:pt>
                      <c:pt idx="6">
                        <c:v>9371.5</c:v>
                      </c:pt>
                      <c:pt idx="7">
                        <c:v>3001.5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5BD-4FE5-9507-E1CB4CED14C3}"/>
                  </c:ext>
                </c:extLst>
              </c15:ser>
            </c15:filteredPieSeries>
          </c:ext>
        </c:extLst>
      </c:pie3DChart>
    </c:plotArea>
    <c:legend>
      <c:legendPos val="r"/>
      <c:layout>
        <c:manualLayout>
          <c:xMode val="edge"/>
          <c:yMode val="edge"/>
          <c:x val="0.63863350932763308"/>
          <c:y val="2.8607725178131125E-2"/>
          <c:w val="0.29105593169641431"/>
          <c:h val="0.95550639481185307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89231-8673-4475-8B15-58C9D3F1C5EF}" type="doc">
      <dgm:prSet loTypeId="urn:microsoft.com/office/officeart/2005/8/layout/radial6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10067374-6164-487F-A936-788DB6792A12}">
      <dgm:prSet phldrT="[Текст]" custT="1"/>
      <dgm:spPr>
        <a:solidFill>
          <a:srgbClr val="99FF66"/>
        </a:solidFill>
      </dgm:spPr>
      <dgm:t>
        <a:bodyPr/>
        <a:lstStyle/>
        <a:p>
          <a:r>
            <a: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 243,97 МЛН.РУБ.</a:t>
          </a:r>
          <a:endParaRPr lang="ru-RU" sz="1600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10848AB-F847-429B-9B0E-A501E95CFF44}" type="parTrans" cxnId="{9850ED00-0329-418E-B740-34FB212E2965}">
      <dgm:prSet/>
      <dgm:spPr/>
      <dgm:t>
        <a:bodyPr/>
        <a:lstStyle/>
        <a:p>
          <a:endParaRPr lang="ru-RU"/>
        </a:p>
      </dgm:t>
    </dgm:pt>
    <dgm:pt modelId="{5E548864-3D4B-41AA-98F7-B5BE029C332C}" type="sibTrans" cxnId="{9850ED00-0329-418E-B740-34FB212E2965}">
      <dgm:prSet/>
      <dgm:spPr/>
      <dgm:t>
        <a:bodyPr/>
        <a:lstStyle/>
        <a:p>
          <a:endParaRPr lang="ru-RU"/>
        </a:p>
      </dgm:t>
    </dgm:pt>
    <dgm:pt modelId="{871B381E-94C7-4C74-AD1F-1CFE49FC1E6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ДОШКОЛЬНОЕ</a:t>
          </a:r>
        </a:p>
        <a:p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51,88 МЛН.РУБ.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E57CE1-EBEF-464C-A3EC-5D2D506E84CA}" type="parTrans" cxnId="{08A87998-1447-42C1-8A5D-82F7F0AC7698}">
      <dgm:prSet/>
      <dgm:spPr/>
      <dgm:t>
        <a:bodyPr/>
        <a:lstStyle/>
        <a:p>
          <a:endParaRPr lang="ru-RU"/>
        </a:p>
      </dgm:t>
    </dgm:pt>
    <dgm:pt modelId="{91FC3AE0-B0C6-4192-8A4A-59C7736D0157}" type="sibTrans" cxnId="{08A87998-1447-42C1-8A5D-82F7F0AC7698}">
      <dgm:prSet/>
      <dgm:spPr/>
      <dgm:t>
        <a:bodyPr/>
        <a:lstStyle/>
        <a:p>
          <a:endParaRPr lang="ru-RU"/>
        </a:p>
      </dgm:t>
    </dgm:pt>
    <dgm:pt modelId="{16C27317-4DE7-498F-A681-C1007654B9F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ОБЩЕЕ ОБРАЗОВАНИЕ</a:t>
          </a:r>
        </a:p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169,60 МЛН.РУБ.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71A69F8B-811F-48AA-B7D8-EB83DB42E4B2}" type="parTrans" cxnId="{0A4B22BA-496B-4314-A0F9-DC2634C4F130}">
      <dgm:prSet/>
      <dgm:spPr/>
      <dgm:t>
        <a:bodyPr/>
        <a:lstStyle/>
        <a:p>
          <a:endParaRPr lang="ru-RU"/>
        </a:p>
      </dgm:t>
    </dgm:pt>
    <dgm:pt modelId="{74003CBC-7A1F-4234-B696-201FB328AE4E}" type="sibTrans" cxnId="{0A4B22BA-496B-4314-A0F9-DC2634C4F130}">
      <dgm:prSet/>
      <dgm:spPr/>
      <dgm:t>
        <a:bodyPr/>
        <a:lstStyle/>
        <a:p>
          <a:endParaRPr lang="ru-RU"/>
        </a:p>
      </dgm:t>
    </dgm:pt>
    <dgm:pt modelId="{0B03AADA-45EA-4B69-9D03-F9A64A0F52BE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ДРУГИЕ ВОПРОСЫ В ОБЛАСТИ ОБРАЗОВАНИЯ</a:t>
          </a:r>
        </a:p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8,90 МЛН.РУБ.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1E85AB7A-FF0F-40AA-BE92-F5C55B21ABA0}" type="parTrans" cxnId="{F1D7AED6-DA5E-45BC-BD1F-918C46D3E9D9}">
      <dgm:prSet/>
      <dgm:spPr/>
      <dgm:t>
        <a:bodyPr/>
        <a:lstStyle/>
        <a:p>
          <a:endParaRPr lang="ru-RU"/>
        </a:p>
      </dgm:t>
    </dgm:pt>
    <dgm:pt modelId="{96DFEFEE-DCB0-4BFC-8275-EAA14D9DD443}" type="sibTrans" cxnId="{F1D7AED6-DA5E-45BC-BD1F-918C46D3E9D9}">
      <dgm:prSet/>
      <dgm:spPr/>
      <dgm:t>
        <a:bodyPr/>
        <a:lstStyle/>
        <a:p>
          <a:endParaRPr lang="ru-RU"/>
        </a:p>
      </dgm:t>
    </dgm:pt>
    <dgm:pt modelId="{75605D3C-781D-4861-AA99-6B45EECABE70}">
      <dgm:prSet phldrT="[Текст]" custT="1"/>
      <dgm:spPr>
        <a:solidFill>
          <a:srgbClr val="FF9933"/>
        </a:solidFill>
      </dgm:spPr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МОЛОДЕЖНАЯ ПОЛИТИКА И ОЗДОРОВЛЕНИЕ ДЕТЕЙ</a:t>
          </a:r>
        </a:p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0,56 МЛН.РУБ.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22F26917-F81E-417E-9276-BC5EAB178B23}" type="parTrans" cxnId="{239E517A-593E-4AF9-AA91-C250A71F7D3B}">
      <dgm:prSet/>
      <dgm:spPr/>
      <dgm:t>
        <a:bodyPr/>
        <a:lstStyle/>
        <a:p>
          <a:endParaRPr lang="ru-RU"/>
        </a:p>
      </dgm:t>
    </dgm:pt>
    <dgm:pt modelId="{B08A6239-35F0-422E-B6DA-6D683BA79BC1}" type="sibTrans" cxnId="{239E517A-593E-4AF9-AA91-C250A71F7D3B}">
      <dgm:prSet/>
      <dgm:spPr/>
      <dgm:t>
        <a:bodyPr/>
        <a:lstStyle/>
        <a:p>
          <a:endParaRPr lang="ru-RU"/>
        </a:p>
      </dgm:t>
    </dgm:pt>
    <dgm:pt modelId="{BD2DD881-70C2-4B46-861A-16F10811758A}">
      <dgm:prSet phldrT="[Текст]" custT="1"/>
      <dgm:spPr>
        <a:solidFill>
          <a:srgbClr val="FF9933"/>
        </a:solidFill>
      </dgm:spPr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ДОПОЛНИТЕЛЬНОЕ ОБРАЗОВАНИЕ </a:t>
          </a:r>
        </a:p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13,03 МЛН.РУБ.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A183D680-BCCB-49B2-B1AE-CFA36673E438}" type="parTrans" cxnId="{771CFC87-178C-4C3F-8696-D2D77353A31F}">
      <dgm:prSet/>
      <dgm:spPr/>
      <dgm:t>
        <a:bodyPr/>
        <a:lstStyle/>
        <a:p>
          <a:endParaRPr lang="ru-RU"/>
        </a:p>
      </dgm:t>
    </dgm:pt>
    <dgm:pt modelId="{04785BB2-AF90-4864-AF5B-DC54CBA226CF}" type="sibTrans" cxnId="{771CFC87-178C-4C3F-8696-D2D77353A31F}">
      <dgm:prSet/>
      <dgm:spPr/>
      <dgm:t>
        <a:bodyPr/>
        <a:lstStyle/>
        <a:p>
          <a:endParaRPr lang="ru-RU"/>
        </a:p>
      </dgm:t>
    </dgm:pt>
    <dgm:pt modelId="{60468E70-C3A4-455F-8323-468258BE4687}" type="pres">
      <dgm:prSet presAssocID="{A8089231-8673-4475-8B15-58C9D3F1C5E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B0E328-0F55-4F5C-ACBC-82D3D41C03B3}" type="pres">
      <dgm:prSet presAssocID="{10067374-6164-487F-A936-788DB6792A12}" presName="centerShape" presStyleLbl="node0" presStyleIdx="0" presStyleCnt="1" custScaleX="138596" custScaleY="90375" custLinFactNeighborX="1387" custLinFactNeighborY="6783"/>
      <dgm:spPr/>
      <dgm:t>
        <a:bodyPr/>
        <a:lstStyle/>
        <a:p>
          <a:endParaRPr lang="ru-RU"/>
        </a:p>
      </dgm:t>
    </dgm:pt>
    <dgm:pt modelId="{E6812F7A-29A2-4B53-B1D4-2B5B89BD17FC}" type="pres">
      <dgm:prSet presAssocID="{871B381E-94C7-4C74-AD1F-1CFE49FC1E68}" presName="node" presStyleLbl="node1" presStyleIdx="0" presStyleCnt="5" custScaleX="193196" custScaleY="121092" custRadScaleRad="95401" custRadScaleInc="-5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AFC5D-06A3-489D-BA1F-786A755795D2}" type="pres">
      <dgm:prSet presAssocID="{871B381E-94C7-4C74-AD1F-1CFE49FC1E68}" presName="dummy" presStyleCnt="0"/>
      <dgm:spPr/>
    </dgm:pt>
    <dgm:pt modelId="{07C8251D-C6C7-4708-8D09-FC6EA4A2E874}" type="pres">
      <dgm:prSet presAssocID="{91FC3AE0-B0C6-4192-8A4A-59C7736D0157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9A95409-AA6A-49DF-8129-D4F2BB9EF4F4}" type="pres">
      <dgm:prSet presAssocID="{16C27317-4DE7-498F-A681-C1007654B9F1}" presName="node" presStyleLbl="node1" presStyleIdx="1" presStyleCnt="5" custScaleX="193458" custScaleY="133991" custRadScaleRad="114944" custRadScaleInc="-16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4FCD52-5199-4B01-9AA0-BA58E6968179}" type="pres">
      <dgm:prSet presAssocID="{16C27317-4DE7-498F-A681-C1007654B9F1}" presName="dummy" presStyleCnt="0"/>
      <dgm:spPr/>
    </dgm:pt>
    <dgm:pt modelId="{9D6719C1-4AE3-449F-9CBD-A38EDFC99CDA}" type="pres">
      <dgm:prSet presAssocID="{74003CBC-7A1F-4234-B696-201FB328AE4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BF924337-8280-4AF8-9A2A-8B3DF7FB59FA}" type="pres">
      <dgm:prSet presAssocID="{0B03AADA-45EA-4B69-9D03-F9A64A0F52BE}" presName="node" presStyleLbl="node1" presStyleIdx="2" presStyleCnt="5" custScaleX="188393" custScaleY="114676" custRadScaleRad="144837" custRadScaleInc="-2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5C6BC-F54E-4CCD-90B8-6E76B1FECC7A}" type="pres">
      <dgm:prSet presAssocID="{0B03AADA-45EA-4B69-9D03-F9A64A0F52BE}" presName="dummy" presStyleCnt="0"/>
      <dgm:spPr/>
    </dgm:pt>
    <dgm:pt modelId="{25FDDC6F-2CBC-4416-947B-8FC774B2F1F9}" type="pres">
      <dgm:prSet presAssocID="{96DFEFEE-DCB0-4BFC-8275-EAA14D9DD44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E90FE364-E529-419C-BA40-468F0CAB75F6}" type="pres">
      <dgm:prSet presAssocID="{75605D3C-781D-4861-AA99-6B45EECABE70}" presName="node" presStyleLbl="node1" presStyleIdx="3" presStyleCnt="5" custScaleX="205565" custScaleY="117576" custRadScaleRad="114926" custRadScaleInc="4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83E21-E41A-4BD8-8ACD-B0C4AEEA1DB8}" type="pres">
      <dgm:prSet presAssocID="{75605D3C-781D-4861-AA99-6B45EECABE70}" presName="dummy" presStyleCnt="0"/>
      <dgm:spPr/>
    </dgm:pt>
    <dgm:pt modelId="{D25323DC-6D64-49B7-BE5E-27FDD8CB4502}" type="pres">
      <dgm:prSet presAssocID="{B08A6239-35F0-422E-B6DA-6D683BA79BC1}" presName="sibTrans" presStyleLbl="sibTrans2D1" presStyleIdx="3" presStyleCnt="5"/>
      <dgm:spPr/>
      <dgm:t>
        <a:bodyPr/>
        <a:lstStyle/>
        <a:p>
          <a:endParaRPr lang="ru-RU"/>
        </a:p>
      </dgm:t>
    </dgm:pt>
    <dgm:pt modelId="{46BC8F46-6764-4D4B-A9E9-56A835728750}" type="pres">
      <dgm:prSet presAssocID="{BD2DD881-70C2-4B46-861A-16F10811758A}" presName="node" presStyleLbl="node1" presStyleIdx="4" presStyleCnt="5" custScaleX="184928" custScaleY="126717" custRadScaleRad="112049" custRadScaleInc="1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36343-D61C-4FFC-B7E0-246AD9E33089}" type="pres">
      <dgm:prSet presAssocID="{BD2DD881-70C2-4B46-861A-16F10811758A}" presName="dummy" presStyleCnt="0"/>
      <dgm:spPr/>
    </dgm:pt>
    <dgm:pt modelId="{7E286B0D-8AA6-4F46-BF01-DD8C63489391}" type="pres">
      <dgm:prSet presAssocID="{04785BB2-AF90-4864-AF5B-DC54CBA226CF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9EA591E-D00A-4179-8770-FD77F48892C0}" type="presOf" srcId="{04785BB2-AF90-4864-AF5B-DC54CBA226CF}" destId="{7E286B0D-8AA6-4F46-BF01-DD8C63489391}" srcOrd="0" destOrd="0" presId="urn:microsoft.com/office/officeart/2005/8/layout/radial6"/>
    <dgm:cxn modelId="{197A3852-8346-4152-9D0B-F4201946A312}" type="presOf" srcId="{91FC3AE0-B0C6-4192-8A4A-59C7736D0157}" destId="{07C8251D-C6C7-4708-8D09-FC6EA4A2E874}" srcOrd="0" destOrd="0" presId="urn:microsoft.com/office/officeart/2005/8/layout/radial6"/>
    <dgm:cxn modelId="{08A87998-1447-42C1-8A5D-82F7F0AC7698}" srcId="{10067374-6164-487F-A936-788DB6792A12}" destId="{871B381E-94C7-4C74-AD1F-1CFE49FC1E68}" srcOrd="0" destOrd="0" parTransId="{0CE57CE1-EBEF-464C-A3EC-5D2D506E84CA}" sibTransId="{91FC3AE0-B0C6-4192-8A4A-59C7736D0157}"/>
    <dgm:cxn modelId="{F1D7AED6-DA5E-45BC-BD1F-918C46D3E9D9}" srcId="{10067374-6164-487F-A936-788DB6792A12}" destId="{0B03AADA-45EA-4B69-9D03-F9A64A0F52BE}" srcOrd="2" destOrd="0" parTransId="{1E85AB7A-FF0F-40AA-BE92-F5C55B21ABA0}" sibTransId="{96DFEFEE-DCB0-4BFC-8275-EAA14D9DD443}"/>
    <dgm:cxn modelId="{18D939AE-430B-41DB-A341-214FA3B1FE4D}" type="presOf" srcId="{BD2DD881-70C2-4B46-861A-16F10811758A}" destId="{46BC8F46-6764-4D4B-A9E9-56A835728750}" srcOrd="0" destOrd="0" presId="urn:microsoft.com/office/officeart/2005/8/layout/radial6"/>
    <dgm:cxn modelId="{9850ED00-0329-418E-B740-34FB212E2965}" srcId="{A8089231-8673-4475-8B15-58C9D3F1C5EF}" destId="{10067374-6164-487F-A936-788DB6792A12}" srcOrd="0" destOrd="0" parTransId="{E10848AB-F847-429B-9B0E-A501E95CFF44}" sibTransId="{5E548864-3D4B-41AA-98F7-B5BE029C332C}"/>
    <dgm:cxn modelId="{2A572D80-561A-4D9E-B17C-87A705331A72}" type="presOf" srcId="{A8089231-8673-4475-8B15-58C9D3F1C5EF}" destId="{60468E70-C3A4-455F-8323-468258BE4687}" srcOrd="0" destOrd="0" presId="urn:microsoft.com/office/officeart/2005/8/layout/radial6"/>
    <dgm:cxn modelId="{239E517A-593E-4AF9-AA91-C250A71F7D3B}" srcId="{10067374-6164-487F-A936-788DB6792A12}" destId="{75605D3C-781D-4861-AA99-6B45EECABE70}" srcOrd="3" destOrd="0" parTransId="{22F26917-F81E-417E-9276-BC5EAB178B23}" sibTransId="{B08A6239-35F0-422E-B6DA-6D683BA79BC1}"/>
    <dgm:cxn modelId="{79B73FCD-7685-47FF-8C3E-35DC4A155A4D}" type="presOf" srcId="{871B381E-94C7-4C74-AD1F-1CFE49FC1E68}" destId="{E6812F7A-29A2-4B53-B1D4-2B5B89BD17FC}" srcOrd="0" destOrd="0" presId="urn:microsoft.com/office/officeart/2005/8/layout/radial6"/>
    <dgm:cxn modelId="{8EE78BCE-E4F5-449F-B3C0-B04FD4DC7338}" type="presOf" srcId="{74003CBC-7A1F-4234-B696-201FB328AE4E}" destId="{9D6719C1-4AE3-449F-9CBD-A38EDFC99CDA}" srcOrd="0" destOrd="0" presId="urn:microsoft.com/office/officeart/2005/8/layout/radial6"/>
    <dgm:cxn modelId="{1CAFB2A1-BB1A-4FDA-A96C-276CD826BC15}" type="presOf" srcId="{0B03AADA-45EA-4B69-9D03-F9A64A0F52BE}" destId="{BF924337-8280-4AF8-9A2A-8B3DF7FB59FA}" srcOrd="0" destOrd="0" presId="urn:microsoft.com/office/officeart/2005/8/layout/radial6"/>
    <dgm:cxn modelId="{570DF3D4-8C45-498D-872A-561FEB4575E6}" type="presOf" srcId="{75605D3C-781D-4861-AA99-6B45EECABE70}" destId="{E90FE364-E529-419C-BA40-468F0CAB75F6}" srcOrd="0" destOrd="0" presId="urn:microsoft.com/office/officeart/2005/8/layout/radial6"/>
    <dgm:cxn modelId="{BC5720D9-1C7D-41C0-8196-FD2A53122025}" type="presOf" srcId="{96DFEFEE-DCB0-4BFC-8275-EAA14D9DD443}" destId="{25FDDC6F-2CBC-4416-947B-8FC774B2F1F9}" srcOrd="0" destOrd="0" presId="urn:microsoft.com/office/officeart/2005/8/layout/radial6"/>
    <dgm:cxn modelId="{7A2568D0-89EB-4F49-9FBB-5259ED609F81}" type="presOf" srcId="{10067374-6164-487F-A936-788DB6792A12}" destId="{DAB0E328-0F55-4F5C-ACBC-82D3D41C03B3}" srcOrd="0" destOrd="0" presId="urn:microsoft.com/office/officeart/2005/8/layout/radial6"/>
    <dgm:cxn modelId="{1436AA69-18E4-4E40-A091-51D489117A6D}" type="presOf" srcId="{16C27317-4DE7-498F-A681-C1007654B9F1}" destId="{49A95409-AA6A-49DF-8129-D4F2BB9EF4F4}" srcOrd="0" destOrd="0" presId="urn:microsoft.com/office/officeart/2005/8/layout/radial6"/>
    <dgm:cxn modelId="{0A4B22BA-496B-4314-A0F9-DC2634C4F130}" srcId="{10067374-6164-487F-A936-788DB6792A12}" destId="{16C27317-4DE7-498F-A681-C1007654B9F1}" srcOrd="1" destOrd="0" parTransId="{71A69F8B-811F-48AA-B7D8-EB83DB42E4B2}" sibTransId="{74003CBC-7A1F-4234-B696-201FB328AE4E}"/>
    <dgm:cxn modelId="{771CFC87-178C-4C3F-8696-D2D77353A31F}" srcId="{10067374-6164-487F-A936-788DB6792A12}" destId="{BD2DD881-70C2-4B46-861A-16F10811758A}" srcOrd="4" destOrd="0" parTransId="{A183D680-BCCB-49B2-B1AE-CFA36673E438}" sibTransId="{04785BB2-AF90-4864-AF5B-DC54CBA226CF}"/>
    <dgm:cxn modelId="{7294DCF2-0FD0-4B25-B3E8-B3948D717635}" type="presOf" srcId="{B08A6239-35F0-422E-B6DA-6D683BA79BC1}" destId="{D25323DC-6D64-49B7-BE5E-27FDD8CB4502}" srcOrd="0" destOrd="0" presId="urn:microsoft.com/office/officeart/2005/8/layout/radial6"/>
    <dgm:cxn modelId="{740936BF-A069-44FE-BBAB-DB28654AE44B}" type="presParOf" srcId="{60468E70-C3A4-455F-8323-468258BE4687}" destId="{DAB0E328-0F55-4F5C-ACBC-82D3D41C03B3}" srcOrd="0" destOrd="0" presId="urn:microsoft.com/office/officeart/2005/8/layout/radial6"/>
    <dgm:cxn modelId="{3D3317F9-8ED9-43F9-9926-BDA82DFD6B2C}" type="presParOf" srcId="{60468E70-C3A4-455F-8323-468258BE4687}" destId="{E6812F7A-29A2-4B53-B1D4-2B5B89BD17FC}" srcOrd="1" destOrd="0" presId="urn:microsoft.com/office/officeart/2005/8/layout/radial6"/>
    <dgm:cxn modelId="{7236C2BF-A49D-4C18-8739-331F7A5DF4D9}" type="presParOf" srcId="{60468E70-C3A4-455F-8323-468258BE4687}" destId="{428AFC5D-06A3-489D-BA1F-786A755795D2}" srcOrd="2" destOrd="0" presId="urn:microsoft.com/office/officeart/2005/8/layout/radial6"/>
    <dgm:cxn modelId="{5CD403E9-A6D7-44D5-B30F-3946604FED97}" type="presParOf" srcId="{60468E70-C3A4-455F-8323-468258BE4687}" destId="{07C8251D-C6C7-4708-8D09-FC6EA4A2E874}" srcOrd="3" destOrd="0" presId="urn:microsoft.com/office/officeart/2005/8/layout/radial6"/>
    <dgm:cxn modelId="{2B44AC0D-B7E9-4D22-9293-813110250CFA}" type="presParOf" srcId="{60468E70-C3A4-455F-8323-468258BE4687}" destId="{49A95409-AA6A-49DF-8129-D4F2BB9EF4F4}" srcOrd="4" destOrd="0" presId="urn:microsoft.com/office/officeart/2005/8/layout/radial6"/>
    <dgm:cxn modelId="{67BAAEE3-1AD0-41FC-971F-765BAB4E9461}" type="presParOf" srcId="{60468E70-C3A4-455F-8323-468258BE4687}" destId="{F74FCD52-5199-4B01-9AA0-BA58E6968179}" srcOrd="5" destOrd="0" presId="urn:microsoft.com/office/officeart/2005/8/layout/radial6"/>
    <dgm:cxn modelId="{5C44F353-3AF6-4048-ABAC-422ABCCB5659}" type="presParOf" srcId="{60468E70-C3A4-455F-8323-468258BE4687}" destId="{9D6719C1-4AE3-449F-9CBD-A38EDFC99CDA}" srcOrd="6" destOrd="0" presId="urn:microsoft.com/office/officeart/2005/8/layout/radial6"/>
    <dgm:cxn modelId="{607147C2-9D07-4360-A812-58544AF42652}" type="presParOf" srcId="{60468E70-C3A4-455F-8323-468258BE4687}" destId="{BF924337-8280-4AF8-9A2A-8B3DF7FB59FA}" srcOrd="7" destOrd="0" presId="urn:microsoft.com/office/officeart/2005/8/layout/radial6"/>
    <dgm:cxn modelId="{32DAB4FE-AFCE-4103-8566-6B6E51718ECA}" type="presParOf" srcId="{60468E70-C3A4-455F-8323-468258BE4687}" destId="{8FF5C6BC-F54E-4CCD-90B8-6E76B1FECC7A}" srcOrd="8" destOrd="0" presId="urn:microsoft.com/office/officeart/2005/8/layout/radial6"/>
    <dgm:cxn modelId="{F7C51750-DDE2-4488-A0B9-3B83B8B2D77C}" type="presParOf" srcId="{60468E70-C3A4-455F-8323-468258BE4687}" destId="{25FDDC6F-2CBC-4416-947B-8FC774B2F1F9}" srcOrd="9" destOrd="0" presId="urn:microsoft.com/office/officeart/2005/8/layout/radial6"/>
    <dgm:cxn modelId="{F4AA03B9-8BB9-45A9-85C5-22BEB8A16DAB}" type="presParOf" srcId="{60468E70-C3A4-455F-8323-468258BE4687}" destId="{E90FE364-E529-419C-BA40-468F0CAB75F6}" srcOrd="10" destOrd="0" presId="urn:microsoft.com/office/officeart/2005/8/layout/radial6"/>
    <dgm:cxn modelId="{4C2E2631-FABE-43EC-8305-A3508E97C6F9}" type="presParOf" srcId="{60468E70-C3A4-455F-8323-468258BE4687}" destId="{07983E21-E41A-4BD8-8ACD-B0C4AEEA1DB8}" srcOrd="11" destOrd="0" presId="urn:microsoft.com/office/officeart/2005/8/layout/radial6"/>
    <dgm:cxn modelId="{047B1A83-3B66-4734-A68D-17700BF78ADC}" type="presParOf" srcId="{60468E70-C3A4-455F-8323-468258BE4687}" destId="{D25323DC-6D64-49B7-BE5E-27FDD8CB4502}" srcOrd="12" destOrd="0" presId="urn:microsoft.com/office/officeart/2005/8/layout/radial6"/>
    <dgm:cxn modelId="{3A919CD8-F57E-4796-854C-C765C369CF21}" type="presParOf" srcId="{60468E70-C3A4-455F-8323-468258BE4687}" destId="{46BC8F46-6764-4D4B-A9E9-56A835728750}" srcOrd="13" destOrd="0" presId="urn:microsoft.com/office/officeart/2005/8/layout/radial6"/>
    <dgm:cxn modelId="{8FB67DC8-A062-4DB5-BA86-F4A34293AA9C}" type="presParOf" srcId="{60468E70-C3A4-455F-8323-468258BE4687}" destId="{DA336343-D61C-4FFC-B7E0-246AD9E33089}" srcOrd="14" destOrd="0" presId="urn:microsoft.com/office/officeart/2005/8/layout/radial6"/>
    <dgm:cxn modelId="{6A25E3A8-10FD-4C4C-8831-BC9B3E3A9744}" type="presParOf" srcId="{60468E70-C3A4-455F-8323-468258BE4687}" destId="{7E286B0D-8AA6-4F46-BF01-DD8C6348939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367C1-ABAA-4C7D-8F43-8B5435AC26FA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6C29C9-1E53-4979-ABE6-4C1CDEC7D0AD}">
      <dgm:prSet phldrT="[Текст]" custT="1"/>
      <dgm:spPr>
        <a:solidFill>
          <a:srgbClr val="99FF66"/>
        </a:solidFill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Пенсионное обеспечение</a:t>
          </a:r>
        </a:p>
        <a:p>
          <a:r>
            <a:rPr lang="ru-RU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3,13 млн. руб.</a:t>
          </a:r>
          <a:endParaRPr lang="ru-RU" sz="16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49C0E-2815-4BC8-9A0F-9DEBF6F97E05}" type="parTrans" cxnId="{C3621C51-5AE7-4A52-9CBB-3D84C94DF9FB}">
      <dgm:prSet/>
      <dgm:spPr/>
      <dgm:t>
        <a:bodyPr/>
        <a:lstStyle/>
        <a:p>
          <a:endParaRPr lang="ru-RU"/>
        </a:p>
      </dgm:t>
    </dgm:pt>
    <dgm:pt modelId="{3A275C95-C592-4A76-9337-F17D3A12B14C}" type="sibTrans" cxnId="{C3621C51-5AE7-4A52-9CBB-3D84C94DF9FB}">
      <dgm:prSet/>
      <dgm:spPr/>
      <dgm:t>
        <a:bodyPr/>
        <a:lstStyle/>
        <a:p>
          <a:endParaRPr lang="ru-RU"/>
        </a:p>
      </dgm:t>
    </dgm:pt>
    <dgm:pt modelId="{6C54B12E-C998-4A53-927C-9739773CEEE5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Социальное обеспечение населения</a:t>
          </a:r>
        </a:p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4,04 млн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DA55AB-4A6F-4042-9EB7-DEE4BE501533}" type="parTrans" cxnId="{3DD08C4F-9203-485B-A882-A8FC7874183E}">
      <dgm:prSet/>
      <dgm:spPr/>
      <dgm:t>
        <a:bodyPr/>
        <a:lstStyle/>
        <a:p>
          <a:endParaRPr lang="ru-RU"/>
        </a:p>
      </dgm:t>
    </dgm:pt>
    <dgm:pt modelId="{D1D0A934-2AC3-4DBF-B1EA-63637796AA78}" type="sibTrans" cxnId="{3DD08C4F-9203-485B-A882-A8FC7874183E}">
      <dgm:prSet/>
      <dgm:spPr/>
      <dgm:t>
        <a:bodyPr/>
        <a:lstStyle/>
        <a:p>
          <a:endParaRPr lang="ru-RU"/>
        </a:p>
      </dgm:t>
    </dgm:pt>
    <dgm:pt modelId="{A3AC41F9-8BDE-457D-AAA1-1A27299C6116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Другие вопросы в области соц. политики</a:t>
          </a:r>
        </a:p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0,61 млн</a:t>
          </a:r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9441DB-AFC7-4A56-B306-7998D7B556AA}" type="parTrans" cxnId="{31197F24-21D5-4438-A3C5-0739BA6E30A0}">
      <dgm:prSet/>
      <dgm:spPr/>
      <dgm:t>
        <a:bodyPr/>
        <a:lstStyle/>
        <a:p>
          <a:endParaRPr lang="ru-RU"/>
        </a:p>
      </dgm:t>
    </dgm:pt>
    <dgm:pt modelId="{3119BC5F-D2A4-4CCE-8C47-8F285027E040}" type="sibTrans" cxnId="{31197F24-21D5-4438-A3C5-0739BA6E30A0}">
      <dgm:prSet/>
      <dgm:spPr/>
      <dgm:t>
        <a:bodyPr/>
        <a:lstStyle/>
        <a:p>
          <a:endParaRPr lang="ru-RU"/>
        </a:p>
      </dgm:t>
    </dgm:pt>
    <dgm:pt modelId="{99A752D7-8235-4F01-8955-42C55FDE16C2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Охрана семьи и детства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6,52 млн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052E62-3DA3-483F-8717-08BED18A6A90}" type="parTrans" cxnId="{4049DEBA-DCBD-460D-8F5B-FABC0BE0E87B}">
      <dgm:prSet/>
      <dgm:spPr/>
      <dgm:t>
        <a:bodyPr/>
        <a:lstStyle/>
        <a:p>
          <a:endParaRPr lang="ru-RU"/>
        </a:p>
      </dgm:t>
    </dgm:pt>
    <dgm:pt modelId="{36316DAB-E0D0-48A4-B970-82BCBA45E246}" type="sibTrans" cxnId="{4049DEBA-DCBD-460D-8F5B-FABC0BE0E87B}">
      <dgm:prSet/>
      <dgm:spPr/>
      <dgm:t>
        <a:bodyPr/>
        <a:lstStyle/>
        <a:p>
          <a:endParaRPr lang="ru-RU"/>
        </a:p>
      </dgm:t>
    </dgm:pt>
    <dgm:pt modelId="{5DBB5D6D-616B-48B6-8216-61DC75A95459}" type="pres">
      <dgm:prSet presAssocID="{CC7367C1-ABAA-4C7D-8F43-8B5435AC26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640329-484E-4BC9-8644-696D48C68846}" type="pres">
      <dgm:prSet presAssocID="{5F6C29C9-1E53-4979-ABE6-4C1CDEC7D0AD}" presName="node" presStyleLbl="node1" presStyleIdx="0" presStyleCnt="4" custScaleX="135521" custScaleY="88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F519B-D48F-4C91-B922-DFD2729A1F00}" type="pres">
      <dgm:prSet presAssocID="{5F6C29C9-1E53-4979-ABE6-4C1CDEC7D0AD}" presName="spNode" presStyleCnt="0"/>
      <dgm:spPr/>
    </dgm:pt>
    <dgm:pt modelId="{595EC460-6EB2-44B5-A857-29BA9224B081}" type="pres">
      <dgm:prSet presAssocID="{3A275C95-C592-4A76-9337-F17D3A12B14C}" presName="sibTrans" presStyleLbl="sibTrans1D1" presStyleIdx="0" presStyleCnt="4"/>
      <dgm:spPr/>
      <dgm:t>
        <a:bodyPr/>
        <a:lstStyle/>
        <a:p>
          <a:endParaRPr lang="ru-RU"/>
        </a:p>
      </dgm:t>
    </dgm:pt>
    <dgm:pt modelId="{238E7EF5-7516-42B7-BBBF-12AF0F229A1C}" type="pres">
      <dgm:prSet presAssocID="{6C54B12E-C998-4A53-927C-9739773CEEE5}" presName="node" presStyleLbl="node1" presStyleIdx="1" presStyleCnt="4" custScaleX="154382" custRadScaleRad="102064" custRadScaleInc="-1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2902A-1607-4FCC-BF98-5EDD20BD0224}" type="pres">
      <dgm:prSet presAssocID="{6C54B12E-C998-4A53-927C-9739773CEEE5}" presName="spNode" presStyleCnt="0"/>
      <dgm:spPr/>
    </dgm:pt>
    <dgm:pt modelId="{E272972E-13C5-4205-A076-D70502890D6C}" type="pres">
      <dgm:prSet presAssocID="{D1D0A934-2AC3-4DBF-B1EA-63637796AA78}" presName="sibTrans" presStyleLbl="sibTrans1D1" presStyleIdx="1" presStyleCnt="4"/>
      <dgm:spPr/>
      <dgm:t>
        <a:bodyPr/>
        <a:lstStyle/>
        <a:p>
          <a:endParaRPr lang="ru-RU"/>
        </a:p>
      </dgm:t>
    </dgm:pt>
    <dgm:pt modelId="{5396592F-E108-479F-9CF9-E1C3A2CEFB2C}" type="pres">
      <dgm:prSet presAssocID="{A3AC41F9-8BDE-457D-AAA1-1A27299C6116}" presName="node" presStyleLbl="node1" presStyleIdx="2" presStyleCnt="4" custScaleY="141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E85F3-817D-4DA7-884B-1A465F5E9A62}" type="pres">
      <dgm:prSet presAssocID="{A3AC41F9-8BDE-457D-AAA1-1A27299C6116}" presName="spNode" presStyleCnt="0"/>
      <dgm:spPr/>
    </dgm:pt>
    <dgm:pt modelId="{17E1B58F-E3F9-4F86-A0E3-EDEB7AE3A240}" type="pres">
      <dgm:prSet presAssocID="{3119BC5F-D2A4-4CCE-8C47-8F285027E040}" presName="sibTrans" presStyleLbl="sibTrans1D1" presStyleIdx="2" presStyleCnt="4"/>
      <dgm:spPr/>
      <dgm:t>
        <a:bodyPr/>
        <a:lstStyle/>
        <a:p>
          <a:endParaRPr lang="ru-RU"/>
        </a:p>
      </dgm:t>
    </dgm:pt>
    <dgm:pt modelId="{3BF58685-7487-4737-A716-6414EE8DD504}" type="pres">
      <dgm:prSet presAssocID="{99A752D7-8235-4F01-8955-42C55FDE16C2}" presName="node" presStyleLbl="node1" presStyleIdx="3" presStyleCnt="4" custScaleY="144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F8E0E-4A13-4E03-847F-5BD2DD587C69}" type="pres">
      <dgm:prSet presAssocID="{99A752D7-8235-4F01-8955-42C55FDE16C2}" presName="spNode" presStyleCnt="0"/>
      <dgm:spPr/>
    </dgm:pt>
    <dgm:pt modelId="{BEE478A5-B259-4C62-89A0-284551E5FA98}" type="pres">
      <dgm:prSet presAssocID="{36316DAB-E0D0-48A4-B970-82BCBA45E246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93BBB362-140D-4FCB-8BBB-39F372F67AA5}" type="presOf" srcId="{D1D0A934-2AC3-4DBF-B1EA-63637796AA78}" destId="{E272972E-13C5-4205-A076-D70502890D6C}" srcOrd="0" destOrd="0" presId="urn:microsoft.com/office/officeart/2005/8/layout/cycle6"/>
    <dgm:cxn modelId="{448DF72C-FD50-4904-AF92-DECD4F2C8734}" type="presOf" srcId="{3A275C95-C592-4A76-9337-F17D3A12B14C}" destId="{595EC460-6EB2-44B5-A857-29BA9224B081}" srcOrd="0" destOrd="0" presId="urn:microsoft.com/office/officeart/2005/8/layout/cycle6"/>
    <dgm:cxn modelId="{31197F24-21D5-4438-A3C5-0739BA6E30A0}" srcId="{CC7367C1-ABAA-4C7D-8F43-8B5435AC26FA}" destId="{A3AC41F9-8BDE-457D-AAA1-1A27299C6116}" srcOrd="2" destOrd="0" parTransId="{549441DB-AFC7-4A56-B306-7998D7B556AA}" sibTransId="{3119BC5F-D2A4-4CCE-8C47-8F285027E040}"/>
    <dgm:cxn modelId="{36DAC25A-5DF9-4116-8B7E-7DD600129D70}" type="presOf" srcId="{5F6C29C9-1E53-4979-ABE6-4C1CDEC7D0AD}" destId="{EB640329-484E-4BC9-8644-696D48C68846}" srcOrd="0" destOrd="0" presId="urn:microsoft.com/office/officeart/2005/8/layout/cycle6"/>
    <dgm:cxn modelId="{3DD08C4F-9203-485B-A882-A8FC7874183E}" srcId="{CC7367C1-ABAA-4C7D-8F43-8B5435AC26FA}" destId="{6C54B12E-C998-4A53-927C-9739773CEEE5}" srcOrd="1" destOrd="0" parTransId="{70DA55AB-4A6F-4042-9EB7-DEE4BE501533}" sibTransId="{D1D0A934-2AC3-4DBF-B1EA-63637796AA78}"/>
    <dgm:cxn modelId="{B3B884CB-DE69-4367-871D-82BA9562EA02}" type="presOf" srcId="{CC7367C1-ABAA-4C7D-8F43-8B5435AC26FA}" destId="{5DBB5D6D-616B-48B6-8216-61DC75A95459}" srcOrd="0" destOrd="0" presId="urn:microsoft.com/office/officeart/2005/8/layout/cycle6"/>
    <dgm:cxn modelId="{C3621C51-5AE7-4A52-9CBB-3D84C94DF9FB}" srcId="{CC7367C1-ABAA-4C7D-8F43-8B5435AC26FA}" destId="{5F6C29C9-1E53-4979-ABE6-4C1CDEC7D0AD}" srcOrd="0" destOrd="0" parTransId="{42A49C0E-2815-4BC8-9A0F-9DEBF6F97E05}" sibTransId="{3A275C95-C592-4A76-9337-F17D3A12B14C}"/>
    <dgm:cxn modelId="{F857A029-F83D-4F56-97E0-3EF801497D16}" type="presOf" srcId="{99A752D7-8235-4F01-8955-42C55FDE16C2}" destId="{3BF58685-7487-4737-A716-6414EE8DD504}" srcOrd="0" destOrd="0" presId="urn:microsoft.com/office/officeart/2005/8/layout/cycle6"/>
    <dgm:cxn modelId="{20570ED7-AA62-48DE-993A-3FE52B47D18F}" type="presOf" srcId="{36316DAB-E0D0-48A4-B970-82BCBA45E246}" destId="{BEE478A5-B259-4C62-89A0-284551E5FA98}" srcOrd="0" destOrd="0" presId="urn:microsoft.com/office/officeart/2005/8/layout/cycle6"/>
    <dgm:cxn modelId="{4C3FB712-1A61-49FD-8C89-804F6FE33857}" type="presOf" srcId="{6C54B12E-C998-4A53-927C-9739773CEEE5}" destId="{238E7EF5-7516-42B7-BBBF-12AF0F229A1C}" srcOrd="0" destOrd="0" presId="urn:microsoft.com/office/officeart/2005/8/layout/cycle6"/>
    <dgm:cxn modelId="{EE97C58C-5880-4879-B7AE-005A5E4749E0}" type="presOf" srcId="{A3AC41F9-8BDE-457D-AAA1-1A27299C6116}" destId="{5396592F-E108-479F-9CF9-E1C3A2CEFB2C}" srcOrd="0" destOrd="0" presId="urn:microsoft.com/office/officeart/2005/8/layout/cycle6"/>
    <dgm:cxn modelId="{C22AD1F8-7FAB-4BB1-A4A7-0902DA504E9E}" type="presOf" srcId="{3119BC5F-D2A4-4CCE-8C47-8F285027E040}" destId="{17E1B58F-E3F9-4F86-A0E3-EDEB7AE3A240}" srcOrd="0" destOrd="0" presId="urn:microsoft.com/office/officeart/2005/8/layout/cycle6"/>
    <dgm:cxn modelId="{4049DEBA-DCBD-460D-8F5B-FABC0BE0E87B}" srcId="{CC7367C1-ABAA-4C7D-8F43-8B5435AC26FA}" destId="{99A752D7-8235-4F01-8955-42C55FDE16C2}" srcOrd="3" destOrd="0" parTransId="{24052E62-3DA3-483F-8717-08BED18A6A90}" sibTransId="{36316DAB-E0D0-48A4-B970-82BCBA45E246}"/>
    <dgm:cxn modelId="{1A7E2CDE-DE3D-44A1-A3C8-1D8849129E3C}" type="presParOf" srcId="{5DBB5D6D-616B-48B6-8216-61DC75A95459}" destId="{EB640329-484E-4BC9-8644-696D48C68846}" srcOrd="0" destOrd="0" presId="urn:microsoft.com/office/officeart/2005/8/layout/cycle6"/>
    <dgm:cxn modelId="{82AAF99F-DFA2-4832-B231-28BD63CCC067}" type="presParOf" srcId="{5DBB5D6D-616B-48B6-8216-61DC75A95459}" destId="{A4FF519B-D48F-4C91-B922-DFD2729A1F00}" srcOrd="1" destOrd="0" presId="urn:microsoft.com/office/officeart/2005/8/layout/cycle6"/>
    <dgm:cxn modelId="{886C9473-F7A0-4DC1-B3BF-9B803D64E5C6}" type="presParOf" srcId="{5DBB5D6D-616B-48B6-8216-61DC75A95459}" destId="{595EC460-6EB2-44B5-A857-29BA9224B081}" srcOrd="2" destOrd="0" presId="urn:microsoft.com/office/officeart/2005/8/layout/cycle6"/>
    <dgm:cxn modelId="{B637C025-F1BF-46E8-AA14-6570BF4B5689}" type="presParOf" srcId="{5DBB5D6D-616B-48B6-8216-61DC75A95459}" destId="{238E7EF5-7516-42B7-BBBF-12AF0F229A1C}" srcOrd="3" destOrd="0" presId="urn:microsoft.com/office/officeart/2005/8/layout/cycle6"/>
    <dgm:cxn modelId="{224DDAE8-DEBC-4BB9-BA16-B30C7ACB25BC}" type="presParOf" srcId="{5DBB5D6D-616B-48B6-8216-61DC75A95459}" destId="{B3E2902A-1607-4FCC-BF98-5EDD20BD0224}" srcOrd="4" destOrd="0" presId="urn:microsoft.com/office/officeart/2005/8/layout/cycle6"/>
    <dgm:cxn modelId="{0B7E4F10-0982-4F5C-BA14-43AFE6211979}" type="presParOf" srcId="{5DBB5D6D-616B-48B6-8216-61DC75A95459}" destId="{E272972E-13C5-4205-A076-D70502890D6C}" srcOrd="5" destOrd="0" presId="urn:microsoft.com/office/officeart/2005/8/layout/cycle6"/>
    <dgm:cxn modelId="{FE673644-470B-4A15-85F0-EE3E07FE69CE}" type="presParOf" srcId="{5DBB5D6D-616B-48B6-8216-61DC75A95459}" destId="{5396592F-E108-479F-9CF9-E1C3A2CEFB2C}" srcOrd="6" destOrd="0" presId="urn:microsoft.com/office/officeart/2005/8/layout/cycle6"/>
    <dgm:cxn modelId="{69B4D783-C259-44EA-82ED-C5D7102B955A}" type="presParOf" srcId="{5DBB5D6D-616B-48B6-8216-61DC75A95459}" destId="{387E85F3-817D-4DA7-884B-1A465F5E9A62}" srcOrd="7" destOrd="0" presId="urn:microsoft.com/office/officeart/2005/8/layout/cycle6"/>
    <dgm:cxn modelId="{786B1036-4DEA-4038-A973-1B012B27085E}" type="presParOf" srcId="{5DBB5D6D-616B-48B6-8216-61DC75A95459}" destId="{17E1B58F-E3F9-4F86-A0E3-EDEB7AE3A240}" srcOrd="8" destOrd="0" presId="urn:microsoft.com/office/officeart/2005/8/layout/cycle6"/>
    <dgm:cxn modelId="{EE962813-E301-4FBB-8D9B-B1876FF018E4}" type="presParOf" srcId="{5DBB5D6D-616B-48B6-8216-61DC75A95459}" destId="{3BF58685-7487-4737-A716-6414EE8DD504}" srcOrd="9" destOrd="0" presId="urn:microsoft.com/office/officeart/2005/8/layout/cycle6"/>
    <dgm:cxn modelId="{C1CC946C-A301-44E6-B64F-E82F21CDE18B}" type="presParOf" srcId="{5DBB5D6D-616B-48B6-8216-61DC75A95459}" destId="{D02F8E0E-4A13-4E03-847F-5BD2DD587C69}" srcOrd="10" destOrd="0" presId="urn:microsoft.com/office/officeart/2005/8/layout/cycle6"/>
    <dgm:cxn modelId="{CDD02442-63EC-42DA-9C8B-2F3EBBCCA8EC}" type="presParOf" srcId="{5DBB5D6D-616B-48B6-8216-61DC75A95459}" destId="{BEE478A5-B259-4C62-89A0-284551E5FA98}" srcOrd="11" destOrd="0" presId="urn:microsoft.com/office/officeart/2005/8/layout/cycle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C1A2F7-7505-43F9-BB8E-F6DFA497E5F0}" type="doc">
      <dgm:prSet loTypeId="urn:microsoft.com/office/officeart/2005/8/layout/pyramid2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0C93C1BF-997A-420E-85EF-35481BEF60F1}" type="pres">
      <dgm:prSet presAssocID="{82C1A2F7-7505-43F9-BB8E-F6DFA497E5F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17F07B0D-8ED0-425A-BE60-969A7D3633E8}" type="presOf" srcId="{82C1A2F7-7505-43F9-BB8E-F6DFA497E5F0}" destId="{0C93C1BF-997A-420E-85EF-35481BEF60F1}" srcOrd="0" destOrd="0" presId="urn:microsoft.com/office/officeart/2005/8/layout/pyramid2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86B0D-8AA6-4F46-BF01-DD8C63489391}">
      <dsp:nvSpPr>
        <dsp:cNvPr id="0" name=""/>
        <dsp:cNvSpPr/>
      </dsp:nvSpPr>
      <dsp:spPr>
        <a:xfrm>
          <a:off x="1066775" y="749921"/>
          <a:ext cx="4266656" cy="4266656"/>
        </a:xfrm>
        <a:prstGeom prst="blockArc">
          <a:avLst>
            <a:gd name="adj1" fmla="val 12185843"/>
            <a:gd name="adj2" fmla="val 16616488"/>
            <a:gd name="adj3" fmla="val 464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323DC-6D64-49B7-BE5E-27FDD8CB4502}">
      <dsp:nvSpPr>
        <dsp:cNvPr id="0" name=""/>
        <dsp:cNvSpPr/>
      </dsp:nvSpPr>
      <dsp:spPr>
        <a:xfrm>
          <a:off x="1047857" y="792928"/>
          <a:ext cx="4266656" cy="4266656"/>
        </a:xfrm>
        <a:prstGeom prst="blockArc">
          <a:avLst>
            <a:gd name="adj1" fmla="val 7950527"/>
            <a:gd name="adj2" fmla="val 12263356"/>
            <a:gd name="adj3" fmla="val 464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DDC6F-2CBC-4416-947B-8FC774B2F1F9}">
      <dsp:nvSpPr>
        <dsp:cNvPr id="0" name=""/>
        <dsp:cNvSpPr/>
      </dsp:nvSpPr>
      <dsp:spPr>
        <a:xfrm>
          <a:off x="1409191" y="1228335"/>
          <a:ext cx="4266656" cy="4266656"/>
        </a:xfrm>
        <a:prstGeom prst="blockArc">
          <a:avLst>
            <a:gd name="adj1" fmla="val 1963082"/>
            <a:gd name="adj2" fmla="val 8886849"/>
            <a:gd name="adj3" fmla="val 464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719C1-4AE3-449F-9CBD-A38EDFC99CDA}">
      <dsp:nvSpPr>
        <dsp:cNvPr id="0" name=""/>
        <dsp:cNvSpPr/>
      </dsp:nvSpPr>
      <dsp:spPr>
        <a:xfrm>
          <a:off x="1773764" y="800940"/>
          <a:ext cx="4266656" cy="4266656"/>
        </a:xfrm>
        <a:prstGeom prst="blockArc">
          <a:avLst>
            <a:gd name="adj1" fmla="val 19835323"/>
            <a:gd name="adj2" fmla="val 2892667"/>
            <a:gd name="adj3" fmla="val 464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8251D-C6C7-4708-8D09-FC6EA4A2E874}">
      <dsp:nvSpPr>
        <dsp:cNvPr id="0" name=""/>
        <dsp:cNvSpPr/>
      </dsp:nvSpPr>
      <dsp:spPr>
        <a:xfrm>
          <a:off x="1732343" y="723711"/>
          <a:ext cx="4266656" cy="4266656"/>
        </a:xfrm>
        <a:prstGeom prst="blockArc">
          <a:avLst>
            <a:gd name="adj1" fmla="val 15512902"/>
            <a:gd name="adj2" fmla="val 19979908"/>
            <a:gd name="adj3" fmla="val 464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0E328-0F55-4F5C-ACBC-82D3D41C03B3}">
      <dsp:nvSpPr>
        <dsp:cNvPr id="0" name=""/>
        <dsp:cNvSpPr/>
      </dsp:nvSpPr>
      <dsp:spPr>
        <a:xfrm>
          <a:off x="2195834" y="2197318"/>
          <a:ext cx="2722089" cy="1775006"/>
        </a:xfrm>
        <a:prstGeom prst="ellipse">
          <a:avLst/>
        </a:prstGeom>
        <a:solidFill>
          <a:srgbClr val="99FF66"/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 243,97 МЛН.РУБ.</a:t>
          </a:r>
          <a:endParaRPr lang="ru-RU" sz="1600" b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94475" y="2457262"/>
        <a:ext cx="1924807" cy="1255118"/>
      </dsp:txXfrm>
    </dsp:sp>
    <dsp:sp modelId="{E6812F7A-29A2-4B53-B1D4-2B5B89BD17FC}">
      <dsp:nvSpPr>
        <dsp:cNvPr id="0" name=""/>
        <dsp:cNvSpPr/>
      </dsp:nvSpPr>
      <dsp:spPr>
        <a:xfrm>
          <a:off x="2123884" y="-17716"/>
          <a:ext cx="2656121" cy="1664812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ДОШКОЛЬНОЕ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51,88 МЛН.РУБ.</a:t>
          </a:r>
          <a:endParaRPr lang="ru-RU" sz="14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12864" y="226090"/>
        <a:ext cx="1878161" cy="1177200"/>
      </dsp:txXfrm>
    </dsp:sp>
    <dsp:sp modelId="{49A95409-AA6A-49DF-8129-D4F2BB9EF4F4}">
      <dsp:nvSpPr>
        <dsp:cNvPr id="0" name=""/>
        <dsp:cNvSpPr/>
      </dsp:nvSpPr>
      <dsp:spPr>
        <a:xfrm>
          <a:off x="4392494" y="989873"/>
          <a:ext cx="2659723" cy="1842151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ОБЩЕЕ ОБРАЗОВАНИЕ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169,60 МЛН.РУБ.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2001" y="1259650"/>
        <a:ext cx="1880709" cy="1302597"/>
      </dsp:txXfrm>
    </dsp:sp>
    <dsp:sp modelId="{BF924337-8280-4AF8-9A2A-8B3DF7FB59FA}">
      <dsp:nvSpPr>
        <dsp:cNvPr id="0" name=""/>
        <dsp:cNvSpPr/>
      </dsp:nvSpPr>
      <dsp:spPr>
        <a:xfrm>
          <a:off x="4000690" y="3699685"/>
          <a:ext cx="2590088" cy="157660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ДРУГИЕ ВОПРОСЫ В ОБЛАСТИ ОБРАЗОВАНИЯ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8,90 МЛН.РУБ.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80000" y="3930573"/>
        <a:ext cx="1831468" cy="1114826"/>
      </dsp:txXfrm>
    </dsp:sp>
    <dsp:sp modelId="{E90FE364-E529-419C-BA40-468F0CAB75F6}">
      <dsp:nvSpPr>
        <dsp:cNvPr id="0" name=""/>
        <dsp:cNvSpPr/>
      </dsp:nvSpPr>
      <dsp:spPr>
        <a:xfrm>
          <a:off x="360044" y="3654168"/>
          <a:ext cx="2826174" cy="1616472"/>
        </a:xfrm>
        <a:prstGeom prst="ellipse">
          <a:avLst/>
        </a:prstGeom>
        <a:solidFill>
          <a:srgbClr val="FF9933"/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МОЛОДЕЖНАЯ ПОЛИТИКА И ОЗДОРОВЛЕНИЕ ДЕТЕЙ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0,56 МЛН.РУБ.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3928" y="3890895"/>
        <a:ext cx="1998406" cy="1143018"/>
      </dsp:txXfrm>
    </dsp:sp>
    <dsp:sp modelId="{46BC8F46-6764-4D4B-A9E9-56A835728750}">
      <dsp:nvSpPr>
        <dsp:cNvPr id="0" name=""/>
        <dsp:cNvSpPr/>
      </dsp:nvSpPr>
      <dsp:spPr>
        <a:xfrm>
          <a:off x="12085" y="1194698"/>
          <a:ext cx="2542450" cy="1742146"/>
        </a:xfrm>
        <a:prstGeom prst="ellipse">
          <a:avLst/>
        </a:prstGeom>
        <a:solidFill>
          <a:srgbClr val="FF9933"/>
        </a:solidFill>
        <a:ln w="19050" cap="rnd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ДОПОЛНИТЕЛЬНОЕ ОБРАЗОВАНИЕ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13,03 МЛН.РУБ.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4418" y="1449829"/>
        <a:ext cx="1797784" cy="1231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40329-484E-4BC9-8644-696D48C68846}">
      <dsp:nvSpPr>
        <dsp:cNvPr id="0" name=""/>
        <dsp:cNvSpPr/>
      </dsp:nvSpPr>
      <dsp:spPr>
        <a:xfrm>
          <a:off x="2381929" y="-92213"/>
          <a:ext cx="2636725" cy="1119282"/>
        </a:xfrm>
        <a:prstGeom prst="roundRect">
          <a:avLst/>
        </a:prstGeom>
        <a:solidFill>
          <a:srgbClr val="99FF6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Пенсионное обеспечение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3,13 млн. руб.</a:t>
          </a:r>
          <a:endParaRPr lang="ru-RU" sz="16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6568" y="-37574"/>
        <a:ext cx="2527447" cy="1010004"/>
      </dsp:txXfrm>
    </dsp:sp>
    <dsp:sp modelId="{595EC460-6EB2-44B5-A857-29BA9224B081}">
      <dsp:nvSpPr>
        <dsp:cNvPr id="0" name=""/>
        <dsp:cNvSpPr/>
      </dsp:nvSpPr>
      <dsp:spPr>
        <a:xfrm>
          <a:off x="1673874" y="515687"/>
          <a:ext cx="4176022" cy="4176022"/>
        </a:xfrm>
        <a:custGeom>
          <a:avLst/>
          <a:gdLst/>
          <a:ahLst/>
          <a:cxnLst/>
          <a:rect l="0" t="0" r="0" b="0"/>
          <a:pathLst>
            <a:path>
              <a:moveTo>
                <a:pt x="3354398" y="427874"/>
              </a:moveTo>
              <a:arcTo wR="2088011" hR="2088011" stAng="18440228" swAng="1976332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E7EF5-7516-42B7-BBBF-12AF0F229A1C}">
      <dsp:nvSpPr>
        <dsp:cNvPr id="0" name=""/>
        <dsp:cNvSpPr/>
      </dsp:nvSpPr>
      <dsp:spPr>
        <a:xfrm>
          <a:off x="4329517" y="1910390"/>
          <a:ext cx="3003689" cy="1264654"/>
        </a:xfrm>
        <a:prstGeom prst="roundRect">
          <a:avLst/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Социальное обеспечение населения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4,04 млн</a:t>
          </a: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1252" y="1972125"/>
        <a:ext cx="2880219" cy="1141184"/>
      </dsp:txXfrm>
    </dsp:sp>
    <dsp:sp modelId="{E272972E-13C5-4205-A076-D70502890D6C}">
      <dsp:nvSpPr>
        <dsp:cNvPr id="0" name=""/>
        <dsp:cNvSpPr/>
      </dsp:nvSpPr>
      <dsp:spPr>
        <a:xfrm>
          <a:off x="1666066" y="440091"/>
          <a:ext cx="4176022" cy="4176022"/>
        </a:xfrm>
        <a:custGeom>
          <a:avLst/>
          <a:gdLst/>
          <a:ahLst/>
          <a:cxnLst/>
          <a:rect l="0" t="0" r="0" b="0"/>
          <a:pathLst>
            <a:path>
              <a:moveTo>
                <a:pt x="4068172" y="2750395"/>
              </a:moveTo>
              <a:arcTo wR="2088011" hR="2088011" stAng="1109737" swAng="2696705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96592F-E108-479F-9CF9-E1C3A2CEFB2C}">
      <dsp:nvSpPr>
        <dsp:cNvPr id="0" name=""/>
        <dsp:cNvSpPr/>
      </dsp:nvSpPr>
      <dsp:spPr>
        <a:xfrm>
          <a:off x="2727481" y="3747157"/>
          <a:ext cx="1945621" cy="179258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Другие вопросы в области соц. политики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0,61 млн</a:t>
          </a: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14988" y="3834664"/>
        <a:ext cx="1770607" cy="1617569"/>
      </dsp:txXfrm>
    </dsp:sp>
    <dsp:sp modelId="{17E1B58F-E3F9-4F86-A0E3-EDEB7AE3A240}">
      <dsp:nvSpPr>
        <dsp:cNvPr id="0" name=""/>
        <dsp:cNvSpPr/>
      </dsp:nvSpPr>
      <dsp:spPr>
        <a:xfrm>
          <a:off x="1612280" y="467427"/>
          <a:ext cx="4176022" cy="4176022"/>
        </a:xfrm>
        <a:custGeom>
          <a:avLst/>
          <a:gdLst/>
          <a:ahLst/>
          <a:cxnLst/>
          <a:rect l="0" t="0" r="0" b="0"/>
          <a:pathLst>
            <a:path>
              <a:moveTo>
                <a:pt x="1103725" y="3929470"/>
              </a:moveTo>
              <a:arcTo wR="2088011" hR="2088011" stAng="7087507" swAng="2131939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58685-7487-4737-A716-6414EE8DD504}">
      <dsp:nvSpPr>
        <dsp:cNvPr id="0" name=""/>
        <dsp:cNvSpPr/>
      </dsp:nvSpPr>
      <dsp:spPr>
        <a:xfrm>
          <a:off x="639469" y="1640568"/>
          <a:ext cx="1945621" cy="1829739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Охрана семьи и детства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6,52 млн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8789" y="1729888"/>
        <a:ext cx="1766981" cy="1651099"/>
      </dsp:txXfrm>
    </dsp:sp>
    <dsp:sp modelId="{BEE478A5-B259-4C62-89A0-284551E5FA98}">
      <dsp:nvSpPr>
        <dsp:cNvPr id="0" name=""/>
        <dsp:cNvSpPr/>
      </dsp:nvSpPr>
      <dsp:spPr>
        <a:xfrm>
          <a:off x="1612280" y="467427"/>
          <a:ext cx="4176022" cy="4176022"/>
        </a:xfrm>
        <a:custGeom>
          <a:avLst/>
          <a:gdLst/>
          <a:ahLst/>
          <a:cxnLst/>
          <a:rect l="0" t="0" r="0" b="0"/>
          <a:pathLst>
            <a:path>
              <a:moveTo>
                <a:pt x="215053" y="1165069"/>
              </a:moveTo>
              <a:arcTo wR="2088011" hR="2088011" stAng="12373968" swAng="1462039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4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CC4D-60FB-414B-9AC0-2CA370DF229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974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CC4D-60FB-414B-9AC0-2CA370DF229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1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4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2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175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65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927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27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924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54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5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8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9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16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01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5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43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571472" y="1714489"/>
            <a:ext cx="7715304" cy="4071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147" name="Прямоугольник 4"/>
          <p:cNvSpPr>
            <a:spLocks noChangeArrowheads="1"/>
          </p:cNvSpPr>
          <p:nvPr/>
        </p:nvSpPr>
        <p:spPr bwMode="auto">
          <a:xfrm>
            <a:off x="4357686" y="6858000"/>
            <a:ext cx="1838325" cy="16045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149" name="Прямоугольник 11"/>
          <p:cNvSpPr>
            <a:spLocks noChangeArrowheads="1"/>
          </p:cNvSpPr>
          <p:nvPr/>
        </p:nvSpPr>
        <p:spPr bwMode="auto">
          <a:xfrm>
            <a:off x="0" y="1357298"/>
            <a:ext cx="9144000" cy="35719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03" name="Заголовок 1"/>
          <p:cNvSpPr>
            <a:spLocks/>
          </p:cNvSpPr>
          <p:nvPr/>
        </p:nvSpPr>
        <p:spPr bwMode="auto">
          <a:xfrm>
            <a:off x="820738" y="3105772"/>
            <a:ext cx="7394600" cy="110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ko-K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Информация о ходе исполнения бюджета </a:t>
            </a:r>
          </a:p>
          <a:p>
            <a:pPr algn="ctr" eaLnBrk="0" hangingPunct="0">
              <a:defRPr/>
            </a:pPr>
            <a:r>
              <a:rPr lang="ru-RU" altLang="ko-K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Суоярвского муниципального округа</a:t>
            </a:r>
            <a:endParaRPr lang="ru-RU" altLang="ko-KR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altLang="ko-K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1 полугодие 2025 года</a:t>
            </a:r>
            <a:endParaRPr lang="ru-RU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Заголовок 1"/>
          <p:cNvSpPr>
            <a:spLocks/>
          </p:cNvSpPr>
          <p:nvPr/>
        </p:nvSpPr>
        <p:spPr bwMode="auto">
          <a:xfrm>
            <a:off x="855663" y="5034344"/>
            <a:ext cx="7307262" cy="11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53" name="Подзаголовок 2"/>
          <p:cNvSpPr>
            <a:spLocks/>
          </p:cNvSpPr>
          <p:nvPr/>
        </p:nvSpPr>
        <p:spPr bwMode="auto">
          <a:xfrm>
            <a:off x="6208713" y="6248572"/>
            <a:ext cx="2292350" cy="41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347713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Общегосударственное управление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463166"/>
              </p:ext>
            </p:extLst>
          </p:nvPr>
        </p:nvGraphicFramePr>
        <p:xfrm>
          <a:off x="395536" y="1595133"/>
          <a:ext cx="8352929" cy="50009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6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vert="vert27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vert="vert27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в 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08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53,33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33,62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294" marR="9294" marT="929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 высшего должностного  лица  субъекта РФ  и  органа  местного  самоуправления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2,76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1,34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РФ, местных администраций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23,16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11,92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8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0,001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27,30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20,37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1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711"/>
            <a:ext cx="7992888" cy="13208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муниципальных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 за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полугодие 2025 года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59026"/>
              </p:ext>
            </p:extLst>
          </p:nvPr>
        </p:nvGraphicFramePr>
        <p:xfrm>
          <a:off x="395536" y="1412776"/>
          <a:ext cx="8442682" cy="5406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0" marR="6080" marT="608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</a:t>
                      </a:r>
                      <a:endParaRPr lang="ru-RU" sz="14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0" marR="6080" marT="60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0" marR="6080" marT="6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полугодие 2024 г.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2025 г.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г.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от плана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Муниципальная программа "Развитие образования в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Суоярвском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муниципальном округе"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272 636,14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481 727,06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250 838,49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Муниципальная программа "Молодежь </a:t>
                      </a:r>
                      <a:r>
                        <a:rPr lang="ru-RU" sz="14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округа"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74,80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31,05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528">
                <a:tc>
                  <a:txBody>
                    <a:bodyPr/>
                    <a:lstStyle/>
                    <a:p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Муниципальная программа "Развитие культуры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округа"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23 249,40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63 543,63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33 445,36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3062">
                <a:tc>
                  <a:txBody>
                    <a:bodyPr/>
                    <a:lstStyle/>
                    <a:p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Муниципальная программа "Развитие транспортной   инфраструктуры и осуществления дорожной деятельности на территории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округа"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9 601,83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17 484,90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11 253,48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27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физической культуры и спорта в </a:t>
                      </a:r>
                      <a:r>
                        <a:rPr kumimoji="0" lang="ru-RU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Суоярвском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муниципальном округе"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423,01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9 340,45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Муниципальная программа "Управление муниципальными финансами"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2 846,38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12 180,05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6 658,57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244408" y="0"/>
            <a:ext cx="89959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6712"/>
              </p:ext>
            </p:extLst>
          </p:nvPr>
        </p:nvGraphicFramePr>
        <p:xfrm>
          <a:off x="323528" y="476672"/>
          <a:ext cx="8280921" cy="6547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8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1 полугодие 2024 г.</a:t>
                      </a:r>
                      <a:endParaRPr lang="ru-RU" sz="135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2025 г.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5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135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г.</a:t>
                      </a:r>
                      <a:endParaRPr lang="ru-RU" sz="135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 плана</a:t>
                      </a:r>
                      <a:endParaRPr lang="ru-RU" sz="135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80" marR="6080" marT="608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1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Муниципальная программа "Комплексное развитие жилищно-коммунальной сферы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мунициципального</a:t>
                      </a:r>
                      <a:r>
                        <a:rPr lang="ru-RU" sz="14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округа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управление недвижимостью"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14 245,08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327 489,16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101 417,59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Муниципальная программа "Осуществление полномочий местной администрацией"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36 338,93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61 113,20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38 536,45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Муниципальная программа «Обеспечение безопасности и жизнедеятельности населения"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76,42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081,04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287,38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Муниципальная программа «Профилактика правонарушений и преступлений в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Суоярвском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муниципальном округе"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Муниципальная программа "Формирование современной городской среды на территории </a:t>
                      </a:r>
                      <a:r>
                        <a:rPr lang="ru-RU" sz="1400" kern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округа"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946,08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5 709,15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837,41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Муниципальная программа "Профилактика терроризма и экстремизма, а также минимизация и (или) ликвидация последствий его проявления на территории </a:t>
                      </a:r>
                      <a:r>
                        <a:rPr lang="ru-RU" sz="14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Суоярвского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округа"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22" marR="4922" marT="492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4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84975"/>
            <a:ext cx="7056784" cy="10382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 расходов по программам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 объеме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полугодие 2025 г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89953081"/>
              </p:ext>
            </p:extLst>
          </p:nvPr>
        </p:nvGraphicFramePr>
        <p:xfrm>
          <a:off x="395536" y="1123200"/>
          <a:ext cx="8229600" cy="540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1835697" y="1592747"/>
            <a:ext cx="6168918" cy="85454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endParaRPr lang="ru-RU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81" name="AutoShape 8"/>
          <p:cNvSpPr>
            <a:spLocks noChangeArrowheads="1"/>
          </p:cNvSpPr>
          <p:nvPr/>
        </p:nvSpPr>
        <p:spPr bwMode="auto">
          <a:xfrm>
            <a:off x="1856493" y="4243349"/>
            <a:ext cx="6168920" cy="8418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место</a:t>
            </a:r>
          </a:p>
          <a:p>
            <a:pPr lvl="0" algn="ctr" eaLnBrk="0" hangingPunct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Развитие культуры Суоярвского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муниципального округа–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7,4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1835696" y="2489669"/>
            <a:ext cx="6189717" cy="8673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место</a:t>
            </a:r>
          </a:p>
          <a:p>
            <a:pPr lvl="0" algn="ctr" eaLnBrk="0" hangingPunct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Комплексное развитие жилищно-коммунальной сферы </a:t>
            </a:r>
          </a:p>
          <a:p>
            <a:pPr lvl="0" algn="ctr" eaLnBrk="0" hangingPunct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Суоярвского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муниципального округа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 управление недвижимостью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22,4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1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83" name="AutoShape 10"/>
          <p:cNvSpPr>
            <a:spLocks noChangeArrowheads="1"/>
          </p:cNvSpPr>
          <p:nvPr/>
        </p:nvSpPr>
        <p:spPr bwMode="auto">
          <a:xfrm>
            <a:off x="1835694" y="3399367"/>
            <a:ext cx="6168921" cy="79988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fontAlgn="ctr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место</a:t>
            </a:r>
          </a:p>
          <a:p>
            <a:pPr lvl="0" algn="ctr" font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Осуществление полномочий  местной администрацией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8,5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AutoShape 11"/>
          <p:cNvSpPr>
            <a:spLocks noChangeArrowheads="1"/>
          </p:cNvSpPr>
          <p:nvPr/>
        </p:nvSpPr>
        <p:spPr bwMode="auto">
          <a:xfrm>
            <a:off x="1846093" y="5151329"/>
            <a:ext cx="6168921" cy="10845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 fontAlgn="ctr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место</a:t>
            </a:r>
          </a:p>
          <a:p>
            <a:pPr lvl="0" algn="ctr" font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транспортной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инфраструктуры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осуществления</a:t>
            </a:r>
          </a:p>
          <a:p>
            <a:pPr lvl="0" algn="ctr" fontAlgn="ctr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дорожной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на территории Суоярвского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ctr"/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5" name="Text Box 14"/>
          <p:cNvSpPr txBox="1">
            <a:spLocks noChangeArrowheads="1"/>
          </p:cNvSpPr>
          <p:nvPr/>
        </p:nvSpPr>
        <p:spPr bwMode="auto">
          <a:xfrm>
            <a:off x="2120070" y="1708442"/>
            <a:ext cx="5764701" cy="53860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место</a:t>
            </a:r>
          </a:p>
          <a:p>
            <a:pPr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Развитие образования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55,3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47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733124"/>
            <a:ext cx="8439472" cy="52228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Просроченная кредиторская задолженность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47" b="1214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373216"/>
            <a:ext cx="8295456" cy="648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состоянию на 01.07.2025 г.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27 797,3 тыс. руб.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6347714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88230"/>
              </p:ext>
            </p:extLst>
          </p:nvPr>
        </p:nvGraphicFramePr>
        <p:xfrm>
          <a:off x="285721" y="1714488"/>
          <a:ext cx="7572428" cy="3730734"/>
        </p:xfrm>
        <a:graphic>
          <a:graphicData uri="http://schemas.openxmlformats.org/drawingml/2006/table">
            <a:tbl>
              <a:tblPr/>
              <a:tblGrid>
                <a:gridCol w="5429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97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руб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73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28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Привлечение 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бюджетных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кредитов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25 000,00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28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Погашение бюджетных кредитов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4553,60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2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Привлечение коммерческих кредитов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2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Погашение коммерческих кредитов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8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36405"/>
              </p:ext>
            </p:extLst>
          </p:nvPr>
        </p:nvGraphicFramePr>
        <p:xfrm>
          <a:off x="214282" y="1357297"/>
          <a:ext cx="7143800" cy="4286281"/>
        </p:xfrm>
        <a:graphic>
          <a:graphicData uri="http://schemas.openxmlformats.org/drawingml/2006/table">
            <a:tbl>
              <a:tblPr/>
              <a:tblGrid>
                <a:gridCol w="4861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32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Муниципальный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долг на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01.01.2025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74 456,70 тыс. руб.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1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01.07.2025 г.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94 903,10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8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+20 446,40 тыс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руб.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91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143116"/>
            <a:ext cx="6347714" cy="1857388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577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Суоярвского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Основные параметры исполнения бюджета</a:t>
            </a:r>
            <a:b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муниципального образования «Суоярвский</a:t>
            </a:r>
            <a: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район»</a:t>
            </a:r>
            <a: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1 квартал 2021 года </a:t>
            </a:r>
            <a: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effectLst>
                  <a:reflection blurRad="12700" stA="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(тыс.руб.)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807775"/>
              </p:ext>
            </p:extLst>
          </p:nvPr>
        </p:nvGraphicFramePr>
        <p:xfrm>
          <a:off x="539552" y="1556792"/>
          <a:ext cx="8165060" cy="3904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1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975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1 полугодие 2024 г., тыс. руб.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показатели на 2025 г.,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руб.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исполнение за 1 полугодие 2025 г., тыс. руб.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5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Доходы, всего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376 330,3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988 885,0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437 238,6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39">
                <a:tc gridSpan="4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31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101 827,2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262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282,6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115 194,4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87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274 503,1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726 602,4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322 044,2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05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Расходы, всего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364 030,8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986 840,0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453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650,6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5800" y="152400"/>
            <a:ext cx="46482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1800" i="1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548680"/>
            <a:ext cx="5857916" cy="533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 доходы</a:t>
            </a:r>
          </a:p>
        </p:txBody>
      </p:sp>
      <p:graphicFrame>
        <p:nvGraphicFramePr>
          <p:cNvPr id="420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23064"/>
              </p:ext>
            </p:extLst>
          </p:nvPr>
        </p:nvGraphicFramePr>
        <p:xfrm>
          <a:off x="326018" y="1484784"/>
          <a:ext cx="8784973" cy="4481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поступление за 1 полугодие 2024 г., тыс. 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поступлений на 2025 г., тыс. 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поступление за 1 полугодие 2025 г., тыс. руб.</a:t>
                      </a: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2024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rgbClr val="90C2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101 827,2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262 282,6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115 194,4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113,1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43,9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налоговые 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83 426,7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224 870,8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94 455,4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113,2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42,0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неналоговые 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18 400,5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37 411,8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20 739,0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112,7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55,4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Налоговые Доходы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692422"/>
              </p:ext>
            </p:extLst>
          </p:nvPr>
        </p:nvGraphicFramePr>
        <p:xfrm>
          <a:off x="609599" y="1412776"/>
          <a:ext cx="77068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72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7488832" cy="72008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978598"/>
              </p:ext>
            </p:extLst>
          </p:nvPr>
        </p:nvGraphicFramePr>
        <p:xfrm>
          <a:off x="609600" y="1484784"/>
          <a:ext cx="82108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5976" y="278092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277905"/>
              </p:ext>
            </p:extLst>
          </p:nvPr>
        </p:nvGraphicFramePr>
        <p:xfrm>
          <a:off x="0" y="-4"/>
          <a:ext cx="9144001" cy="7011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5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55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90C2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расходов бюджета </a:t>
                      </a:r>
                      <a:r>
                        <a:rPr lang="ru-RU" sz="2000" dirty="0" smtClean="0">
                          <a:solidFill>
                            <a:srgbClr val="90C2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Суоярвского</a:t>
                      </a:r>
                      <a:r>
                        <a:rPr lang="ru-RU" sz="2000" baseline="0" dirty="0" smtClean="0">
                          <a:solidFill>
                            <a:srgbClr val="90C2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90C2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округа</a:t>
                      </a:r>
                      <a:endParaRPr lang="ru-RU" sz="2000" dirty="0">
                        <a:solidFill>
                          <a:srgbClr val="90C226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 2024 г.,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 2025 г.,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058" marR="6305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расходы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29 407,37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33 624,80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114,3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163,24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169,62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103,9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78,71</a:t>
                      </a: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291,72</a:t>
                      </a: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 3,7 раза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9 905,16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11 455,29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115,6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коммунальное хозяйство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15 787,39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99 388,28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 6,3 раза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266 296,03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243 976,4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91,6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23 249,40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33 445,36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143,9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15 576,54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14 298,38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91,8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70,59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9 340,45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 2024 году расходы отражались в разделе «Образование»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650,00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1 001,68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154,1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75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2 846,37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6 658,58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в 2,3 раза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364 030,80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453 650,56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3058" marR="63058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8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14290"/>
            <a:ext cx="6347713" cy="1214446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бразование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88971" y="2531450"/>
            <a:ext cx="3389670" cy="31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51231836"/>
              </p:ext>
            </p:extLst>
          </p:nvPr>
        </p:nvGraphicFramePr>
        <p:xfrm>
          <a:off x="539552" y="1142984"/>
          <a:ext cx="7056784" cy="518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90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5286412" cy="121444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62089"/>
              </p:ext>
            </p:extLst>
          </p:nvPr>
        </p:nvGraphicFramePr>
        <p:xfrm>
          <a:off x="323528" y="1268760"/>
          <a:ext cx="8640960" cy="5847609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073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Всего расходы – 99,39 млн. 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 в том числе:</a:t>
                      </a: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Жилищное хозяйство – 0,75 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 руб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 в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.: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взносы в Фонд капремонта 0,42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восстановительный ремонт помещения 0,25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оплата судебных расходов – 0,08 </a:t>
                      </a:r>
                      <a:r>
                        <a:rPr lang="ru-RU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28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Коммунальное хозяйство – 94,45 млн. 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.: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 исполнительных листов по ООО «ВКО Строй» 24,10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субсидия унитарному предприятию  на осуществление капитальных вложений в объекты капитального строительства (выполнение мероприятий по строительству (реконструкции) водоочистных сооружений в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г.Суоярви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69,41млн.руб.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подготовка ПСД по объекту "Строительство (реконструкция) водоочистных сооружений в части автомобильной дороги 0,78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капитальный ремонт водопровода 0,13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технологическое присоединение 0,03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38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Благоустройство – 4,09 млн. руб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т.ч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.: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оплата за уличное освещение 1,22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.,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аренда автотранспорта и спецтехники – 0,27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млн.руб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смета по устройству уличного освещения на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ул.Победы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часть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ул.Школьная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п.Лахколампи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0,01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indent="-285750" algn="l" fontAlgn="b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 по решению суда ООО «Ангара» за выполнение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энергоэффективных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мероприятий 0,72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выполнение работ по обустройству освещения по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ул.Кайманова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между домами 1 и 17 в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г.Суоярви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1,84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marR="0" indent="-28575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хозяйственные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расходы, ремонт автомобиля 0,03 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70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Другие</a:t>
                      </a:r>
                      <a:r>
                        <a:rPr lang="ru-RU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вопросы в области ЖКХ – 0,1 млн. руб. 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расходы на содержание МКУ «Служба по вопросам похоронного дела»)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7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6347713" cy="13208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670864"/>
              </p:ext>
            </p:extLst>
          </p:nvPr>
        </p:nvGraphicFramePr>
        <p:xfrm>
          <a:off x="571472" y="1124744"/>
          <a:ext cx="7929618" cy="5447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5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9013</TotalTime>
  <Words>1168</Words>
  <Application>Microsoft Office PowerPoint</Application>
  <PresentationFormat>Экран (4:3)</PresentationFormat>
  <Paragraphs>311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Helios</vt:lpstr>
      <vt:lpstr>HY그래픽M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Бюджет Суоярвского муниципального округа    Основные параметры исполнения бюджета муниципального образования «Суоярвский  район»  за 1 квартал 2021 года                     (тыс.руб.)                                                                                                                      тыс.рублей </vt:lpstr>
      <vt:lpstr> </vt:lpstr>
      <vt:lpstr>Налоговые Доходы </vt:lpstr>
      <vt:lpstr>Налоговые и неналоговые доходы</vt:lpstr>
      <vt:lpstr>Презентация PowerPoint</vt:lpstr>
      <vt:lpstr>Образование</vt:lpstr>
      <vt:lpstr>Жилищно-коммунальное хозяйство</vt:lpstr>
      <vt:lpstr>Социальная политика</vt:lpstr>
      <vt:lpstr>Общегосударственное управление</vt:lpstr>
      <vt:lpstr>Результаты реализации муниципальных  программ  за 1 полугодие 2025 года</vt:lpstr>
      <vt:lpstr>Презентация PowerPoint</vt:lpstr>
      <vt:lpstr>Удельный вес расходов по программам в общем объеме расходов за 1 полугодие 2025 г. </vt:lpstr>
      <vt:lpstr>Просроченная кредиторская задолженность</vt:lpstr>
      <vt:lpstr>Источники финансирования дефицита бюджета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dc:creator>СИСАДМИН</dc:creator>
  <cp:lastModifiedBy>Пользователь</cp:lastModifiedBy>
  <cp:revision>681</cp:revision>
  <cp:lastPrinted>2025-07-15T09:12:22Z</cp:lastPrinted>
  <dcterms:modified xsi:type="dcterms:W3CDTF">2025-07-30T13:37:45Z</dcterms:modified>
</cp:coreProperties>
</file>