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notesMasterIdLst>
    <p:notesMasterId r:id="rId20"/>
  </p:notesMasterIdLst>
  <p:sldIdLst>
    <p:sldId id="268" r:id="rId2"/>
    <p:sldId id="326" r:id="rId3"/>
    <p:sldId id="327" r:id="rId4"/>
    <p:sldId id="328" r:id="rId5"/>
    <p:sldId id="329" r:id="rId6"/>
    <p:sldId id="259" r:id="rId7"/>
    <p:sldId id="296" r:id="rId8"/>
    <p:sldId id="297" r:id="rId9"/>
    <p:sldId id="288" r:id="rId10"/>
    <p:sldId id="276" r:id="rId11"/>
    <p:sldId id="278" r:id="rId12"/>
    <p:sldId id="299" r:id="rId13"/>
    <p:sldId id="314" r:id="rId14"/>
    <p:sldId id="316" r:id="rId15"/>
    <p:sldId id="310" r:id="rId16"/>
    <p:sldId id="309" r:id="rId17"/>
    <p:sldId id="312" r:id="rId18"/>
    <p:sldId id="29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3E3"/>
    <a:srgbClr val="E9EAF1"/>
    <a:srgbClr val="4A66AC"/>
    <a:srgbClr val="90C226"/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Сумма, тыс.руб.</c:v>
                      </c:pt>
                    </c:strCache>
                  </c:strRef>
                </c:tx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Лист1!$A$2:$A$9</c15:sqref>
                        </c15:formulaRef>
                      </c:ext>
                    </c:extLst>
                    <c:strCache>
                      <c:ptCount val="8"/>
                      <c:pt idx="0">
                        <c:v>НДФЛ</c:v>
                      </c:pt>
                      <c:pt idx="1">
                        <c:v>Акцизы</c:v>
                      </c:pt>
                      <c:pt idx="2">
                        <c:v>Налоги на совокупный доход</c:v>
                      </c:pt>
                      <c:pt idx="3">
                        <c:v>Налог на имущество</c:v>
                      </c:pt>
                      <c:pt idx="4">
                        <c:v>Госпошлина</c:v>
                      </c:pt>
                      <c:pt idx="5">
                        <c:v>Доходы от оказания платных услуг </c:v>
                      </c:pt>
                      <c:pt idx="6">
                        <c:v>Доходы от использования имущества </c:v>
                      </c:pt>
                      <c:pt idx="7">
                        <c:v>Остальные платежи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Лист1!$C$2:$C$9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149140.41</c:v>
                      </c:pt>
                      <c:pt idx="1">
                        <c:v>12617.2</c:v>
                      </c:pt>
                      <c:pt idx="2">
                        <c:v>1858.09</c:v>
                      </c:pt>
                      <c:pt idx="3">
                        <c:v>8363.33</c:v>
                      </c:pt>
                      <c:pt idx="4">
                        <c:v>2900.31</c:v>
                      </c:pt>
                      <c:pt idx="5">
                        <c:v>13451.9</c:v>
                      </c:pt>
                      <c:pt idx="6">
                        <c:v>11875.3</c:v>
                      </c:pt>
                      <c:pt idx="7">
                        <c:v>6856</c:v>
                      </c:pt>
                    </c:numCache>
                  </c:numRef>
                </c:val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1-3CFA-4880-B5C4-7DEA1D891365}"/>
                  </c:ext>
                </c:extLst>
              </c15:ser>
            </c15:filteredPieSeries>
          </c:ext>
        </c:extLst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863350932763308"/>
          <c:y val="2.8607725178131125E-2"/>
          <c:w val="0.29105593169641431"/>
          <c:h val="0.95550639481185307"/>
        </c:manualLayout>
      </c:layout>
      <c:overlay val="0"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Удельный</a:t>
            </a:r>
            <a:r>
              <a:rPr lang="ru-RU" sz="1800" b="1" baseline="0"/>
              <a:t> вес, %</a:t>
            </a:r>
          </a:p>
        </c:rich>
      </c:tx>
      <c:layout>
        <c:manualLayout>
          <c:xMode val="edge"/>
          <c:yMode val="edge"/>
          <c:x val="0.3431548997551776"/>
          <c:y val="6.6008979416495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02332077636301"/>
          <c:y val="0.12300836646916141"/>
          <c:w val="0.46306645553603321"/>
          <c:h val="0.2871904484993267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4E-4393-955C-51D87E7715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4E-4393-955C-51D87E7715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4E-4393-955C-51D87E7715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4E-4393-955C-51D87E7715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4E-4393-955C-51D87E7715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14E-4393-955C-51D87E7715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14E-4393-955C-51D87E77153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14E-4393-955C-51D87E77153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14E-4393-955C-51D87E771530}"/>
              </c:ext>
            </c:extLst>
          </c:dPt>
          <c:dPt>
            <c:idx val="9"/>
            <c:bubble3D val="0"/>
            <c:spPr>
              <a:solidFill>
                <a:schemeClr val="tx2">
                  <a:lumMod val="75000"/>
                </a:schemeClr>
              </a:solidFill>
              <a:ln w="3175">
                <a:solidFill>
                  <a:schemeClr val="lt1"/>
                </a:solidFill>
              </a:ln>
              <a:effectLst/>
              <a:sp3d contourW="3175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14E-4393-955C-51D87E77153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418977039634761"/>
                  <c:y val="-5.538361597015947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4E-4393-955C-51D87E77153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310706685080345E-3"/>
                  <c:y val="2.37572099894698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4E-4393-955C-51D87E7715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8316239881779479E-4"/>
                  <c:y val="-3.409286414048543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4E-4393-955C-51D87E7715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48799375284701E-3"/>
                  <c:y val="-5.02061493810279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4E-4393-955C-51D87E77153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1925868081916533E-3"/>
                  <c:y val="-2.363671606917398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C14E-4393-955C-51D87E771530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01825219505964E-2"/>
                  <c:y val="-6.973454665472205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C14E-4393-955C-51D87E771530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0852885813515735E-2"/>
                  <c:y val="-6.48802133266274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C14E-4393-955C-51D87E77153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Доходы_1!$I$15:$I$90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ТУРИСТИЧЕСКИЙ НАЛОГ</c:v>
                </c:pt>
                <c:pt idx="6">
                  <c:v>ДОХОДЫ ОТ ИСПОЛЬЗОВАНИЯ ИМУЩЕСТВА, НАХОДЯЩЕГОСЯ В ГОСУДАРСТВЕННОЙ И МУНИЦИПАЛЬНОЙ СОБСТВЕННОСТИ</c:v>
                </c:pt>
                <c:pt idx="7">
                  <c:v>ПЛАТЕЖИ ПРИ ПОЛЬЗОВАНИИ ПРИРОДНЫМИ РЕСУРСАМИ</c:v>
                </c:pt>
                <c:pt idx="8">
                  <c:v>ДОХОДЫ ОТ ОКАЗАНИЯ ПЛАТНЫХ УСЛУГ И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ШТРАФЫ, САНКЦИИ, ВОЗМЕЩЕНИЕ УЩЕРБА</c:v>
                </c:pt>
              </c:strCache>
            </c:strRef>
          </c:cat>
          <c:val>
            <c:numRef>
              <c:f>Доходы_1!$AV$15:$AV$90</c:f>
              <c:numCache>
                <c:formatCode>0.0%</c:formatCode>
                <c:ptCount val="11"/>
                <c:pt idx="0">
                  <c:v>0.69699999999999995</c:v>
                </c:pt>
                <c:pt idx="1">
                  <c:v>6.3921843699059261E-2</c:v>
                </c:pt>
                <c:pt idx="2">
                  <c:v>1.1957304056223715E-2</c:v>
                </c:pt>
                <c:pt idx="3">
                  <c:v>3.2901723377271201E-2</c:v>
                </c:pt>
                <c:pt idx="4">
                  <c:v>3.973654550879744E-2</c:v>
                </c:pt>
                <c:pt idx="5">
                  <c:v>8.165185375630361E-4</c:v>
                </c:pt>
                <c:pt idx="6">
                  <c:v>7.5984000955511402E-2</c:v>
                </c:pt>
                <c:pt idx="7">
                  <c:v>9.7083983758638581E-4</c:v>
                </c:pt>
                <c:pt idx="8">
                  <c:v>5.7361418195144107E-2</c:v>
                </c:pt>
                <c:pt idx="9">
                  <c:v>1.3816345686180211E-2</c:v>
                </c:pt>
                <c:pt idx="10">
                  <c:v>4.8074654069040559E-3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4E-4393-955C-51D87E7715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5972121131917333E-2"/>
          <c:y val="0.40723807334302192"/>
          <c:w val="0.73324131624539224"/>
          <c:h val="0.204015157113006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43241842341237"/>
          <c:y val="3.2192730618007211E-2"/>
          <c:w val="0.62692653732421966"/>
          <c:h val="0.724197311409843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2024 г.,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Туристический налог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167359.91</c:v>
                </c:pt>
                <c:pt idx="1">
                  <c:v>16440.2</c:v>
                </c:pt>
                <c:pt idx="2">
                  <c:v>2612.64</c:v>
                </c:pt>
                <c:pt idx="3">
                  <c:v>8643.6299999999992</c:v>
                </c:pt>
                <c:pt idx="4">
                  <c:v>5334.05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FC-44DE-A715-C65D82A995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2025 г., тыс.руб.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Туристический налог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196210.14</c:v>
                </c:pt>
                <c:pt idx="1">
                  <c:v>17263.3</c:v>
                </c:pt>
                <c:pt idx="2">
                  <c:v>3465.81</c:v>
                </c:pt>
                <c:pt idx="3">
                  <c:v>9336</c:v>
                </c:pt>
                <c:pt idx="4">
                  <c:v>11260</c:v>
                </c:pt>
                <c:pt idx="5">
                  <c:v>220.5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FC-44DE-A715-C65D82A995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2025 г., тыс.руб.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Госпошлина</c:v>
                </c:pt>
                <c:pt idx="5">
                  <c:v>Туристический налог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188420.19</c:v>
                </c:pt>
                <c:pt idx="1">
                  <c:v>17262.03</c:v>
                </c:pt>
                <c:pt idx="2">
                  <c:v>3229.06</c:v>
                </c:pt>
                <c:pt idx="3">
                  <c:v>8885.08</c:v>
                </c:pt>
                <c:pt idx="4">
                  <c:v>10730.81</c:v>
                </c:pt>
                <c:pt idx="5">
                  <c:v>220.5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FC-44DE-A715-C65D82A995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1541056"/>
        <c:axId val="221546152"/>
        <c:axId val="0"/>
      </c:bar3DChart>
      <c:catAx>
        <c:axId val="221541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221546152"/>
        <c:crosses val="autoZero"/>
        <c:auto val="1"/>
        <c:lblAlgn val="ctr"/>
        <c:lblOffset val="100"/>
        <c:noMultiLvlLbl val="0"/>
      </c:catAx>
      <c:valAx>
        <c:axId val="221546152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pPr>
            <a:endParaRPr lang="ru-RU"/>
          </a:p>
        </c:txPr>
        <c:crossAx val="221541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25678133508209"/>
          <c:y val="0.18966924095520915"/>
          <c:w val="0.2054691714627756"/>
          <c:h val="0.123611773488582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9349" custLinFactNeighborY="-14666"/>
      <dgm:spPr/>
      <dgm:t>
        <a:bodyPr/>
        <a:lstStyle/>
        <a:p>
          <a:endParaRPr lang="ru-RU"/>
        </a:p>
      </dgm:t>
    </dgm:pt>
    <dgm:pt modelId="{F4DDAFA7-0E13-4881-BB84-F25465F54188}" type="pres">
      <dgm:prSet presAssocID="{82C1A2F7-7505-43F9-BB8E-F6DFA497E5F0}" presName="theList" presStyleCnt="0"/>
      <dgm:spPr/>
      <dgm:t>
        <a:bodyPr/>
        <a:lstStyle/>
        <a:p>
          <a:endParaRPr lang="ru-RU"/>
        </a:p>
      </dgm:t>
    </dgm:pt>
    <dgm:pt modelId="{AEC60166-9A95-4844-999E-5D555999CD02}" type="pres">
      <dgm:prSet presAssocID="{C870A8AD-F322-4B9F-BB91-D3603DC679C4}" presName="aNode" presStyleLbl="fgAcc1" presStyleIdx="0" presStyleCnt="5" custAng="0" custScaleY="165761" custLinFactNeighborX="4267" custLinFactNeighborY="-60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  <dgm:t>
        <a:bodyPr/>
        <a:lstStyle/>
        <a:p>
          <a:endParaRPr lang="ru-RU"/>
        </a:p>
      </dgm:t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  <dgm:t>
        <a:bodyPr/>
        <a:lstStyle/>
        <a:p>
          <a:endParaRPr lang="ru-RU"/>
        </a:p>
      </dgm:t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  <dgm:t>
        <a:bodyPr/>
        <a:lstStyle/>
        <a:p>
          <a:endParaRPr lang="ru-RU"/>
        </a:p>
      </dgm:t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  <dgm:t>
        <a:bodyPr/>
        <a:lstStyle/>
        <a:p>
          <a:endParaRPr lang="ru-RU"/>
        </a:p>
      </dgm:t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  <dgm:t>
        <a:bodyPr/>
        <a:lstStyle/>
        <a:p>
          <a:endParaRPr lang="ru-RU"/>
        </a:p>
      </dgm:t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14.04.2026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68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7F98-7396-405B-B737-1E08F857409B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42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60399-FE5C-477F-804A-F014921F71D2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42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89E8-8CF8-4798-868D-6B4A12B26826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1175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6E3C-7671-4550-8008-C8FC08C25F42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65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B301-E1BF-480D-9A3C-7E06A3C96223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0927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9329B-2452-4D9F-869F-866C3D5F0C4B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27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F458-F170-4F29-BFFB-8E15CE72FD67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92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4473-4DF3-47E4-8B92-CDE5B74EBB2A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5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6AE9-892A-4C2A-ACA2-EFF5E5FCE585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4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33E5-6E6C-45E6-B331-C6709D4D705A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3579-1291-494C-B8D5-2F8F94711357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F6F34-2A4A-4B09-A8F9-C2ECB48EC458}" type="datetime1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23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8BE4-9077-494D-AA00-A535B8B8A9E3}" type="datetime1">
              <a:rPr lang="ru-RU" smtClean="0"/>
              <a:t>14.04.2026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9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04F5-F3C6-40A8-8625-13FBAA3F06D3}" type="datetime1">
              <a:rPr lang="ru-RU" smtClean="0"/>
              <a:t>14.04.2026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6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F7BA5-F0CA-4AAA-8840-A6E8D3214DF9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01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B19D-72C9-4347-A133-DA602F16E5B4}" type="datetime1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05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09D9E-F418-45AE-8DC7-96A802C2F1EC}" type="datetime1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43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660386" y="1412776"/>
            <a:ext cx="7715304" cy="4071965"/>
          </a:xfrm>
          <a:prstGeom prst="rect">
            <a:avLst/>
          </a:prstGeom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2852936"/>
            <a:ext cx="7394600" cy="1109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altLang="ko-KR" sz="4000" dirty="0" smtClean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4A66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</a:p>
          <a:p>
            <a:pPr algn="ctr" eaLnBrk="0" hangingPunct="0">
              <a:defRPr/>
            </a:pPr>
            <a:r>
              <a:rPr lang="ru-RU" altLang="ko-KR" sz="4000" dirty="0" smtClean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4A66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  <a:endParaRPr lang="ru-RU" altLang="ko-KR" sz="4000" dirty="0">
              <a:ln w="0">
                <a:solidFill>
                  <a:schemeClr val="bg2">
                    <a:lumMod val="50000"/>
                  </a:schemeClr>
                </a:solidFill>
              </a:ln>
              <a:solidFill>
                <a:srgbClr val="4A66A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000" dirty="0" smtClean="0">
                <a:ln w="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4A66A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2025 год</a:t>
            </a: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4873" y="672198"/>
            <a:ext cx="330884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400" dirty="0" smtClean="0">
                <a:ln w="0"/>
                <a:solidFill>
                  <a:schemeClr val="accent1"/>
                </a:solidFill>
              </a:rPr>
              <a:t> для граждан</a:t>
            </a:r>
            <a:endParaRPr lang="ru-RU" sz="2400" dirty="0">
              <a:ln w="0"/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548680"/>
            <a:ext cx="5857916" cy="533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ru-RU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189888"/>
              </p:ext>
            </p:extLst>
          </p:nvPr>
        </p:nvGraphicFramePr>
        <p:xfrm>
          <a:off x="179512" y="1484784"/>
          <a:ext cx="8784973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2024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поступлений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(уточненный)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г., тыс. руб.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поступление за 2025 г., тыс. руб.</a:t>
                      </a:r>
                    </a:p>
                  </a:txBody>
                  <a:tcPr anchor="ctr" horzOverflow="overflow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2024 г.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к плану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4A6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доходы, всего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241 443,97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281 142,12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270 048,98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111,8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96,1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75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horzOverflow="overflow">
                    <a:solidFill>
                      <a:srgbClr val="D0D3E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200 390,43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237 755,75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228 747,67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96,2</a:t>
                      </a: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5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неналоговые доходы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41 053,54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43 386,37</a:t>
                      </a:r>
                    </a:p>
                  </a:txBody>
                  <a:tcPr anchor="ctr" horzOverflow="overflow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41 301,31</a:t>
                      </a:r>
                    </a:p>
                  </a:txBody>
                  <a:tcPr anchor="ctr" horzOverflow="overflow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100,6</a:t>
                      </a:r>
                    </a:p>
                  </a:txBody>
                  <a:tcPr anchor="ctr" horzOverflow="overflow">
                    <a:solidFill>
                      <a:srgbClr val="D0D3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95,2</a:t>
                      </a:r>
                    </a:p>
                  </a:txBody>
                  <a:tcPr anchor="ctr" horzOverflow="overflow">
                    <a:solidFill>
                      <a:srgbClr val="D0D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6842721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2001066"/>
              </p:ext>
            </p:extLst>
          </p:nvPr>
        </p:nvGraphicFramePr>
        <p:xfrm>
          <a:off x="611560" y="1556792"/>
          <a:ext cx="821087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706238"/>
              </p:ext>
            </p:extLst>
          </p:nvPr>
        </p:nvGraphicFramePr>
        <p:xfrm>
          <a:off x="-220248" y="620688"/>
          <a:ext cx="9067800" cy="913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347713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Доходы</a:t>
            </a:r>
            <a:b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791554"/>
              </p:ext>
            </p:extLst>
          </p:nvPr>
        </p:nvGraphicFramePr>
        <p:xfrm>
          <a:off x="611560" y="1124744"/>
          <a:ext cx="7994849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204803"/>
              </p:ext>
            </p:extLst>
          </p:nvPr>
        </p:nvGraphicFramePr>
        <p:xfrm>
          <a:off x="0" y="44624"/>
          <a:ext cx="9143999" cy="6839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316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60040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1600" b="1" dirty="0" smtClean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1600" b="1" baseline="0" dirty="0" smtClean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1600" b="1" dirty="0">
                        <a:solidFill>
                          <a:srgbClr val="4A66AC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4A66AC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План 2025 г. (первоначальный),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План 2025 г.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(уточненный),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исполнения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плану (первоначальному)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исполнения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плану (уточненному)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3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3 024,6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3 871,4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3 871,4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128,0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04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85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органов государственной власти субъектов РФ, местных администраций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04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26 955,3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33 404,7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32 929,6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122,2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98,6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5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4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6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19 993,7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40 332,3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37 858,4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603,9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639,7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639,7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3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509,0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997,7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919,8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2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Сельское хозяйство и рыболовство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743,3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1 002,1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939,3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126,4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93,7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17 484,9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18 464,8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15 250,9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87,2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1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04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988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2 325,0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962 746,8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956 649,2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Субсидия на переселение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(строительство дома)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231 438,7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119 040,5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118 901,9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19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14 272,1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15 153,4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13 932,8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91,9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345463"/>
              </p:ext>
            </p:extLst>
          </p:nvPr>
        </p:nvGraphicFramePr>
        <p:xfrm>
          <a:off x="0" y="44625"/>
          <a:ext cx="9108504" cy="6696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5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519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</a:t>
                      </a:r>
                      <a:r>
                        <a:rPr lang="ru-RU" sz="1600" b="1" dirty="0" smtClean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Суоярвского</a:t>
                      </a:r>
                      <a:r>
                        <a:rPr lang="ru-RU" sz="1600" b="1" baseline="0" dirty="0" smtClean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4A66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округа</a:t>
                      </a:r>
                      <a:endParaRPr lang="ru-RU" sz="1600" b="1" dirty="0">
                        <a:solidFill>
                          <a:srgbClr val="4A66AC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4A66AC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0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vert="vert27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План 2025 г. (первоначальный),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План 2025 г.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(уточненный),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r>
                        <a:rPr lang="ru-RU" sz="1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исполнения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плану (первоначальному)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исполнения</a:t>
                      </a:r>
                      <a:endParaRPr lang="ru-RU" sz="10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lang="ru-RU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плану (уточненному)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161,4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273,3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226,0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0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102 818,5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114 960,9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110 610,3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2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02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263 474,3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357 759,4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344 765,0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130,9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23 771,2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31 005,4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29 924,0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125,9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96,5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93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2 161,6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2 669,7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2 669,7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16 682,7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24 878,8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24 732,4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148,3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08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57 800,9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65 401,8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58 412,4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89,3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6 200,0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6 325,3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6 325,3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7 048,7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7 764,5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7 550,0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107,1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8 196,0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9 293,0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9 254,4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112,9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7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1 294,0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1 369,6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1 355,5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104,8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16 442,0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28 113,5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26 720,4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162,5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95,0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26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Спорт высших достижений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2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Другие вопросы в области физической культуры и спорта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149,8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99,9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2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2 709,5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2 500,7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20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11 600,0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13 076,5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13 076,5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112,7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15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РАСХОДОВ: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835 259,2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1 861 406,0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1 820 166,8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217,9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97,8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3058" marR="6305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9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992888" cy="1320800"/>
          </a:xfrm>
        </p:spPr>
        <p:txBody>
          <a:bodyPr>
            <a:noAutofit/>
          </a:bodyPr>
          <a:lstStyle/>
          <a:p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муниципальных </a:t>
            </a:r>
            <a:b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</a:t>
            </a:r>
            <a: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2025 г.</a:t>
            </a:r>
            <a:endParaRPr lang="ru-RU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552112"/>
              </p:ext>
            </p:extLst>
          </p:nvPr>
        </p:nvGraphicFramePr>
        <p:xfrm>
          <a:off x="323528" y="1196752"/>
          <a:ext cx="8568952" cy="5752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3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26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программы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г.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</a:t>
                      </a:r>
                      <a:r>
                        <a:rPr lang="ru-RU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г.,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6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Муниципальная программа "Развитие образования в Суоярвском муниципальном округе"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544 541,09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525 715,30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lvl="1"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653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Муниципальная программа "Молодежь </a:t>
                      </a:r>
                      <a:r>
                        <a:rPr lang="ru-RU" sz="14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122,16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9528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Муниципальная программа "Развитие культуры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65 401,75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58 412,36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2296">
                <a:tc>
                  <a:txBody>
                    <a:bodyPr/>
                    <a:lstStyle/>
                    <a:p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Муниципальная программа "Развитие транспортной   инфраструктуры и осуществления дорожной деятельности на территории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18 039,39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14 843,62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0101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"Развитие физической культуры и спорта в </a:t>
                      </a:r>
                      <a:r>
                        <a:rPr kumimoji="0" lang="ru-RU" sz="14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Суоярвском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муниципальном округе</a:t>
                      </a: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28 263,51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26 870,28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13 076,49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13 076,49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101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Муниципальная программа "Комплексное развитие жилищно-коммунальной сферы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 и управление недвижимостью"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1 101 679,94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1 093 391,63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002410"/>
              </p:ext>
            </p:extLst>
          </p:nvPr>
        </p:nvGraphicFramePr>
        <p:xfrm>
          <a:off x="323528" y="1124744"/>
          <a:ext cx="8568952" cy="5211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1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5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58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2025 г.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(уточненный</a:t>
                      </a:r>
                      <a:r>
                        <a:rPr lang="ru-RU" sz="1400" u="none" strike="noStrike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г.,</a:t>
                      </a:r>
                    </a:p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 от плана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2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Муниципальная программа "Осуществление полномочий местной администрацией"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83 569,75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81 100,94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137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Муниципальная программа «Профилактика правонарушений и преступлений в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Суоярвском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муниципальном округе"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5,03</a:t>
                      </a: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5,03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83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Муниципальная программа «Обеспечение безопасности жизнедеятельности населения Суоярвского 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988,54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910,61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8852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"Формирование современной городской среды на территории </a:t>
                      </a:r>
                      <a:r>
                        <a:rPr lang="ru-RU" sz="1400" kern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округа</a:t>
                      </a: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5 709,15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5 709,15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9123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униципальная программа "Профилактика терроризма и экстремизма, а также минимизация и (или) ликвидация последствий его проявления на территории </a:t>
                      </a:r>
                      <a:r>
                        <a:rPr lang="ru-RU" sz="1400" u="none" strike="noStrike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Суоярвского</a:t>
                      </a:r>
                      <a:r>
                        <a:rPr lang="ru-RU" sz="1400" u="none" strike="noStrik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округа"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9,20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4380"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1 861 406,0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1 820 166,77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476672"/>
          </a:xfrm>
        </p:spPr>
        <p:txBody>
          <a:bodyPr>
            <a:noAutofit/>
          </a:bodyPr>
          <a:lstStyle/>
          <a:p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</a:t>
            </a:r>
            <a: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</a:t>
            </a:r>
            <a:b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в 2025 г.</a:t>
            </a:r>
            <a:endParaRPr lang="ru-RU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84975"/>
            <a:ext cx="7056784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расходов по программам </a:t>
            </a:r>
            <a:r>
              <a:rPr lang="ru-RU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общем объеме </a:t>
            </a:r>
            <a:r>
              <a:rPr lang="ru-RU" sz="2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в 2025 </a:t>
            </a:r>
            <a:r>
              <a:rPr lang="ru-RU" sz="2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92599974"/>
              </p:ext>
            </p:extLst>
          </p:nvPr>
        </p:nvGraphicFramePr>
        <p:xfrm>
          <a:off x="395536" y="1123200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2003480" y="1587761"/>
            <a:ext cx="6004385" cy="119316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Комплексное развитие жилищно-коммунальной сферы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 муниципального округа</a:t>
            </a:r>
          </a:p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управление недвижимостью – 60,1%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2000234" y="2780928"/>
            <a:ext cx="6004385" cy="8640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Развитие образования </a:t>
            </a:r>
          </a:p>
          <a:p>
            <a:pPr lvl="0"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Суоярвском муниципальном округе – 28,9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2000233" y="3645022"/>
            <a:ext cx="6004386" cy="7476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место</a:t>
            </a:r>
          </a:p>
          <a:p>
            <a:pPr algn="ctr" eaLnBrk="0" hangingPunct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Осуществление полномочий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4,5%</a:t>
            </a: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2000233" y="5157192"/>
            <a:ext cx="6004387" cy="10096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</a:t>
            </a:r>
          </a:p>
          <a:p>
            <a:pPr lvl="0" algn="ctr" font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физической культуры и спорта </a:t>
            </a:r>
          </a:p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Суоярвском муниципальном округе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1,5%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2000233" y="4392643"/>
            <a:ext cx="6004387" cy="7645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lvl="0" algn="ctr" font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место</a:t>
            </a:r>
          </a:p>
          <a:p>
            <a:pPr lvl="0" algn="ctr" font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 Суоярвского муниципального округа – 3,2%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143116"/>
            <a:ext cx="6347714" cy="185738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4" y="260648"/>
            <a:ext cx="6347713" cy="13208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                                                  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52686"/>
            <a:ext cx="6012160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информационный ресурс, предназначенный для раскрытия информации о бюджете в простой и доступной для граждан форме в целях повышения финансовой грамотности населения и его интереса к государственному управлению.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которые предназначены для финансового обеспечения задач и функций местного самоуправления.</a:t>
            </a: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отношениях и юридических нормах совокупность федерального бюджета, бюджетов субъектов и местных бюджетов.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49" r="6059"/>
          <a:stretch/>
        </p:blipFill>
        <p:spPr>
          <a:xfrm>
            <a:off x="5538627" y="3556008"/>
            <a:ext cx="3605373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4704"/>
            <a:ext cx="9142913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758" y="3887165"/>
            <a:ext cx="5681964" cy="951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3411609"/>
            <a:ext cx="19818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Доходы бюджета превышают расходы.</a:t>
            </a:r>
          </a:p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Превышение направляется на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уменьшение долга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, либо остается в резервах.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05504" y="4990302"/>
            <a:ext cx="1781843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ru-RU" sz="1400" dirty="0" smtClean="0">
                <a:solidFill>
                  <a:schemeClr val="bg1"/>
                </a:solidFill>
              </a:rPr>
              <a:t>Расходы </a:t>
            </a:r>
            <a:r>
              <a:rPr lang="ru-RU" sz="1400" dirty="0">
                <a:solidFill>
                  <a:schemeClr val="bg1"/>
                </a:solidFill>
              </a:rPr>
              <a:t>превышают доходы. Дефицит бюджета покрывается за счет привлечения дополнительных источников финансирования.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9420" y="5127332"/>
            <a:ext cx="20726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Доходы бюджета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равны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расходам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бюджета</a:t>
            </a:r>
            <a:endParaRPr lang="ru-RU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>
            <a:off x="1077100" y="5026401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 rot="16200000">
            <a:off x="4985412" y="5233080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abrakadabra.fun/uploads/posts/2022-02/1643946694_1-abrakadabra-fun-p-belaya-strelochka-na-prozrachnom-fone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8" b="20121"/>
          <a:stretch/>
        </p:blipFill>
        <p:spPr bwMode="auto">
          <a:xfrm rot="3871024" flipH="1">
            <a:off x="6437107" y="5163815"/>
            <a:ext cx="795568" cy="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3" y="188640"/>
            <a:ext cx="6347713" cy="1320800"/>
          </a:xfrm>
        </p:spPr>
        <p:txBody>
          <a:bodyPr>
            <a:normAutofit/>
          </a:bodyPr>
          <a:lstStyle/>
          <a:p>
            <a:r>
              <a:rPr lang="ru-RU" sz="3200" dirty="0"/>
              <a:t>Принципы бюджетной системы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9" y="1196752"/>
            <a:ext cx="67264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94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692696"/>
            <a:ext cx="7816476" cy="534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992888" cy="720080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Суоярвского </a:t>
            </a:r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4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ru-RU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ru-RU" sz="2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994255"/>
              </p:ext>
            </p:extLst>
          </p:nvPr>
        </p:nvGraphicFramePr>
        <p:xfrm>
          <a:off x="539552" y="1340768"/>
          <a:ext cx="8093052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32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32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32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3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1345">
                <a:tc gridSpan="4"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4A66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4783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показатели (уточненные)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исполнение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2025 г.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6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875 433,72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1 854 161,00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1 833 585,16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195">
                <a:tc gridSpan="4"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2858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241 443,97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281 142,12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E9E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270 048,98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239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633 989,75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1 573 018,88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1 563 536,18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62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878 325,31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1 861 406,00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1 820 166,77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33124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7" b="1214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373216"/>
            <a:ext cx="8295456" cy="76835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состоянию на 01.01.2026 г. – 9 129,0 тыс. руб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347714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 бюджета</a:t>
            </a:r>
            <a:endParaRPr lang="ru-RU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851555"/>
              </p:ext>
            </p:extLst>
          </p:nvPr>
        </p:nvGraphicFramePr>
        <p:xfrm>
          <a:off x="285721" y="1714488"/>
          <a:ext cx="7572428" cy="4257014"/>
        </p:xfrm>
        <a:graphic>
          <a:graphicData uri="http://schemas.openxmlformats.org/drawingml/2006/table">
            <a:tbl>
              <a:tblPr/>
              <a:tblGrid>
                <a:gridCol w="5429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3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83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бюджетных кредитов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25 000,0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813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30 906,7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119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781324"/>
              </p:ext>
            </p:extLst>
          </p:nvPr>
        </p:nvGraphicFramePr>
        <p:xfrm>
          <a:off x="251520" y="2060848"/>
          <a:ext cx="7143800" cy="2952328"/>
        </p:xfrm>
        <a:graphic>
          <a:graphicData uri="http://schemas.openxmlformats.org/drawingml/2006/table">
            <a:tbl>
              <a:tblPr/>
              <a:tblGrid>
                <a:gridCol w="512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6359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</a:t>
                      </a:r>
                      <a:r>
                        <a:rPr lang="ru-RU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01.01.2025</a:t>
                      </a:r>
                      <a:r>
                        <a:rPr lang="ru-RU" sz="2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г.</a:t>
                      </a:r>
                      <a:endParaRPr lang="ru-RU" sz="2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74 756,7 тыс. руб.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6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Муниципальный долг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01.01.2026 г.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68 550,0 тыс. руб.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Изменение (+/-)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- 6 206,7 тыс. руб. (- 8,30 %)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539552" y="620688"/>
            <a:ext cx="6347714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</a:t>
            </a:r>
          </a:p>
        </p:txBody>
      </p:sp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11352</TotalTime>
  <Words>1357</Words>
  <Application>Microsoft Office PowerPoint</Application>
  <PresentationFormat>Экран (4:3)</PresentationFormat>
  <Paragraphs>457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Helios</vt:lpstr>
      <vt:lpstr>HY그래픽M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Что такое «бюджет для граждан»?                                                                 Основные понятия</vt:lpstr>
      <vt:lpstr>Презентация PowerPoint</vt:lpstr>
      <vt:lpstr>Принципы бюджетной системы</vt:lpstr>
      <vt:lpstr>Презентация PowerPoint</vt:lpstr>
      <vt:lpstr>Бюджет Суоярвского муниципального округа   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Презентация PowerPoint</vt:lpstr>
      <vt:lpstr>Налоговые и неналоговые доходы</vt:lpstr>
      <vt:lpstr>Налоговые Доходы </vt:lpstr>
      <vt:lpstr>Презентация PowerPoint</vt:lpstr>
      <vt:lpstr>Презентация PowerPoint</vt:lpstr>
      <vt:lpstr>Результаты реализации муниципальных  программ в 2025 г.</vt:lpstr>
      <vt:lpstr>Результаты реализации муниципальных программ в 2025 г.</vt:lpstr>
      <vt:lpstr>Удельный вес расходов по программам в общем объеме расходов в 2025 г.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Admin</cp:lastModifiedBy>
  <cp:revision>868</cp:revision>
  <cp:lastPrinted>2026-02-18T09:19:20Z</cp:lastPrinted>
  <dcterms:modified xsi:type="dcterms:W3CDTF">2026-04-14T09:11:51Z</dcterms:modified>
</cp:coreProperties>
</file>