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notesMasterIdLst>
    <p:notesMasterId r:id="rId16"/>
  </p:notesMasterIdLst>
  <p:sldIdLst>
    <p:sldId id="268" r:id="rId2"/>
    <p:sldId id="259" r:id="rId3"/>
    <p:sldId id="296" r:id="rId4"/>
    <p:sldId id="297" r:id="rId5"/>
    <p:sldId id="288" r:id="rId6"/>
    <p:sldId id="276" r:id="rId7"/>
    <p:sldId id="278" r:id="rId8"/>
    <p:sldId id="299" r:id="rId9"/>
    <p:sldId id="314" r:id="rId10"/>
    <p:sldId id="316" r:id="rId11"/>
    <p:sldId id="310" r:id="rId12"/>
    <p:sldId id="309" r:id="rId13"/>
    <p:sldId id="312" r:id="rId14"/>
    <p:sldId id="295" r:id="rId1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3E3"/>
    <a:srgbClr val="E9EAF1"/>
    <a:srgbClr val="4A66AC"/>
    <a:srgbClr val="90C226"/>
    <a:srgbClr val="FF33CC"/>
    <a:srgbClr val="D77DD3"/>
    <a:srgbClr val="99FF66"/>
    <a:srgbClr val="8D5B7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14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44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extLst>
          <c:ext xmlns:c15="http://schemas.microsoft.com/office/drawing/2012/chart" uri="{02D57815-91ED-43cb-92C2-25804820EDAC}">
            <c15:filteredPi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Лист1!$C$1</c15:sqref>
                        </c15:formulaRef>
                      </c:ext>
                    </c:extLst>
                    <c:strCache>
                      <c:ptCount val="1"/>
                      <c:pt idx="0">
                        <c:v>Сумма, тыс.руб.</c:v>
                      </c:pt>
                    </c:strCache>
                  </c:strRef>
                </c:tx>
                <c:cat>
                  <c:strRef>
                    <c:extLst>
                      <c:ext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НДФЛ</c:v>
                      </c:pt>
                      <c:pt idx="1">
                        <c:v>Акцизы</c:v>
                      </c:pt>
                      <c:pt idx="2">
                        <c:v>Налоги на совокупный доход</c:v>
                      </c:pt>
                      <c:pt idx="3">
                        <c:v>Налог на имущество</c:v>
                      </c:pt>
                      <c:pt idx="4">
                        <c:v>Госпошлина</c:v>
                      </c:pt>
                      <c:pt idx="5">
                        <c:v>Доходы от оказания платных услуг </c:v>
                      </c:pt>
                      <c:pt idx="6">
                        <c:v>Доходы от использования имущества </c:v>
                      </c:pt>
                      <c:pt idx="7">
                        <c:v>Остальные платежи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Лист1!$C$2:$C$9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149140.41</c:v>
                      </c:pt>
                      <c:pt idx="1">
                        <c:v>12617.2</c:v>
                      </c:pt>
                      <c:pt idx="2">
                        <c:v>1858.09</c:v>
                      </c:pt>
                      <c:pt idx="3">
                        <c:v>8363.33</c:v>
                      </c:pt>
                      <c:pt idx="4">
                        <c:v>2900.31</c:v>
                      </c:pt>
                      <c:pt idx="5">
                        <c:v>13451.9</c:v>
                      </c:pt>
                      <c:pt idx="6">
                        <c:v>11875.3</c:v>
                      </c:pt>
                      <c:pt idx="7">
                        <c:v>6856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3CFA-4880-B5C4-7DEA1D891365}"/>
                  </c:ext>
                </c:extLst>
              </c15:ser>
            </c15:filteredPieSeries>
          </c:ext>
        </c:extLst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863350932763308"/>
          <c:y val="2.8607725178131125E-2"/>
          <c:w val="0.29105593169641431"/>
          <c:h val="0.95550639481185307"/>
        </c:manualLayout>
      </c:layout>
      <c:overlay val="0"/>
      <c:txPr>
        <a:bodyPr/>
        <a:lstStyle/>
        <a:p>
          <a:pPr>
            <a:defRPr sz="1400" baseline="0">
              <a:latin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/>
              <a:t>Удельный</a:t>
            </a:r>
            <a:r>
              <a:rPr lang="ru-RU" sz="1800" b="1" baseline="0"/>
              <a:t> вес, %</a:t>
            </a:r>
          </a:p>
        </c:rich>
      </c:tx>
      <c:layout>
        <c:manualLayout>
          <c:xMode val="edge"/>
          <c:yMode val="edge"/>
          <c:x val="0.3431548997551776"/>
          <c:y val="6.6008979416495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02332077636301"/>
          <c:y val="0.12300836646916141"/>
          <c:w val="0.46306645553603321"/>
          <c:h val="0.2871904484993267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70C0"/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14E-4393-955C-51D87E7715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14E-4393-955C-51D87E7715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14E-4393-955C-51D87E77153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14E-4393-955C-51D87E77153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14E-4393-955C-51D87E77153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14E-4393-955C-51D87E77153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14E-4393-955C-51D87E77153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C14E-4393-955C-51D87E77153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C14E-4393-955C-51D87E771530}"/>
              </c:ext>
            </c:extLst>
          </c:dPt>
          <c:dPt>
            <c:idx val="9"/>
            <c:bubble3D val="0"/>
            <c:spPr>
              <a:solidFill>
                <a:schemeClr val="tx2">
                  <a:lumMod val="75000"/>
                </a:schemeClr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C14E-4393-955C-51D87E771530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9F48-4B44-8EDF-33F0A9355CFD}"/>
              </c:ext>
            </c:extLst>
          </c:dPt>
          <c:dLbls>
            <c:dLbl>
              <c:idx val="0"/>
              <c:layout>
                <c:manualLayout>
                  <c:x val="-0.13418977039634761"/>
                  <c:y val="-5.538361597015947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4E-4393-955C-51D87E771530}"/>
                </c:ext>
              </c:extLst>
            </c:dLbl>
            <c:dLbl>
              <c:idx val="1"/>
              <c:layout>
                <c:manualLayout>
                  <c:x val="6.5310706685080345E-3"/>
                  <c:y val="2.375720998946988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4E-4393-955C-51D87E771530}"/>
                </c:ext>
              </c:extLst>
            </c:dLbl>
            <c:dLbl>
              <c:idx val="3"/>
              <c:layout>
                <c:manualLayout>
                  <c:x val="-5.8316239881779479E-4"/>
                  <c:y val="-3.40928641404854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14E-4393-955C-51D87E771530}"/>
                </c:ext>
              </c:extLst>
            </c:dLbl>
            <c:dLbl>
              <c:idx val="4"/>
              <c:layout>
                <c:manualLayout>
                  <c:x val="3.48799375284701E-3"/>
                  <c:y val="-5.020614938102797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14E-4393-955C-51D87E771530}"/>
                </c:ext>
              </c:extLst>
            </c:dLbl>
            <c:dLbl>
              <c:idx val="5"/>
              <c:layout>
                <c:manualLayout>
                  <c:x val="6.1925868081916533E-3"/>
                  <c:y val="-2.363671606917398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14E-4393-955C-51D87E771530}"/>
                </c:ext>
              </c:extLst>
            </c:dLbl>
            <c:dLbl>
              <c:idx val="7"/>
              <c:layout>
                <c:manualLayout>
                  <c:x val="1.0301825219505964E-2"/>
                  <c:y val="-6.973454665472205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14E-4393-955C-51D87E771530}"/>
                </c:ext>
              </c:extLst>
            </c:dLbl>
            <c:dLbl>
              <c:idx val="9"/>
              <c:layout>
                <c:manualLayout>
                  <c:x val="1.0852885813515735E-2"/>
                  <c:y val="-6.488021332662746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14E-4393-955C-51D87E771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Доходы_1!$I$15:$I$89</c:f>
              <c:strCache>
                <c:ptCount val="10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Российской Федерации</c:v>
                </c:pt>
                <c:pt idx="2">
                  <c:v>НАЛОГИ НА СОВОКУПНЫЙ ДОХОД</c:v>
                </c:pt>
                <c:pt idx="3">
                  <c:v>НАЛОГИ НА ИМУЩЕСТВО</c:v>
                </c:pt>
                <c:pt idx="4">
                  <c:v>ГОСУДАРСТВЕННАЯ ПОШЛИНА</c:v>
                </c:pt>
                <c:pt idx="5">
                  <c:v>ТУРИСТИЧЕСКИЙ НАЛОГ</c:v>
                </c:pt>
                <c:pt idx="6">
                  <c:v>ДОХОДЫ ОТ ИСПОЛЬЗОВАНИЯ ИМУЩЕСТВА, НАХОДЯЩЕГОСЯ В ГОСУДАРСТВЕННОЙ И МУНИЦИПАЛЬНОЙ СОБСТВЕННОСТИ</c:v>
                </c:pt>
                <c:pt idx="7">
                  <c:v>ДОХОДЫ ОТ ОКАЗАНИЯ ПЛАТНЫХ УСЛУГ И КОМПЕНСАЦИИ ЗАТРАТ ГОСУДАРСТВА</c:v>
                </c:pt>
                <c:pt idx="8">
                  <c:v>ДОХОДЫ ОТ ПРОДАЖИ МАТЕРИАЛЬНЫХ И НЕМАТЕРИАЛЬНЫХ АКТИВОВ</c:v>
                </c:pt>
                <c:pt idx="9">
                  <c:v>ШТРАФЫ, САНКЦИИ, ВОЗМЕЩЕНИЕ УЩЕРБА</c:v>
                </c:pt>
              </c:strCache>
            </c:strRef>
          </c:cat>
          <c:val>
            <c:numRef>
              <c:f>Доходы_1!$AV$15:$AV$89</c:f>
              <c:numCache>
                <c:formatCode>0.0%</c:formatCode>
                <c:ptCount val="10"/>
                <c:pt idx="0">
                  <c:v>0.6667002733469195</c:v>
                </c:pt>
                <c:pt idx="1">
                  <c:v>6.8530440289047673E-2</c:v>
                </c:pt>
                <c:pt idx="2">
                  <c:v>2.3121449957252627E-2</c:v>
                </c:pt>
                <c:pt idx="3">
                  <c:v>1.6199498748002816E-2</c:v>
                </c:pt>
                <c:pt idx="4">
                  <c:v>3.2037712197460988E-2</c:v>
                </c:pt>
                <c:pt idx="5">
                  <c:v>1.0924328814448563E-3</c:v>
                </c:pt>
                <c:pt idx="6">
                  <c:v>7.4736051353165175E-2</c:v>
                </c:pt>
                <c:pt idx="7">
                  <c:v>5.8122753497265964E-2</c:v>
                </c:pt>
                <c:pt idx="8">
                  <c:v>3.2133839170511609E-2</c:v>
                </c:pt>
                <c:pt idx="9">
                  <c:v>2.7248760261433001E-2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C14E-4393-955C-51D87E77153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6.5972121131917333E-2"/>
          <c:y val="0.40723807334302192"/>
          <c:w val="0.73324131624539224"/>
          <c:h val="0.204015157113006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 w="12700" cap="rnd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1270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043241842341237"/>
          <c:y val="3.2192730618007211E-2"/>
          <c:w val="0.62692653732421966"/>
          <c:h val="0.7241973114098433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 1 полугодие 2025 г., тыс.руб.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Акцизы</c:v>
                </c:pt>
                <c:pt idx="2">
                  <c:v>Налоги на совокупный доход</c:v>
                </c:pt>
                <c:pt idx="3">
                  <c:v>Налог на имущество</c:v>
                </c:pt>
                <c:pt idx="4">
                  <c:v>Госпошлина</c:v>
                </c:pt>
                <c:pt idx="5">
                  <c:v>Туристический налог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78268.59</c:v>
                </c:pt>
                <c:pt idx="1">
                  <c:v>7093.8</c:v>
                </c:pt>
                <c:pt idx="2">
                  <c:v>1982.01</c:v>
                </c:pt>
                <c:pt idx="3">
                  <c:v>1938.07</c:v>
                </c:pt>
                <c:pt idx="4">
                  <c:v>5064.01</c:v>
                </c:pt>
                <c:pt idx="5">
                  <c:v>108.86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FC-44DE-A715-C65D82A9952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 2026 г., тыс.руб.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Акцизы</c:v>
                </c:pt>
                <c:pt idx="2">
                  <c:v>Налоги на совокупный доход</c:v>
                </c:pt>
                <c:pt idx="3">
                  <c:v>Налог на имущество</c:v>
                </c:pt>
                <c:pt idx="4">
                  <c:v>Госпошлина</c:v>
                </c:pt>
                <c:pt idx="5">
                  <c:v>Туристический налог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204986.99</c:v>
                </c:pt>
                <c:pt idx="1">
                  <c:v>19072.400000000001</c:v>
                </c:pt>
                <c:pt idx="2">
                  <c:v>5862.9</c:v>
                </c:pt>
                <c:pt idx="3">
                  <c:v>10459</c:v>
                </c:pt>
                <c:pt idx="4">
                  <c:v>11833.9</c:v>
                </c:pt>
                <c:pt idx="5">
                  <c:v>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FC-44DE-A715-C65D82A9952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Факт 1 полугодие 2026 г., тыс.руб.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Акцизы</c:v>
                </c:pt>
                <c:pt idx="2">
                  <c:v>Налоги на совокупный доход</c:v>
                </c:pt>
                <c:pt idx="3">
                  <c:v>Налог на имущество</c:v>
                </c:pt>
                <c:pt idx="4">
                  <c:v>Госпошлина</c:v>
                </c:pt>
                <c:pt idx="5">
                  <c:v>Туристический налог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82395.179999999993</c:v>
                </c:pt>
                <c:pt idx="1">
                  <c:v>8469.44</c:v>
                </c:pt>
                <c:pt idx="2">
                  <c:v>2857.5</c:v>
                </c:pt>
                <c:pt idx="3">
                  <c:v>2002.04</c:v>
                </c:pt>
                <c:pt idx="4">
                  <c:v>3959.43</c:v>
                </c:pt>
                <c:pt idx="5">
                  <c:v>135.01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FC-44DE-A715-C65D82A995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4186800"/>
        <c:axId val="502540312"/>
        <c:axId val="0"/>
      </c:bar3DChart>
      <c:catAx>
        <c:axId val="114186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pPr>
            <a:endParaRPr lang="ru-RU"/>
          </a:p>
        </c:txPr>
        <c:crossAx val="502540312"/>
        <c:crosses val="autoZero"/>
        <c:auto val="1"/>
        <c:lblAlgn val="ctr"/>
        <c:lblOffset val="100"/>
        <c:noMultiLvlLbl val="0"/>
      </c:catAx>
      <c:valAx>
        <c:axId val="502540312"/>
        <c:scaling>
          <c:orientation val="minMax"/>
        </c:scaling>
        <c:delete val="0"/>
        <c:axPos val="l"/>
        <c:majorGridlines>
          <c:spPr>
            <a:ln w="12700" cap="rnd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pPr>
            <a:endParaRPr lang="ru-RU"/>
          </a:p>
        </c:txPr>
        <c:crossAx val="114186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825678133508209"/>
          <c:y val="0.18966924095520915"/>
          <c:w val="0.27174321866491785"/>
          <c:h val="0.123611773488582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C1A2F7-7505-43F9-BB8E-F6DFA497E5F0}" type="doc">
      <dgm:prSet loTypeId="urn:microsoft.com/office/officeart/2005/8/layout/pyramid2" loCatId="list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0C93C1BF-997A-420E-85EF-35481BEF60F1}" type="pres">
      <dgm:prSet presAssocID="{82C1A2F7-7505-43F9-BB8E-F6DFA497E5F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17F07B0D-8ED0-425A-BE60-969A7D3633E8}" type="presOf" srcId="{82C1A2F7-7505-43F9-BB8E-F6DFA497E5F0}" destId="{0C93C1BF-997A-420E-85EF-35481BEF60F1}" srcOrd="0" destOrd="0" presId="urn:microsoft.com/office/officeart/2005/8/layout/pyramid2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51107-1886-4C02-9394-CC4323647BA8}" type="datetimeFigureOut">
              <a:rPr lang="ru-RU" smtClean="0"/>
              <a:pPr/>
              <a:t>30.07.2026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2CC4D-60FB-414B-9AC0-2CA370DF22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7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648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2CC4D-60FB-414B-9AC0-2CA370DF229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974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E7F98-7396-405B-B737-1E08F857409B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42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0399-FE5C-477F-804A-F014921F71D2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42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89E8-8CF8-4798-868D-6B4A12B26826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1175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6E3C-7671-4550-8008-C8FC08C25F42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065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6B301-E1BF-480D-9A3C-7E06A3C96223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0927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329B-2452-4D9F-869F-866C3D5F0C4B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272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F458-F170-4F29-BFFB-8E15CE72FD67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924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54473-4DF3-47E4-8B92-CDE5B74EBB2A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5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66AE9-892A-4C2A-ACA2-EFF5E5FCE585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545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33E5-6E6C-45E6-B331-C6709D4D705A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57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579-1291-494C-B8D5-2F8F94711357}" type="datetime1">
              <a:rPr lang="ru-RU" smtClean="0"/>
              <a:t>30.07.2026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581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6F34-2A4A-4B09-A8F9-C2ECB48EC458}" type="datetime1">
              <a:rPr lang="ru-RU" smtClean="0"/>
              <a:t>30.07.2026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239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8BE4-9077-494D-AA00-A535B8B8A9E3}" type="datetime1">
              <a:rPr lang="ru-RU" smtClean="0"/>
              <a:t>30.07.2026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09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504F5-F3C6-40A8-8625-13FBAA3F06D3}" type="datetime1">
              <a:rPr lang="ru-RU" smtClean="0"/>
              <a:t>30.07.2026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162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7BA5-F0CA-4AAA-8840-A6E8D3214DF9}" type="datetime1">
              <a:rPr lang="ru-RU" smtClean="0"/>
              <a:t>30.07.2026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1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DB19D-72C9-4347-A133-DA602F16E5B4}" type="datetime1">
              <a:rPr lang="ru-RU" smtClean="0"/>
              <a:t>30.07.2026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052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09D9E-F418-45AE-8DC7-96A802C2F1EC}" type="datetime1">
              <a:rPr lang="ru-RU" smtClean="0"/>
              <a:t>30.07.2026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430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  <p:sldLayoutId id="2147483898" r:id="rId14"/>
    <p:sldLayoutId id="2147483899" r:id="rId15"/>
    <p:sldLayoutId id="2147483900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46" name="Прямоугольник 3"/>
          <p:cNvSpPr>
            <a:spLocks noChangeArrowheads="1"/>
          </p:cNvSpPr>
          <p:nvPr/>
        </p:nvSpPr>
        <p:spPr bwMode="auto">
          <a:xfrm>
            <a:off x="660386" y="1412776"/>
            <a:ext cx="7715304" cy="4071965"/>
          </a:xfrm>
          <a:prstGeom prst="rect">
            <a:avLst/>
          </a:prstGeom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en-US" sz="190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6147" name="Прямоугольник 4"/>
          <p:cNvSpPr>
            <a:spLocks noChangeArrowheads="1"/>
          </p:cNvSpPr>
          <p:nvPr/>
        </p:nvSpPr>
        <p:spPr bwMode="auto">
          <a:xfrm>
            <a:off x="4357686" y="6858000"/>
            <a:ext cx="1838325" cy="160457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1203" name="Заголовок 1"/>
          <p:cNvSpPr>
            <a:spLocks/>
          </p:cNvSpPr>
          <p:nvPr/>
        </p:nvSpPr>
        <p:spPr bwMode="auto">
          <a:xfrm>
            <a:off x="820738" y="2852936"/>
            <a:ext cx="7394600" cy="1109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altLang="ko-KR" sz="4000" dirty="0" smtClean="0">
                <a:ln w="0"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4A66A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Информация об исполнении бюджета </a:t>
            </a:r>
          </a:p>
          <a:p>
            <a:pPr algn="ctr" eaLnBrk="0" hangingPunct="0">
              <a:defRPr/>
            </a:pPr>
            <a:r>
              <a:rPr lang="ru-RU" altLang="ko-KR" sz="4000" dirty="0" smtClean="0">
                <a:ln w="0"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4A66A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Суоярвского муниципального округа</a:t>
            </a:r>
            <a:endParaRPr lang="ru-RU" altLang="ko-KR" sz="4000" dirty="0">
              <a:ln w="0">
                <a:solidFill>
                  <a:schemeClr val="bg2">
                    <a:lumMod val="50000"/>
                  </a:schemeClr>
                </a:solidFill>
              </a:ln>
              <a:solidFill>
                <a:srgbClr val="4A66A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ru-RU" altLang="ko-KR" sz="4000" dirty="0" smtClean="0">
                <a:ln w="0"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4A66A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1 полугодие 2026 года</a:t>
            </a:r>
          </a:p>
        </p:txBody>
      </p:sp>
      <p:sp>
        <p:nvSpPr>
          <p:cNvPr id="6152" name="Заголовок 1"/>
          <p:cNvSpPr>
            <a:spLocks/>
          </p:cNvSpPr>
          <p:nvPr/>
        </p:nvSpPr>
        <p:spPr bwMode="auto">
          <a:xfrm>
            <a:off x="855663" y="5034344"/>
            <a:ext cx="7307262" cy="112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ru-RU" sz="1800" dirty="0">
              <a:solidFill>
                <a:schemeClr val="accent2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6153" name="Подзаголовок 2"/>
          <p:cNvSpPr>
            <a:spLocks/>
          </p:cNvSpPr>
          <p:nvPr/>
        </p:nvSpPr>
        <p:spPr bwMode="auto">
          <a:xfrm>
            <a:off x="6208713" y="6248572"/>
            <a:ext cx="2292350" cy="416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ru-RU" sz="1800" b="1" dirty="0">
              <a:solidFill>
                <a:schemeClr val="accent2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54873" y="672198"/>
            <a:ext cx="330884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ru-RU" sz="2400" dirty="0" smtClean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sz="2400" dirty="0" smtClean="0">
                <a:ln w="0"/>
                <a:solidFill>
                  <a:schemeClr val="accent1"/>
                </a:solidFill>
              </a:rPr>
              <a:t> для граждан</a:t>
            </a:r>
            <a:endParaRPr lang="ru-RU" sz="2400" dirty="0">
              <a:ln w="0"/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4244366"/>
              </p:ext>
            </p:extLst>
          </p:nvPr>
        </p:nvGraphicFramePr>
        <p:xfrm>
          <a:off x="0" y="44625"/>
          <a:ext cx="9036496" cy="69830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5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5198"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Распределение расходов бюджета </a:t>
                      </a:r>
                      <a:r>
                        <a:rPr lang="ru-RU" sz="1600" b="1" dirty="0" smtClean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Суоярвского</a:t>
                      </a:r>
                      <a:r>
                        <a:rPr lang="ru-RU" sz="1600" b="1" baseline="0" dirty="0" smtClean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муниципального округа</a:t>
                      </a:r>
                      <a:endParaRPr lang="ru-RU" sz="1600" b="1" dirty="0">
                        <a:solidFill>
                          <a:srgbClr val="4A66AC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4A66AC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0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Раздел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vert="vert27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Подраздел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vert="vert27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План 2026 г. (первоначальный),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0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План 2026 г.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(уточненный),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0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r>
                        <a:rPr lang="ru-RU" sz="1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 1 полугодие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2026г.,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исполнения</a:t>
                      </a:r>
                      <a:endParaRPr lang="ru-RU" sz="1000" kern="1200" baseline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плану (первоначальному)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исполнения</a:t>
                      </a:r>
                      <a:endParaRPr lang="ru-RU" sz="1000" kern="1200" baseline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плану (уточненному)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04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Другие вопросы в области жилищно-коммунального хозяйства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275,41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275,41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144,50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52,5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52,5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0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07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102 549,40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105 662,34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53 918,82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52,6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51,0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2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Общее образование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07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02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294 473,40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326 452,75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198 496,08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67,4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60,8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Дополнительное образование детей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07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32 016,45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33 068,72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14 246,69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44,5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43,1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3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Молодежная политика и оздоровление детей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07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435,56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562,58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521,29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21,4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92,7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04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Другие вопросы в области образования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07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23 162,80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25 184,61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12 087,12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52,5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48,0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Культура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08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110 084,98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135 948,25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83 348,27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75,7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61,3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6 272,43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6 272,43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3 159,24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50,4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50,4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Социальное обеспечение населения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8 848,33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9 171,63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3 942,05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44,6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43,0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Охрана семьи и детства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10 523,10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11 285,10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8 678,10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82,5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76,9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738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Другие вопросы в области социальной политики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1 315,70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1 434,30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573,09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43,6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40,0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60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Физическая культура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21 932,00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24 675,77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17 305,53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78,9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70,1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Спорт высших достижений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Другие вопросы в области физической культуры и спорта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150,00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150,00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86,65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57,8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57,8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204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Периодическая печать и издательства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12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3 449,94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3 449,94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1 726,98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50,1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50,1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204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Обслуживание государственного (муниципального) долга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13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13 274,28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16 789,91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5 673,12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42,7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33,8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3204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1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РАСХОДОВ: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972 201,00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1 085 232,69 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659 231,04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67,8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60,7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92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992888" cy="132080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муниципальных </a:t>
            </a:r>
            <a:br>
              <a:rPr lang="ru-RU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</a:t>
            </a:r>
            <a:r>
              <a:rPr lang="ru-RU" sz="28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1 полугодие 2026 г.</a:t>
            </a:r>
            <a:endParaRPr lang="ru-RU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701436"/>
              </p:ext>
            </p:extLst>
          </p:nvPr>
        </p:nvGraphicFramePr>
        <p:xfrm>
          <a:off x="493395" y="1196752"/>
          <a:ext cx="7174949" cy="5469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09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1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02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4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2026 г.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(уточненный</a:t>
                      </a:r>
                      <a:r>
                        <a:rPr lang="ru-RU" sz="140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4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1 полугодие 2026 г.,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4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от плана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Муниципальная программа "Развитие образования в Суоярвском муниципальном округе"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504 838,66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285 548,55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marL="0" lvl="1"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61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Муниципальная программа "Молодежь </a:t>
                      </a:r>
                      <a:r>
                        <a:rPr lang="ru-RU" sz="1400" kern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Суоярвского</a:t>
                      </a:r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округа</a:t>
                      </a:r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62,58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62,58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974">
                <a:tc>
                  <a:txBody>
                    <a:bodyPr/>
                    <a:lstStyle/>
                    <a:p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Муниципальная программа "Развитие культуры </a:t>
                      </a:r>
                      <a:r>
                        <a:rPr lang="ru-RU" sz="140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Суоярвского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135 111,02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83 348,27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7703">
                <a:tc>
                  <a:txBody>
                    <a:bodyPr/>
                    <a:lstStyle/>
                    <a:p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Муниципальная программа "Развитие транспортной   инфраструктуры и осуществления дорожной деятельности на территории </a:t>
                      </a:r>
                      <a:r>
                        <a:rPr lang="ru-RU" sz="140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Суоярвского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48 190,39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9 752,45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889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"Развитие физической культуры и спорта в </a:t>
                      </a:r>
                      <a:r>
                        <a:rPr kumimoji="0" lang="ru-RU" sz="1400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Суоярвском</a:t>
                      </a: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муниципальном округе</a:t>
                      </a: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24 353,59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17 950,77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Муниципальная программа "Управление муниципальными финансами"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16 789,91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5 673,12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302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Муниципальная программа "Комплексное развитие жилищно-коммунальной сферы </a:t>
                      </a:r>
                      <a:r>
                        <a:rPr lang="ru-RU" sz="140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Суоярвского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 и управление недвижимостью"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239 996,97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203 179,49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Номер слайда 5"/>
          <p:cNvSpPr txBox="1">
            <a:spLocks/>
          </p:cNvSpPr>
          <p:nvPr/>
        </p:nvSpPr>
        <p:spPr>
          <a:xfrm>
            <a:off x="8244408" y="0"/>
            <a:ext cx="899592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29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472483"/>
              </p:ext>
            </p:extLst>
          </p:nvPr>
        </p:nvGraphicFramePr>
        <p:xfrm>
          <a:off x="539552" y="1124745"/>
          <a:ext cx="7272808" cy="59104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0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6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50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0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76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расходов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2026 г.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(уточненный</a:t>
                      </a:r>
                      <a:r>
                        <a:rPr lang="ru-RU" sz="140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4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1 полугодие 2026г.,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4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от плана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1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Муниципальная программа "Осуществление полномочий местной администрацией"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99 154,37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53 158,99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9062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Муниципальная программа «Профилактика правонарушений и преступлений в </a:t>
                      </a:r>
                      <a:r>
                        <a:rPr lang="ru-RU" sz="140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Суоярвском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муниципальном округе"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5,00</a:t>
                      </a: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90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Муниципальная программа «Обеспечение безопасности жизнедеятельности населения Суоярвского муниципального округа"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7 042,13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556,82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8306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</a:t>
                      </a:r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"Формирование современной городской среды на территории </a:t>
                      </a:r>
                      <a:r>
                        <a:rPr lang="ru-RU" sz="1400" kern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Суоярвского</a:t>
                      </a:r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округа</a:t>
                      </a:r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3 405,26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5861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М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униципальная программа "Профилактика терроризма и экстремизма, а также минимизация и (или) ликвидация последствий его проявления на территории </a:t>
                      </a:r>
                      <a:r>
                        <a:rPr lang="ru-RU" sz="140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Суоярвского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5861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13. </a:t>
                      </a:r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униципальная программа «Развитие системы инициативного бюджетирования в </a:t>
                      </a:r>
                      <a:r>
                        <a:rPr lang="ru-RU" sz="140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Суоярвском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муниципальном округе»</a:t>
                      </a:r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6 277,81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75701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1 085 232,69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659 231,04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064896" cy="476672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</a:t>
            </a:r>
            <a:r>
              <a:rPr lang="ru-RU" sz="28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</a:t>
            </a:r>
            <a:br>
              <a:rPr lang="ru-RU" sz="28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за 1 полугодие 2026 г.</a:t>
            </a:r>
            <a:endParaRPr lang="ru-RU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44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84975"/>
            <a:ext cx="7056784" cy="103822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2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Удельный вес расходов по программам </a:t>
            </a:r>
            <a:r>
              <a:rPr lang="ru-RU" sz="26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общем объеме </a:t>
            </a:r>
            <a:r>
              <a:rPr lang="ru-RU" sz="26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 за 1 полугодие 2026 </a:t>
            </a:r>
            <a:r>
              <a:rPr lang="ru-RU" sz="2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30094907"/>
              </p:ext>
            </p:extLst>
          </p:nvPr>
        </p:nvGraphicFramePr>
        <p:xfrm>
          <a:off x="395536" y="1123200"/>
          <a:ext cx="8229600" cy="5400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580" name="AutoShape 6"/>
          <p:cNvSpPr>
            <a:spLocks noChangeArrowheads="1"/>
          </p:cNvSpPr>
          <p:nvPr/>
        </p:nvSpPr>
        <p:spPr bwMode="auto">
          <a:xfrm>
            <a:off x="1996988" y="1434548"/>
            <a:ext cx="6004385" cy="80011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</a:p>
          <a:p>
            <a:pPr lvl="0" algn="ctr" eaLnBrk="0" hangingPunct="0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образования в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Суоярвском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муниципальном округе –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43,3%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1" name="AutoShape 8"/>
          <p:cNvSpPr>
            <a:spLocks noChangeArrowheads="1"/>
          </p:cNvSpPr>
          <p:nvPr/>
        </p:nvSpPr>
        <p:spPr bwMode="auto">
          <a:xfrm>
            <a:off x="2009590" y="2311895"/>
            <a:ext cx="6004385" cy="78107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 eaLnBrk="0" hangingPunct="0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место</a:t>
            </a:r>
          </a:p>
          <a:p>
            <a:pPr eaLnBrk="0" hangingPunct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развитие жилищно-коммунальной сферы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Суоярвского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и управление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недвижимостью – 30,8%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2" name="AutoShape 9"/>
          <p:cNvSpPr>
            <a:spLocks noChangeArrowheads="1"/>
          </p:cNvSpPr>
          <p:nvPr/>
        </p:nvSpPr>
        <p:spPr bwMode="auto">
          <a:xfrm>
            <a:off x="2009589" y="3170200"/>
            <a:ext cx="6004386" cy="85460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место</a:t>
            </a:r>
          </a:p>
          <a:p>
            <a:pPr algn="ctr" eaLnBrk="0" hangingPunct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культуры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Суоярвского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– 12,6%</a:t>
            </a:r>
            <a:endParaRPr lang="ru-RU" sz="11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4583" name="AutoShape 10"/>
          <p:cNvSpPr>
            <a:spLocks noChangeArrowheads="1"/>
          </p:cNvSpPr>
          <p:nvPr/>
        </p:nvSpPr>
        <p:spPr bwMode="auto">
          <a:xfrm>
            <a:off x="1996985" y="5157192"/>
            <a:ext cx="6004387" cy="83809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 font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место</a:t>
            </a:r>
          </a:p>
          <a:p>
            <a:pPr lvl="0" algn="ctr" font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физической культуры и спорта </a:t>
            </a:r>
          </a:p>
          <a:p>
            <a:pPr lvl="0" algn="ctr" font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Суоярвском муниципальном округе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2,7%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996985" y="4147906"/>
            <a:ext cx="5938338" cy="8453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место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полномочий местной администрацией – 8,1%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147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143116"/>
            <a:ext cx="6347714" cy="185738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6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7992888" cy="72008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Суоярвского </a:t>
            </a:r>
            <a:r>
              <a:rPr lang="ru-RU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sz="24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4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sz="24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ru-RU" sz="2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2622647"/>
              </p:ext>
            </p:extLst>
          </p:nvPr>
        </p:nvGraphicFramePr>
        <p:xfrm>
          <a:off x="539552" y="1340768"/>
          <a:ext cx="8093052" cy="4968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3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3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32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32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1345">
                <a:tc gridSpan="4"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4A66A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4783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Фактическое исполнение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1 полугодие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2025 г.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показатели (уточненные)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2026 г.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Фактическое исполнение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1 полугодие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2026 г.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2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Доходы, всего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437 238,62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1 056 906,69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661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116,40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195">
                <a:tc gridSpan="4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них: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858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налоговые и неналоговые доходы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115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194,37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9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296 651,98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E9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123 586,54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239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безвозмездные поступления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322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044,25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760 254,71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537 529,86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2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Расходы, всего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453 650,57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1 085 232,69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659 231,04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2469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1000" y="4733124"/>
            <a:ext cx="8439472" cy="522288"/>
          </a:xfrm>
        </p:spPr>
        <p:txBody>
          <a:bodyPr>
            <a:noAutofit/>
          </a:bodyPr>
          <a:lstStyle/>
          <a:p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Просроченная кредиторская задолженность</a:t>
            </a:r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47" b="12147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5373216"/>
            <a:ext cx="8295456" cy="76835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состоянию на 01.07.2026 г. –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28 972,84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тыс. руб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78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6347714" cy="1320800"/>
          </a:xfrm>
        </p:spPr>
        <p:txBody>
          <a:bodyPr>
            <a:normAutofit/>
          </a:bodyPr>
          <a:lstStyle/>
          <a:p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финансирования дефицита бюджета</a:t>
            </a:r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456900"/>
              </p:ext>
            </p:extLst>
          </p:nvPr>
        </p:nvGraphicFramePr>
        <p:xfrm>
          <a:off x="285721" y="1714488"/>
          <a:ext cx="7572428" cy="4257014"/>
        </p:xfrm>
        <a:graphic>
          <a:graphicData uri="http://schemas.openxmlformats.org/drawingml/2006/table">
            <a:tbl>
              <a:tblPr/>
              <a:tblGrid>
                <a:gridCol w="5429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3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тыс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 руб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813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Привлечение бюджетных кредитов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813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Оплата бюджетных 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кредитов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3 600,00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1191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Привлечение коммерческих кредитов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28 311,22 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1191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Погашение коммерческих кредитов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 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689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250196"/>
              </p:ext>
            </p:extLst>
          </p:nvPr>
        </p:nvGraphicFramePr>
        <p:xfrm>
          <a:off x="251520" y="2060848"/>
          <a:ext cx="7143800" cy="2952328"/>
        </p:xfrm>
        <a:graphic>
          <a:graphicData uri="http://schemas.openxmlformats.org/drawingml/2006/table">
            <a:tbl>
              <a:tblPr/>
              <a:tblGrid>
                <a:gridCol w="5126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3591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Муниципальный </a:t>
                      </a:r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долг на </a:t>
                      </a:r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01.01.2026</a:t>
                      </a:r>
                      <a:r>
                        <a:rPr lang="ru-RU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г.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68 550,0 тыс. руб.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6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Муниципальный долг </a:t>
                      </a: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 01.07.2026 г.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93 261,2 тыс. руб.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Изменение (+/-)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+24711,2 тыс. руб. (+36,05%)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539552" y="620688"/>
            <a:ext cx="6347714" cy="132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</a:t>
            </a:r>
          </a:p>
        </p:txBody>
      </p:sp>
    </p:spTree>
    <p:extLst>
      <p:ext uri="{BB962C8B-B14F-4D97-AF65-F5344CB8AC3E}">
        <p14:creationId xmlns:p14="http://schemas.microsoft.com/office/powerpoint/2010/main" val="374491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5616" y="548680"/>
            <a:ext cx="5857916" cy="5334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 eaLnBrk="1" hangingPunct="1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Налоговые и неналоговые  доходы</a:t>
            </a:r>
          </a:p>
        </p:txBody>
      </p:sp>
      <p:graphicFrame>
        <p:nvGraphicFramePr>
          <p:cNvPr id="42010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133310"/>
              </p:ext>
            </p:extLst>
          </p:nvPr>
        </p:nvGraphicFramePr>
        <p:xfrm>
          <a:off x="179512" y="1484784"/>
          <a:ext cx="8784973" cy="42484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6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61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281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Фактическое поступление за 1 полугодие  2025 г., тыс. руб.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поступлений </a:t>
                      </a: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(уточненный)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2026 г., тыс. руб.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Фактическое поступление за 1 полугодие 2026 г., тыс. руб.</a:t>
                      </a:r>
                    </a:p>
                  </a:txBody>
                  <a:tcPr anchor="ctr" horzOverflow="overflow"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к 2025 г.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к плану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rgbClr val="4A66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доходы, всего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115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194,37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296 651,98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123 586,54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107,3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41,7</a:t>
                      </a: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753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из них:</a:t>
                      </a:r>
                    </a:p>
                  </a:txBody>
                  <a:tcPr horzOverflow="overflow">
                    <a:solidFill>
                      <a:srgbClr val="D0D3E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налоговые доходы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94 455,34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252 546,19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99 818,6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105,7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39,5</a:t>
                      </a: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55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неналоговые доходы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solidFill>
                      <a:srgbClr val="D0D3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 </a:t>
                      </a:r>
                      <a:r>
                        <a:rPr lang="ru-RU" sz="1800" kern="12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739,03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rgbClr val="D0D3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44 105,79</a:t>
                      </a:r>
                    </a:p>
                  </a:txBody>
                  <a:tcPr anchor="ctr" horzOverflow="overflow">
                    <a:solidFill>
                      <a:srgbClr val="D0D3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23 767,94</a:t>
                      </a:r>
                    </a:p>
                  </a:txBody>
                  <a:tcPr anchor="ctr" horzOverflow="overflow">
                    <a:solidFill>
                      <a:srgbClr val="D0D3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114,6</a:t>
                      </a:r>
                    </a:p>
                  </a:txBody>
                  <a:tcPr anchor="ctr" horzOverflow="overflow">
                    <a:solidFill>
                      <a:srgbClr val="D0D3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53,9</a:t>
                      </a:r>
                    </a:p>
                  </a:txBody>
                  <a:tcPr anchor="ctr" horzOverflow="overflow">
                    <a:solidFill>
                      <a:srgbClr val="D0D3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6842721" cy="1320800"/>
          </a:xfrm>
        </p:spPr>
        <p:txBody>
          <a:bodyPr>
            <a:normAutofit/>
          </a:bodyPr>
          <a:lstStyle/>
          <a:p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Налоговые и неналоговые доходы</a:t>
            </a:r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001066"/>
              </p:ext>
            </p:extLst>
          </p:nvPr>
        </p:nvGraphicFramePr>
        <p:xfrm>
          <a:off x="611560" y="1556792"/>
          <a:ext cx="821087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355976" y="278092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8498305"/>
              </p:ext>
            </p:extLst>
          </p:nvPr>
        </p:nvGraphicFramePr>
        <p:xfrm>
          <a:off x="-220248" y="620688"/>
          <a:ext cx="9067800" cy="9134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256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6347713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Налоговые доходы</a:t>
            </a:r>
            <a:b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6541041"/>
              </p:ext>
            </p:extLst>
          </p:nvPr>
        </p:nvGraphicFramePr>
        <p:xfrm>
          <a:off x="467544" y="1010397"/>
          <a:ext cx="7994849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728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9513242"/>
              </p:ext>
            </p:extLst>
          </p:nvPr>
        </p:nvGraphicFramePr>
        <p:xfrm>
          <a:off x="1" y="44624"/>
          <a:ext cx="9108503" cy="66247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5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2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76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59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08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58301"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Распределение расходов бюджета </a:t>
                      </a:r>
                      <a:r>
                        <a:rPr lang="ru-RU" sz="1600" b="1" dirty="0" smtClean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Суоярвского</a:t>
                      </a:r>
                      <a:r>
                        <a:rPr lang="ru-RU" sz="1600" b="1" baseline="0" dirty="0" smtClean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муниципального округа</a:t>
                      </a:r>
                      <a:endParaRPr lang="ru-RU" sz="1600" b="1" dirty="0">
                        <a:solidFill>
                          <a:srgbClr val="4A66AC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4A66AC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82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Раздел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vert="vert27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Подраздел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vert="vert27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План 2026 г. (первоначальный),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0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План 2026 г.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(уточненный),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0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r>
                        <a:rPr lang="ru-RU" sz="1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 1 полугодие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2026г.,</a:t>
                      </a:r>
                      <a:endParaRPr lang="ru-RU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исполнения</a:t>
                      </a:r>
                      <a:endParaRPr lang="ru-RU" sz="1000" kern="1200" baseline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плану (первоначальному)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исполнения</a:t>
                      </a:r>
                      <a:endParaRPr lang="ru-RU" sz="1000" kern="1200" baseline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плану (уточненному)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72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2 904,40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2 936,35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1 036,86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35,7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35,3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65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44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Функционирование Правительства Российской Федерации, высших органов государственной власти субъектов РФ, местных администраций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04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30 413,07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33 026,59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16 428,16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54,0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49,7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49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Судебная система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14,40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14,40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14,40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43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Резервные фонды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300,00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300,00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96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Другие общегосударственные вопросы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40 536,77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55 572,93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29 366,31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72,4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52,8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6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Мобилизационная и вневойсковая подготовка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02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836,90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836,90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262,99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31,4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31,4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39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10 901,00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6 747,13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556,82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5,1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8,3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1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Сельское хозяйство и рыболовство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04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1 209,40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1 209,40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28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Транспорт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04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572,64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572,64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66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Дорожное хозяйство (дорожные фонды)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04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41 072,40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49 186,72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9 752,45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23,7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19,8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88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Жилищное хозяйство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10 028,00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16 655,16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4 715,25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47,0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28,3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49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Коммунальное хозяйство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189 797,08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197 235,05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189 644,86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99,9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96,2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Благоустройство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12 845,16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20 533,68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3 545,41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27,6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17,3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680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12452</TotalTime>
  <Words>1187</Words>
  <Application>Microsoft Office PowerPoint</Application>
  <PresentationFormat>Экран (4:3)</PresentationFormat>
  <Paragraphs>448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Helios</vt:lpstr>
      <vt:lpstr>HY그래픽M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Бюджет Суоярвского муниципального округа    </vt:lpstr>
      <vt:lpstr>Просроченная кредиторская задолженность</vt:lpstr>
      <vt:lpstr>Источники финансирования дефицита бюджета</vt:lpstr>
      <vt:lpstr>Презентация PowerPoint</vt:lpstr>
      <vt:lpstr>Презентация PowerPoint</vt:lpstr>
      <vt:lpstr>Налоговые и неналоговые доходы</vt:lpstr>
      <vt:lpstr>Налоговые доходы </vt:lpstr>
      <vt:lpstr>Презентация PowerPoint</vt:lpstr>
      <vt:lpstr>Презентация PowerPoint</vt:lpstr>
      <vt:lpstr>Результаты реализации муниципальных  программ за 1 полугодие 2026 г.</vt:lpstr>
      <vt:lpstr>Результаты реализации муниципальных программ за 1 полугодие 2026 г.</vt:lpstr>
      <vt:lpstr>Удельный вес расходов по программам в общем объеме расходов за 1 полугодие 2026 г.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об исполнении бюджета  Чертковского сельского поселения за 2013 год</dc:title>
  <dc:creator>СИСАДМИН</dc:creator>
  <cp:lastModifiedBy>Пользователь</cp:lastModifiedBy>
  <cp:revision>939</cp:revision>
  <cp:lastPrinted>2026-04-24T12:42:59Z</cp:lastPrinted>
  <dcterms:modified xsi:type="dcterms:W3CDTF">2026-07-30T09:24:02Z</dcterms:modified>
</cp:coreProperties>
</file>